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2" r:id="rId17"/>
    <p:sldId id="303" r:id="rId18"/>
    <p:sldId id="272" r:id="rId19"/>
    <p:sldId id="273" r:id="rId20"/>
    <p:sldId id="274" r:id="rId21"/>
    <p:sldId id="275" r:id="rId22"/>
    <p:sldId id="278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0" d="100"/>
          <a:sy n="70" d="100"/>
        </p:scale>
        <p:origin x="-510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96378943595477E-2"/>
          <c:y val="2.8252405949256341E-2"/>
          <c:w val="0.96795500929263789"/>
          <c:h val="0.878915864683582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Status Quo Projected Supply</c:v>
                </c:pt>
              </c:strCache>
            </c:strRef>
          </c:tx>
          <c:invertIfNegative val="0"/>
          <c:val>
            <c:numRef>
              <c:f>'[Chart in Microsoft Office PowerPoint]Sheet1'!$B$2:$B$11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40</c:v>
                </c:pt>
                <c:pt idx="5">
                  <c:v>20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30</c:v>
                </c:pt>
              </c:numCache>
            </c:numRef>
          </c:val>
        </c:ser>
        <c:ser>
          <c:idx val="1"/>
          <c:order val="1"/>
          <c:tx>
            <c:strRef>
              <c:f>'[Chart in Microsoft Office PowerPoint]Sheet1'!$C$1</c:f>
              <c:strCache>
                <c:ptCount val="1"/>
                <c:pt idx="0">
                  <c:v>Projected Need</c:v>
                </c:pt>
              </c:strCache>
            </c:strRef>
          </c:tx>
          <c:invertIfNegative val="0"/>
          <c:val>
            <c:numRef>
              <c:f>'[Chart in Microsoft Office PowerPoint]Sheet1'!$C$2:$C$11</c:f>
              <c:numCache>
                <c:formatCode>General</c:formatCode>
                <c:ptCount val="10"/>
                <c:pt idx="0">
                  <c:v>20</c:v>
                </c:pt>
                <c:pt idx="1">
                  <c:v>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60</c:v>
                </c:pt>
                <c:pt idx="6">
                  <c:v>15</c:v>
                </c:pt>
                <c:pt idx="7">
                  <c:v>20</c:v>
                </c:pt>
                <c:pt idx="8">
                  <c:v>10</c:v>
                </c:pt>
                <c:pt idx="9">
                  <c:v>0</c:v>
                </c:pt>
              </c:numCache>
            </c:numRef>
          </c:val>
        </c:ser>
        <c:ser>
          <c:idx val="2"/>
          <c:order val="2"/>
          <c:tx>
            <c:strRef>
              <c:f>'[Chart in Microsoft Office PowerPoint]Sheet1'!$D$1</c:f>
              <c:strCache>
                <c:ptCount val="1"/>
                <c:pt idx="0">
                  <c:v>Voluntary Target Increase</c:v>
                </c:pt>
              </c:strCache>
            </c:strRef>
          </c:tx>
          <c:invertIfNegative val="0"/>
          <c:val>
            <c:numRef>
              <c:f>'[Chart in Microsoft Office PowerPoint]Sheet1'!$D$2:$D$11</c:f>
              <c:numCache>
                <c:formatCode>General</c:formatCode>
                <c:ptCount val="10"/>
                <c:pt idx="0">
                  <c:v>40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6803072"/>
        <c:axId val="82120064"/>
      </c:barChart>
      <c:catAx>
        <c:axId val="116803072"/>
        <c:scaling>
          <c:orientation val="minMax"/>
        </c:scaling>
        <c:delete val="1"/>
        <c:axPos val="b"/>
        <c:majorTickMark val="none"/>
        <c:minorTickMark val="none"/>
        <c:tickLblPos val="none"/>
        <c:crossAx val="82120064"/>
        <c:crosses val="autoZero"/>
        <c:auto val="1"/>
        <c:lblAlgn val="ctr"/>
        <c:lblOffset val="100"/>
        <c:noMultiLvlLbl val="0"/>
      </c:catAx>
      <c:valAx>
        <c:axId val="821200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680307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ayout>
        <c:manualLayout>
          <c:xMode val="edge"/>
          <c:yMode val="edge"/>
          <c:x val="0.11593341273517281"/>
          <c:y val="0.10920812822174855"/>
          <c:w val="0.82408566576236797"/>
          <c:h val="9.846585639736724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E08C1B-1789-41D4-A490-E835EEFCDDFC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9E73454-2523-44B4-9C15-3674956E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9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Agriculture, commerce, tourism, industry, transportation, government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3454-2523-44B4-9C15-3674956E27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2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DBB6-C18F-46F0-877E-75D0BE78E26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baseline="0" dirty="0" smtClean="0"/>
              <a:t> of Plan Provide Details</a:t>
            </a:r>
          </a:p>
          <a:p>
            <a:r>
              <a:rPr lang="en-US" baseline="0" dirty="0" smtClean="0"/>
              <a:t>Not repeat history with no check in and adaptation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8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Adaptive management philosophy</a:t>
            </a:r>
          </a:p>
          <a:p>
            <a:pPr lvl="0"/>
            <a:r>
              <a:rPr lang="en-US" baseline="0" dirty="0" smtClean="0"/>
              <a:t>Monitor specific goals and take action</a:t>
            </a:r>
          </a:p>
          <a:p>
            <a:pPr lvl="0"/>
            <a:r>
              <a:rPr lang="en-US" baseline="0" dirty="0" smtClean="0"/>
              <a:t>Benefits</a:t>
            </a:r>
          </a:p>
          <a:p>
            <a:pPr lvl="1"/>
            <a:r>
              <a:rPr lang="en-US" baseline="0" dirty="0" smtClean="0"/>
              <a:t>Legal? Creates nexus, instead of requiring one</a:t>
            </a:r>
          </a:p>
          <a:p>
            <a:pPr lvl="1"/>
            <a:r>
              <a:rPr lang="en-US" baseline="0" dirty="0" smtClean="0"/>
              <a:t>Addresses amount, location, character of growth</a:t>
            </a:r>
          </a:p>
          <a:p>
            <a:pPr lvl="1"/>
            <a:r>
              <a:rPr lang="en-US" baseline="0" dirty="0" smtClean="0"/>
              <a:t>Indicators identified and prioritized</a:t>
            </a:r>
          </a:p>
          <a:p>
            <a:pPr lvl="0"/>
            <a:r>
              <a:rPr lang="en-US" baseline="0" dirty="0" smtClean="0"/>
              <a:t>Process</a:t>
            </a:r>
          </a:p>
          <a:p>
            <a:pPr marL="785372" lvl="1" indent="-302066" defTabSz="966612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baseline="0" dirty="0" smtClean="0"/>
              <a:t>Annual indicators/work program</a:t>
            </a:r>
          </a:p>
          <a:p>
            <a:pPr lvl="1"/>
            <a:r>
              <a:rPr lang="en-US" baseline="0" dirty="0" smtClean="0"/>
              <a:t>5% trigger</a:t>
            </a:r>
          </a:p>
          <a:p>
            <a:pPr lvl="1"/>
            <a:r>
              <a:rPr lang="en-US" baseline="0" dirty="0" smtClean="0"/>
              <a:t>Corrective Action</a:t>
            </a:r>
          </a:p>
          <a:p>
            <a:pPr lvl="0"/>
            <a:r>
              <a:rPr lang="en-US" baseline="0" dirty="0" smtClean="0"/>
              <a:t>Goals</a:t>
            </a:r>
          </a:p>
          <a:p>
            <a:pPr lvl="1"/>
            <a:r>
              <a:rPr lang="en-US" baseline="0" dirty="0" smtClean="0"/>
              <a:t>Maintain </a:t>
            </a:r>
            <a:r>
              <a:rPr lang="en-US" baseline="0" dirty="0" err="1" smtClean="0"/>
              <a:t>buildout</a:t>
            </a:r>
            <a:endParaRPr lang="en-US" baseline="0" dirty="0" smtClean="0"/>
          </a:p>
          <a:p>
            <a:pPr lvl="1"/>
            <a:r>
              <a:rPr lang="en-US" baseline="0" dirty="0" smtClean="0"/>
              <a:t>Shift from 40/60 to 60/40</a:t>
            </a:r>
          </a:p>
          <a:p>
            <a:pPr lvl="1"/>
            <a:r>
              <a:rPr lang="en-US" baseline="0" dirty="0" smtClean="0"/>
              <a:t>Maintain 65%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8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0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54" tIns="47427" rIns="94854" bIns="4742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4854" tIns="47427" rIns="94854" bIns="47427"/>
          <a:lstStyle/>
          <a:p>
            <a:fld id="{0F647FE1-E8B9-4D7F-9C37-7C347844CA8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6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54" tIns="47427" rIns="94854" bIns="4742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4854" tIns="47427" rIns="94854" bIns="47427"/>
          <a:lstStyle/>
          <a:p>
            <a:fld id="{0F647FE1-E8B9-4D7F-9C37-7C347844CA8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4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because work is being done on a regional scale doesn’t mean there has to be loss of identity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3454-2523-44B4-9C15-3674956E27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6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so many of these places are small, resiliency and opportunity can</a:t>
            </a:r>
            <a:r>
              <a:rPr lang="en-US" baseline="0" dirty="0" smtClean="0"/>
              <a:t> happen only on a regional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3454-2523-44B4-9C15-3674956E27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opportunities for resiliency and sustainability when looking regionally: Economic diversity and recovery</a:t>
            </a:r>
            <a:r>
              <a:rPr lang="en-US" baseline="0" dirty="0" smtClean="0"/>
              <a:t>, broadband, recycling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73454-2523-44B4-9C15-3674956E27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Began in early</a:t>
            </a:r>
            <a:r>
              <a:rPr lang="en-US" baseline="0" dirty="0" smtClean="0"/>
              <a:t> 90s resulting in 1994 Plan</a:t>
            </a:r>
          </a:p>
          <a:p>
            <a:pPr lvl="0"/>
            <a:r>
              <a:rPr lang="en-US" dirty="0" smtClean="0"/>
              <a:t>Late 90s,</a:t>
            </a:r>
            <a:r>
              <a:rPr lang="en-US" baseline="0" dirty="0" smtClean="0"/>
              <a:t> early 00s diversion</a:t>
            </a:r>
          </a:p>
          <a:p>
            <a:pPr lvl="0"/>
            <a:r>
              <a:rPr lang="en-US" baseline="0" dirty="0" smtClean="0"/>
              <a:t>Reemphasis late 00s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27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/>
              <a:t>Rapid Growth pre-1994 plan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Few</a:t>
            </a:r>
            <a:r>
              <a:rPr lang="en-US" baseline="0" dirty="0" smtClean="0"/>
              <a:t> new lots created post 1994, lots of </a:t>
            </a:r>
            <a:r>
              <a:rPr lang="en-US" baseline="0" dirty="0" err="1" smtClean="0"/>
              <a:t>buildout</a:t>
            </a:r>
            <a:r>
              <a:rPr lang="en-US" baseline="0" dirty="0" smtClean="0"/>
              <a:t> of existing lots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Changes at the Resort</a:t>
            </a:r>
          </a:p>
          <a:p>
            <a:pPr lvl="0"/>
            <a:r>
              <a:rPr lang="en-US" baseline="0" dirty="0" smtClean="0"/>
              <a:t>Led to:</a:t>
            </a:r>
            <a:endParaRPr lang="en-US" dirty="0" smtClean="0"/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Emphasis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Buildout</a:t>
            </a:r>
            <a:r>
              <a:rPr lang="en-US" baseline="0" dirty="0" smtClean="0"/>
              <a:t>: Desire for Quotas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err="1" smtClean="0"/>
              <a:t>Buildout</a:t>
            </a:r>
            <a:r>
              <a:rPr lang="en-US" baseline="0" dirty="0" smtClean="0"/>
              <a:t> as a desire but no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defined carrying capacity, 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no defined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Ultimately had broad</a:t>
            </a:r>
            <a:r>
              <a:rPr lang="en-US" baseline="0" dirty="0" smtClean="0"/>
              <a:t> support at adoption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Ultimately had broad</a:t>
            </a:r>
            <a:r>
              <a:rPr lang="en-US" baseline="0" dirty="0" smtClean="0"/>
              <a:t> support at adoption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159B8-80E7-42C8-948D-BF691B46931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0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9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5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9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5671B-06A5-43B6-9D88-6DF21777137F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24134-B537-4298-8772-5091B4EC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em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8248"/>
            <a:ext cx="3983736" cy="4919472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304800" y="5512272"/>
            <a:ext cx="8458200" cy="186512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1" dirty="0" smtClean="0">
                <a:latin typeface="JaneAusten" pitchFamily="2" charset="0"/>
              </a:rPr>
              <a:t>We </a:t>
            </a:r>
            <a:r>
              <a:rPr lang="en-US" sz="4800" i="1" dirty="0" smtClean="0">
                <a:solidFill>
                  <a:schemeClr val="bg1">
                    <a:lumMod val="50000"/>
                  </a:schemeClr>
                </a:solidFill>
                <a:latin typeface="JaneAusten" pitchFamily="2" charset="0"/>
              </a:rPr>
              <a:t>Lea</a:t>
            </a:r>
            <a:r>
              <a:rPr lang="en-US" sz="4800" i="1" dirty="0" smtClean="0">
                <a:latin typeface="JaneAusten" pitchFamily="2" charset="0"/>
              </a:rPr>
              <a:t>d Regional </a:t>
            </a:r>
            <a:r>
              <a:rPr lang="en-US" sz="4800" i="1" dirty="0" smtClean="0">
                <a:latin typeface="JaneAusten" pitchFamily="2" charset="0"/>
              </a:rPr>
              <a:t>Lives</a:t>
            </a:r>
          </a:p>
          <a:p>
            <a:r>
              <a:rPr lang="en-US" sz="2400" i="1" dirty="0" smtClean="0">
                <a:latin typeface="JaneAusten" pitchFamily="2" charset="0"/>
              </a:rPr>
              <a:t>Logan Simpson</a:t>
            </a:r>
            <a:endParaRPr lang="en-US" sz="2400" dirty="0" smtClean="0">
              <a:latin typeface="JaneAusten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Small Cities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419600" cy="5719482"/>
          </a:xfrm>
        </p:spPr>
      </p:pic>
      <p:sp>
        <p:nvSpPr>
          <p:cNvPr id="5" name="TextBox 4"/>
          <p:cNvSpPr txBox="1"/>
          <p:nvPr/>
        </p:nvSpPr>
        <p:spPr>
          <a:xfrm>
            <a:off x="4724400" y="1371600"/>
            <a:ext cx="419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Island Park ID: POP 286</a:t>
            </a:r>
          </a:p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Ashton ID: POP 1,084</a:t>
            </a:r>
          </a:p>
          <a:p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St. Anthony ID: POP 3,465</a:t>
            </a:r>
          </a:p>
          <a:p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Driggs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ID: POP 1,657</a:t>
            </a:r>
          </a:p>
          <a:p>
            <a:endParaRPr lang="en-US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Victor ID: POP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1,938</a:t>
            </a:r>
          </a:p>
        </p:txBody>
      </p:sp>
    </p:spTree>
    <p:extLst>
      <p:ext uri="{BB962C8B-B14F-4D97-AF65-F5344CB8AC3E}">
        <p14:creationId xmlns:p14="http://schemas.microsoft.com/office/powerpoint/2010/main" val="39319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Small Cities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0242" y="1828800"/>
            <a:ext cx="7924800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Continue to revitalize our downtowns and </a:t>
            </a:r>
            <a:r>
              <a:rPr lang="en-US" sz="1800" dirty="0" smtClean="0">
                <a:latin typeface="Adobe Garamond Pro" pitchFamily="18" charset="0"/>
              </a:rPr>
              <a:t>create the </a:t>
            </a:r>
            <a:r>
              <a:rPr lang="en-US" sz="1800" dirty="0">
                <a:latin typeface="Adobe Garamond Pro" pitchFamily="18" charset="0"/>
              </a:rPr>
              <a:t>appropriate environment and locations </a:t>
            </a:r>
            <a:r>
              <a:rPr lang="en-US" sz="1800" dirty="0" smtClean="0">
                <a:latin typeface="Adobe Garamond Pro" pitchFamily="18" charset="0"/>
              </a:rPr>
              <a:t>for new office </a:t>
            </a:r>
            <a:r>
              <a:rPr lang="en-US" sz="1800" dirty="0">
                <a:latin typeface="Adobe Garamond Pro" pitchFamily="18" charset="0"/>
              </a:rPr>
              <a:t>and commercial businesses</a:t>
            </a:r>
            <a:r>
              <a:rPr lang="en-US" sz="1800" dirty="0" smtClean="0">
                <a:latin typeface="Adobe Garamond Pro" pitchFamily="18" charset="0"/>
              </a:rPr>
              <a:t>.</a:t>
            </a:r>
            <a:endParaRPr lang="en-US" sz="18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Promote pedestrian activity in downtowns </a:t>
            </a:r>
            <a:r>
              <a:rPr lang="en-US" sz="1800" dirty="0" smtClean="0">
                <a:latin typeface="Adobe Garamond Pro" pitchFamily="18" charset="0"/>
              </a:rPr>
              <a:t>by improving </a:t>
            </a:r>
            <a:r>
              <a:rPr lang="en-US" sz="1800" dirty="0">
                <a:latin typeface="Adobe Garamond Pro" pitchFamily="18" charset="0"/>
              </a:rPr>
              <a:t>the ability to access </a:t>
            </a:r>
            <a:r>
              <a:rPr lang="en-US" sz="1800" dirty="0" smtClean="0">
                <a:latin typeface="Adobe Garamond Pro" pitchFamily="18" charset="0"/>
              </a:rPr>
              <a:t>employment, shopping</a:t>
            </a:r>
            <a:r>
              <a:rPr lang="en-US" sz="1800" dirty="0">
                <a:latin typeface="Adobe Garamond Pro" pitchFamily="18" charset="0"/>
              </a:rPr>
              <a:t>, and services through </a:t>
            </a:r>
            <a:r>
              <a:rPr lang="en-US" sz="1800" dirty="0" smtClean="0">
                <a:latin typeface="Adobe Garamond Pro" pitchFamily="18" charset="0"/>
              </a:rPr>
              <a:t>walking and </a:t>
            </a:r>
            <a:r>
              <a:rPr lang="en-US" sz="1800" dirty="0">
                <a:latin typeface="Adobe Garamond Pro" pitchFamily="18" charset="0"/>
              </a:rPr>
              <a:t>biking</a:t>
            </a:r>
            <a:r>
              <a:rPr lang="en-US" sz="1800" dirty="0" smtClean="0">
                <a:latin typeface="Adobe Garamond Pro" pitchFamily="18" charset="0"/>
              </a:rPr>
              <a:t>.</a:t>
            </a:r>
            <a:endParaRPr lang="en-US" sz="18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Seek dedicated funding sources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for downtowns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to support amenity improvements</a:t>
            </a:r>
            <a:r>
              <a:rPr lang="en-US" sz="1800" dirty="0" smtClean="0">
                <a:solidFill>
                  <a:srgbClr val="002060"/>
                </a:solidFill>
                <a:latin typeface="Adobe Garamond Pro" pitchFamily="18" charset="0"/>
              </a:rPr>
              <a:t>.</a:t>
            </a:r>
            <a:endParaRPr lang="en-US" sz="1800" dirty="0">
              <a:solidFill>
                <a:srgbClr val="002060"/>
              </a:solidFill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Coordinate regional marketing campaigns </a:t>
            </a:r>
            <a:r>
              <a:rPr lang="en-US" sz="1800" dirty="0" smtClean="0">
                <a:latin typeface="Adobe Garamond Pro" pitchFamily="18" charset="0"/>
              </a:rPr>
              <a:t>with a </a:t>
            </a:r>
            <a:r>
              <a:rPr lang="en-US" sz="1800" dirty="0">
                <a:latin typeface="Adobe Garamond Pro" pitchFamily="18" charset="0"/>
              </a:rPr>
              <a:t>focus on local businesses and small towns</a:t>
            </a:r>
            <a:r>
              <a:rPr lang="en-US" sz="1800" dirty="0" smtClean="0">
                <a:latin typeface="Adobe Garamond Pro" pitchFamily="18" charset="0"/>
              </a:rPr>
              <a:t>.</a:t>
            </a:r>
            <a:endParaRPr lang="en-US" sz="1800" dirty="0">
              <a:latin typeface="Adobe Garamond Pr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42" y="990600"/>
            <a:ext cx="849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2.2: Promote a healthy </a:t>
            </a:r>
            <a:r>
              <a:rPr lang="en-US" dirty="0" smtClean="0">
                <a:latin typeface="Adobe Garamond Pro" pitchFamily="18" charset="0"/>
              </a:rPr>
              <a:t>economy by </a:t>
            </a:r>
            <a:r>
              <a:rPr lang="en-US" dirty="0">
                <a:latin typeface="Adobe Garamond Pro" pitchFamily="18" charset="0"/>
              </a:rPr>
              <a:t>positioning communities for new</a:t>
            </a:r>
          </a:p>
          <a:p>
            <a:r>
              <a:rPr lang="en-US" dirty="0">
                <a:latin typeface="Adobe Garamond Pro" pitchFamily="18" charset="0"/>
              </a:rPr>
              <a:t>downtown investments.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38" y="4876800"/>
            <a:ext cx="9206637" cy="197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1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1295"/>
            <a:ext cx="4513118" cy="5840505"/>
          </a:xfr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633"/>
            <a:ext cx="2461821" cy="688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Vital Connections</a:t>
            </a:r>
            <a:endParaRPr lang="en-US" dirty="0"/>
          </a:p>
        </p:txBody>
      </p:sp>
      <p:pic>
        <p:nvPicPr>
          <p:cNvPr id="8197" name="Picture 5" descr="http://northiowatoday.com/wp-content/uploads/2015/04/broadband-internet-high-spe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77" y="5052907"/>
            <a:ext cx="2222655" cy="148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13013" r="40021" b="18021"/>
          <a:stretch/>
        </p:blipFill>
        <p:spPr bwMode="auto">
          <a:xfrm>
            <a:off x="4619501" y="2971800"/>
            <a:ext cx="2205832" cy="163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77" y="1100531"/>
            <a:ext cx="2222655" cy="136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18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Vital Connections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8248" y="1503402"/>
            <a:ext cx="79248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Encourage and incentivize opportunities for residential and commercial projects to use state of the art construction techniques with energy efficient/renewable technologies.</a:t>
            </a:r>
          </a:p>
          <a:p>
            <a:pPr marL="0" indent="0">
              <a:buFont typeface="Arial" pitchFamily="34" charset="0"/>
              <a:buNone/>
            </a:pPr>
            <a:endParaRPr lang="en-US" sz="1800" dirty="0" smtClean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Encourage and incentivize the use </a:t>
            </a:r>
            <a:r>
              <a:rPr lang="en-US" sz="1800" dirty="0" smtClean="0">
                <a:latin typeface="Adobe Garamond Pro" pitchFamily="18" charset="0"/>
              </a:rPr>
              <a:t>of alternative </a:t>
            </a:r>
            <a:r>
              <a:rPr lang="en-US" sz="1800" dirty="0">
                <a:latin typeface="Adobe Garamond Pro" pitchFamily="18" charset="0"/>
              </a:rPr>
              <a:t>energy sources to </a:t>
            </a:r>
            <a:r>
              <a:rPr lang="en-US" sz="1800" dirty="0" smtClean="0">
                <a:latin typeface="Adobe Garamond Pro" pitchFamily="18" charset="0"/>
              </a:rPr>
              <a:t>improve our </a:t>
            </a:r>
            <a:r>
              <a:rPr lang="en-US" sz="1800" dirty="0">
                <a:latin typeface="Adobe Garamond Pro" pitchFamily="18" charset="0"/>
              </a:rPr>
              <a:t>resiliency.</a:t>
            </a: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Encourage building types, features, and </a:t>
            </a:r>
            <a:r>
              <a:rPr lang="en-US" sz="1800" dirty="0" smtClean="0">
                <a:latin typeface="Adobe Garamond Pro" pitchFamily="18" charset="0"/>
              </a:rPr>
              <a:t>low impact </a:t>
            </a:r>
            <a:r>
              <a:rPr lang="en-US" sz="1800" dirty="0">
                <a:latin typeface="Adobe Garamond Pro" pitchFamily="18" charset="0"/>
              </a:rPr>
              <a:t>storm water designs that reduce </a:t>
            </a:r>
            <a:r>
              <a:rPr lang="en-US" sz="1800" dirty="0" smtClean="0">
                <a:latin typeface="Adobe Garamond Pro" pitchFamily="18" charset="0"/>
              </a:rPr>
              <a:t>our per </a:t>
            </a:r>
            <a:r>
              <a:rPr lang="en-US" sz="1800" dirty="0">
                <a:latin typeface="Adobe Garamond Pro" pitchFamily="18" charset="0"/>
              </a:rPr>
              <a:t>capita culinary and irrigation water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098" y="895276"/>
            <a:ext cx="823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3.2: Encourage development </a:t>
            </a:r>
            <a:r>
              <a:rPr lang="en-US" dirty="0" smtClean="0">
                <a:latin typeface="Adobe Garamond Pro" pitchFamily="18" charset="0"/>
              </a:rPr>
              <a:t>of distributed</a:t>
            </a:r>
            <a:r>
              <a:rPr lang="en-US" dirty="0">
                <a:latin typeface="Adobe Garamond Pro" pitchFamily="18" charset="0"/>
              </a:rPr>
              <a:t>, small-scale renewable energy</a:t>
            </a:r>
          </a:p>
          <a:p>
            <a:r>
              <a:rPr lang="en-US" dirty="0">
                <a:latin typeface="Adobe Garamond Pro" pitchFamily="18" charset="0"/>
              </a:rPr>
              <a:t>sources, and promote green energy </a:t>
            </a:r>
            <a:r>
              <a:rPr lang="en-US" dirty="0" smtClean="0">
                <a:latin typeface="Adobe Garamond Pro" pitchFamily="18" charset="0"/>
              </a:rPr>
              <a:t>purchasing by </a:t>
            </a:r>
            <a:r>
              <a:rPr lang="en-US" dirty="0">
                <a:latin typeface="Adobe Garamond Pro" pitchFamily="18" charset="0"/>
              </a:rPr>
              <a:t>regional utilities.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038600"/>
            <a:ext cx="5867400" cy="35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1853" y="1419804"/>
            <a:ext cx="3280295" cy="914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6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439444" cy="5745163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67200" cy="551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53" y="1219200"/>
            <a:ext cx="1905000" cy="215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Agricultural Heritage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Agricultural Heritage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99" y="1524000"/>
            <a:ext cx="8458200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Improve and maintain roads and </a:t>
            </a:r>
            <a:r>
              <a:rPr lang="en-US" sz="1800" dirty="0" smtClean="0">
                <a:latin typeface="Adobe Garamond Pro" pitchFamily="18" charset="0"/>
              </a:rPr>
              <a:t>other infrastructure </a:t>
            </a:r>
            <a:r>
              <a:rPr lang="en-US" sz="1800" dirty="0">
                <a:latin typeface="Adobe Garamond Pro" pitchFamily="18" charset="0"/>
              </a:rPr>
              <a:t>important for </a:t>
            </a:r>
            <a:r>
              <a:rPr lang="en-US" sz="1800" dirty="0" smtClean="0">
                <a:latin typeface="Adobe Garamond Pro" pitchFamily="18" charset="0"/>
              </a:rPr>
              <a:t>agricultural production </a:t>
            </a:r>
            <a:r>
              <a:rPr lang="en-US" sz="1800" dirty="0">
                <a:latin typeface="Adobe Garamond Pro" pitchFamily="18" charset="0"/>
              </a:rPr>
              <a:t>and transportation</a:t>
            </a:r>
            <a:r>
              <a:rPr lang="en-US" sz="1800" dirty="0" smtClean="0"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Promote local agricultural </a:t>
            </a:r>
            <a:r>
              <a:rPr lang="en-US" sz="1800" dirty="0" smtClean="0">
                <a:latin typeface="Adobe Garamond Pro" pitchFamily="18" charset="0"/>
              </a:rPr>
              <a:t>industries and </a:t>
            </a:r>
            <a:r>
              <a:rPr lang="en-US" sz="1800" dirty="0">
                <a:latin typeface="Adobe Garamond Pro" pitchFamily="18" charset="0"/>
              </a:rPr>
              <a:t>businesses and recruit </a:t>
            </a:r>
            <a:r>
              <a:rPr lang="en-US" sz="1800" dirty="0" smtClean="0">
                <a:latin typeface="Adobe Garamond Pro" pitchFamily="18" charset="0"/>
              </a:rPr>
              <a:t>agricultural entrepreneurs </a:t>
            </a:r>
            <a:r>
              <a:rPr lang="en-US" sz="1800" dirty="0">
                <a:latin typeface="Adobe Garamond Pro" pitchFamily="18" charset="0"/>
              </a:rPr>
              <a:t>through local </a:t>
            </a:r>
            <a:r>
              <a:rPr lang="en-US" sz="1800" dirty="0" smtClean="0">
                <a:latin typeface="Adobe Garamond Pro" pitchFamily="18" charset="0"/>
              </a:rPr>
              <a:t>universities and education </a:t>
            </a:r>
            <a:r>
              <a:rPr lang="en-US" sz="1800" dirty="0">
                <a:latin typeface="Adobe Garamond Pro" pitchFamily="18" charset="0"/>
              </a:rPr>
              <a:t>centers</a:t>
            </a:r>
            <a:r>
              <a:rPr lang="en-US" sz="1800" dirty="0" smtClean="0"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Encourage land use policies and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resources that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enable farms to remain viable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as circumstances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and markets change</a:t>
            </a:r>
            <a:r>
              <a:rPr lang="en-US" sz="1800" b="1" dirty="0"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• Return platted land to agricultural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production where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appropriate and viable.</a:t>
            </a: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Provide a reasonable means for transfer </a:t>
            </a:r>
            <a:r>
              <a:rPr lang="en-US" sz="1800" dirty="0" smtClean="0">
                <a:latin typeface="Adobe Garamond Pro" pitchFamily="18" charset="0"/>
              </a:rPr>
              <a:t>of agricultural </a:t>
            </a:r>
            <a:r>
              <a:rPr lang="en-US" sz="1800" dirty="0">
                <a:latin typeface="Adobe Garamond Pro" pitchFamily="18" charset="0"/>
              </a:rPr>
              <a:t>land to family members for </a:t>
            </a:r>
            <a:r>
              <a:rPr lang="en-US" sz="1800" dirty="0" smtClean="0">
                <a:latin typeface="Adobe Garamond Pro" pitchFamily="18" charset="0"/>
              </a:rPr>
              <a:t>the purpose </a:t>
            </a:r>
            <a:r>
              <a:rPr lang="en-US" sz="1800" dirty="0">
                <a:latin typeface="Adobe Garamond Pro" pitchFamily="18" charset="0"/>
              </a:rPr>
              <a:t>of remaining in agricultural use.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Encourage the launch of a “buy </a:t>
            </a:r>
            <a:r>
              <a:rPr lang="en-US" sz="1800" dirty="0" smtClean="0">
                <a:latin typeface="Adobe Garamond Pro" pitchFamily="18" charset="0"/>
              </a:rPr>
              <a:t>local” program </a:t>
            </a:r>
            <a:r>
              <a:rPr lang="en-US" sz="1800" dirty="0">
                <a:latin typeface="Adobe Garamond Pro" pitchFamily="18" charset="0"/>
              </a:rPr>
              <a:t>that connects </a:t>
            </a:r>
            <a:r>
              <a:rPr lang="en-US" sz="1800" dirty="0" smtClean="0">
                <a:latin typeface="Adobe Garamond Pro" pitchFamily="18" charset="0"/>
              </a:rPr>
              <a:t>producers and </a:t>
            </a:r>
            <a:r>
              <a:rPr lang="en-US" sz="1800" dirty="0">
                <a:latin typeface="Adobe Garamond Pro" pitchFamily="18" charset="0"/>
              </a:rPr>
              <a:t>consumers.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709" y="1009092"/>
            <a:ext cx="866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4.1: Support and enhance local agriculture</a:t>
            </a:r>
            <a:r>
              <a:rPr lang="en-US" dirty="0" smtClean="0">
                <a:latin typeface="Adobe Garamond Pro" pitchFamily="18" charset="0"/>
              </a:rPr>
              <a:t>, including </a:t>
            </a:r>
            <a:r>
              <a:rPr lang="en-US" dirty="0">
                <a:latin typeface="Adobe Garamond Pro" pitchFamily="18" charset="0"/>
              </a:rPr>
              <a:t>crops and ranching/grazing.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29065"/>
            <a:ext cx="9296400" cy="355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2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Cool</a:t>
            </a:r>
            <a:endParaRPr lang="en-US" dirty="0"/>
          </a:p>
        </p:txBody>
      </p:sp>
      <p:pic>
        <p:nvPicPr>
          <p:cNvPr id="5122" name="Picture 2" descr="C:\Users\bmeighen\AppData\Local\Microsoft\Windows\Temporary Internet Files\Content.Outlook\42TLM5C5\vertical harvest Jack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92297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44260"/>
            <a:ext cx="9601200" cy="893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Very Cool</a:t>
            </a:r>
            <a:endParaRPr lang="en-US" dirty="0"/>
          </a:p>
        </p:txBody>
      </p:sp>
      <p:pic>
        <p:nvPicPr>
          <p:cNvPr id="1027" name="08CCE16F-1371-464F-9C21-F22E7512C801" descr="08CCE16F-1371-464F-9C21-F22E7512C8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2535" y="1329735"/>
            <a:ext cx="372627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9058"/>
            <a:ext cx="4572000" cy="5916705"/>
          </a:xfr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" b="2592"/>
          <a:stretch/>
        </p:blipFill>
        <p:spPr bwMode="auto">
          <a:xfrm>
            <a:off x="6184904" y="1669352"/>
            <a:ext cx="265429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384"/>
          <a:stretch/>
        </p:blipFill>
        <p:spPr bwMode="auto">
          <a:xfrm>
            <a:off x="4841271" y="990600"/>
            <a:ext cx="245702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Wildlife and Public Lands</a:t>
            </a:r>
            <a:endParaRPr lang="en-US" dirty="0"/>
          </a:p>
        </p:txBody>
      </p:sp>
      <p:pic>
        <p:nvPicPr>
          <p:cNvPr id="12290" name="Picture 2" descr="http://2.bp.blogspot.com/-XE3w66NsuFI/U9KXbG5SwNI/AAAAAAAAA-0/dGHrQxNocjY/s1600/aNative+Inland+Redband+Rainbow,+Upper+Yaak+River,+Montana+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71" y="4492264"/>
            <a:ext cx="3140867" cy="209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5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4223"/>
            <a:ext cx="2362200" cy="166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Wildlife and Public Lands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1019" y="1873241"/>
            <a:ext cx="8458200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Consider mutually agreeable land </a:t>
            </a:r>
            <a:r>
              <a:rPr lang="en-US" sz="1800" dirty="0" smtClean="0">
                <a:latin typeface="Adobe Garamond Pro" pitchFamily="18" charset="0"/>
              </a:rPr>
              <a:t>tenure adjustments/land </a:t>
            </a:r>
            <a:r>
              <a:rPr lang="en-US" sz="1800" dirty="0">
                <a:latin typeface="Adobe Garamond Pro" pitchFamily="18" charset="0"/>
              </a:rPr>
              <a:t>exchanges to </a:t>
            </a:r>
            <a:r>
              <a:rPr lang="en-US" sz="1800" dirty="0" smtClean="0">
                <a:latin typeface="Adobe Garamond Pro" pitchFamily="18" charset="0"/>
              </a:rPr>
              <a:t>consolidate/connect </a:t>
            </a:r>
            <a:r>
              <a:rPr lang="en-US" sz="1800" dirty="0">
                <a:latin typeface="Adobe Garamond Pro" pitchFamily="18" charset="0"/>
              </a:rPr>
              <a:t>wildlife habitats.</a:t>
            </a: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Develop seasonal timing restrictions </a:t>
            </a:r>
            <a:r>
              <a:rPr lang="en-US" sz="1800" dirty="0" smtClean="0">
                <a:latin typeface="Adobe Garamond Pro" pitchFamily="18" charset="0"/>
              </a:rPr>
              <a:t>and buffer </a:t>
            </a:r>
            <a:r>
              <a:rPr lang="en-US" sz="1800" dirty="0">
                <a:latin typeface="Adobe Garamond Pro" pitchFamily="18" charset="0"/>
              </a:rPr>
              <a:t>zones for sensitive wildlife </a:t>
            </a:r>
            <a:r>
              <a:rPr lang="en-US" sz="1800" dirty="0" smtClean="0">
                <a:latin typeface="Adobe Garamond Pro" pitchFamily="18" charset="0"/>
              </a:rPr>
              <a:t>species migration </a:t>
            </a:r>
            <a:r>
              <a:rPr lang="en-US" sz="1800" dirty="0">
                <a:latin typeface="Adobe Garamond Pro" pitchFamily="18" charset="0"/>
              </a:rPr>
              <a:t>routes.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Continue to designate winter </a:t>
            </a:r>
            <a:r>
              <a:rPr lang="en-US" sz="1800" dirty="0" smtClean="0">
                <a:latin typeface="Adobe Garamond Pro" pitchFamily="18" charset="0"/>
              </a:rPr>
              <a:t>ranges and </a:t>
            </a:r>
            <a:r>
              <a:rPr lang="en-US" sz="1800" dirty="0">
                <a:latin typeface="Adobe Garamond Pro" pitchFamily="18" charset="0"/>
              </a:rPr>
              <a:t>prescription areas to emphasize </a:t>
            </a:r>
            <a:r>
              <a:rPr lang="en-US" sz="1800" dirty="0" smtClean="0">
                <a:latin typeface="Adobe Garamond Pro" pitchFamily="18" charset="0"/>
              </a:rPr>
              <a:t>big game </a:t>
            </a:r>
            <a:r>
              <a:rPr lang="en-US" sz="1800" dirty="0">
                <a:latin typeface="Adobe Garamond Pro" pitchFamily="18" charset="0"/>
              </a:rPr>
              <a:t>security.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Evaluate a range of possibilities of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future climate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conditions and bringing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climate change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adaptation into planning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and management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processes.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Develop landscape level databases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and the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use of indicator species to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fully understand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the change in our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environments due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to development</a:t>
            </a:r>
            <a:r>
              <a:rPr lang="en-US" sz="1400" b="1" dirty="0">
                <a:solidFill>
                  <a:srgbClr val="002060"/>
                </a:solidFill>
                <a:latin typeface="Adobe Garamond Pro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18" y="1219200"/>
            <a:ext cx="874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5.1: Ensure that development on </a:t>
            </a:r>
            <a:r>
              <a:rPr lang="en-US" dirty="0" smtClean="0">
                <a:latin typeface="Adobe Garamond Pro" pitchFamily="18" charset="0"/>
              </a:rPr>
              <a:t>state and </a:t>
            </a:r>
            <a:r>
              <a:rPr lang="en-US" dirty="0">
                <a:latin typeface="Adobe Garamond Pro" pitchFamily="18" charset="0"/>
              </a:rPr>
              <a:t>federal lands within the Teton View </a:t>
            </a:r>
            <a:r>
              <a:rPr lang="en-US" dirty="0" smtClean="0">
                <a:latin typeface="Adobe Garamond Pro" pitchFamily="18" charset="0"/>
              </a:rPr>
              <a:t>Region is </a:t>
            </a:r>
            <a:r>
              <a:rPr lang="en-US" dirty="0">
                <a:latin typeface="Adobe Garamond Pro" pitchFamily="18" charset="0"/>
              </a:rPr>
              <a:t>congruent with state habitat </a:t>
            </a:r>
            <a:r>
              <a:rPr lang="en-US" dirty="0" smtClean="0">
                <a:latin typeface="Adobe Garamond Pro" pitchFamily="18" charset="0"/>
              </a:rPr>
              <a:t>management objectives </a:t>
            </a:r>
            <a:r>
              <a:rPr lang="en-US" dirty="0">
                <a:latin typeface="Adobe Garamond Pro" pitchFamily="18" charset="0"/>
              </a:rPr>
              <a:t>for species of critical concern.</a:t>
            </a:r>
          </a:p>
        </p:txBody>
      </p:sp>
    </p:spTree>
    <p:extLst>
      <p:ext uri="{BB962C8B-B14F-4D97-AF65-F5344CB8AC3E}">
        <p14:creationId xmlns:p14="http://schemas.microsoft.com/office/powerpoint/2010/main" val="22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" y="762000"/>
            <a:ext cx="8458200" cy="38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ctr">
              <a:buNone/>
            </a:pPr>
            <a:r>
              <a:rPr lang="en-US" sz="2800" i="1" dirty="0">
                <a:latin typeface="Adobe Garamond Pro" pitchFamily="18" charset="0"/>
              </a:rPr>
              <a:t>Commitment to place and community provides a basis for resolving land use conflicts in public planning process. Agreements must start from somewhere; without a baseline of agreement, little or no progress can be made toward reconciling conflicting interests. </a:t>
            </a:r>
            <a:endParaRPr lang="en-US" sz="2800" i="1" dirty="0" smtClean="0">
              <a:latin typeface="Adobe Garamond Pro" pitchFamily="18" charset="0"/>
            </a:endParaRPr>
          </a:p>
          <a:p>
            <a:pPr marL="0" indent="0" algn="ctr" fontAlgn="ctr">
              <a:buNone/>
            </a:pPr>
            <a:endParaRPr lang="en-US" sz="2800" i="1" dirty="0" smtClean="0">
              <a:latin typeface="Adobe Garamond Pro" pitchFamily="18" charset="0"/>
            </a:endParaRPr>
          </a:p>
          <a:p>
            <a:pPr marL="0" indent="0" algn="ctr" fontAlgn="ctr">
              <a:buNone/>
            </a:pPr>
            <a:r>
              <a:rPr lang="en-US" sz="2800" i="1" dirty="0" smtClean="0">
                <a:latin typeface="Adobe Garamond Pro" pitchFamily="18" charset="0"/>
              </a:rPr>
              <a:t>- </a:t>
            </a:r>
            <a:r>
              <a:rPr lang="en-US" sz="2800" i="1" dirty="0">
                <a:latin typeface="Adobe Garamond Pro" pitchFamily="18" charset="0"/>
              </a:rPr>
              <a:t>Kelvin J. Booth</a:t>
            </a:r>
            <a:endParaRPr lang="en-US" sz="2800" dirty="0">
              <a:latin typeface="Adobe Garamond Pro" pitchFamily="18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9214740">
            <a:off x="356765" y="4591186"/>
            <a:ext cx="254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Does Regionalism Work?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87811">
            <a:off x="4115627" y="4414060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Is Regionalism Worth It?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325079">
            <a:off x="5611510" y="5548348"/>
            <a:ext cx="277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Is Regionalism a Necessity?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73735">
            <a:off x="2222712" y="5093889"/>
            <a:ext cx="2556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Is it Being Implemented?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298373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60930"/>
            <a:ext cx="4284518" cy="5544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Four Season Recreation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Four Season Recreation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1018" y="1828800"/>
            <a:ext cx="8458200" cy="3003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dirty="0">
                <a:latin typeface="Adobe Garamond Pro" pitchFamily="18" charset="0"/>
              </a:rPr>
              <a:t>• Enhance and improve existing all-season </a:t>
            </a:r>
            <a:r>
              <a:rPr lang="en-US" sz="1800" dirty="0" smtClean="0">
                <a:latin typeface="Adobe Garamond Pro" pitchFamily="18" charset="0"/>
              </a:rPr>
              <a:t>access and </a:t>
            </a:r>
            <a:r>
              <a:rPr lang="en-US" sz="1800" dirty="0">
                <a:latin typeface="Adobe Garamond Pro" pitchFamily="18" charset="0"/>
              </a:rPr>
              <a:t>support the development of new </a:t>
            </a:r>
            <a:r>
              <a:rPr lang="en-US" sz="1800" dirty="0" smtClean="0">
                <a:latin typeface="Adobe Garamond Pro" pitchFamily="18" charset="0"/>
              </a:rPr>
              <a:t>access to </a:t>
            </a:r>
            <a:r>
              <a:rPr lang="en-US" sz="1800" dirty="0">
                <a:latin typeface="Adobe Garamond Pro" pitchFamily="18" charset="0"/>
              </a:rPr>
              <a:t>public lands and waterways, except </a:t>
            </a:r>
            <a:r>
              <a:rPr lang="en-US" sz="1800" dirty="0" smtClean="0">
                <a:latin typeface="Adobe Garamond Pro" pitchFamily="18" charset="0"/>
              </a:rPr>
              <a:t>where necessary </a:t>
            </a:r>
            <a:r>
              <a:rPr lang="en-US" sz="1800" dirty="0">
                <a:latin typeface="Adobe Garamond Pro" pitchFamily="18" charset="0"/>
              </a:rPr>
              <a:t>to protect areas from </a:t>
            </a:r>
            <a:r>
              <a:rPr lang="en-US" sz="1800" dirty="0" smtClean="0">
                <a:latin typeface="Adobe Garamond Pro" pitchFamily="18" charset="0"/>
              </a:rPr>
              <a:t>environmental degradation</a:t>
            </a:r>
            <a:r>
              <a:rPr lang="en-US" sz="1800" dirty="0">
                <a:latin typeface="Adobe Garamond Pro" pitchFamily="18" charset="0"/>
              </a:rPr>
              <a:t>, negative impact to wildlife </a:t>
            </a:r>
            <a:r>
              <a:rPr lang="en-US" sz="1800" dirty="0" smtClean="0">
                <a:latin typeface="Adobe Garamond Pro" pitchFamily="18" charset="0"/>
              </a:rPr>
              <a:t>habitat, or </a:t>
            </a:r>
            <a:r>
              <a:rPr lang="en-US" sz="1800" dirty="0">
                <a:latin typeface="Adobe Garamond Pro" pitchFamily="18" charset="0"/>
              </a:rPr>
              <a:t>to protect public safety.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• Recognize the need to accommodate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different user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groups in a way that minimizes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user conflicts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and resource damage.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Encourage “rights to hunt” and </a:t>
            </a:r>
            <a:r>
              <a:rPr lang="en-US" sz="1800" dirty="0" smtClean="0">
                <a:latin typeface="Adobe Garamond Pro" pitchFamily="18" charset="0"/>
              </a:rPr>
              <a:t>mitigate conflicts </a:t>
            </a:r>
            <a:r>
              <a:rPr lang="en-US" sz="1800" dirty="0">
                <a:latin typeface="Adobe Garamond Pro" pitchFamily="18" charset="0"/>
              </a:rPr>
              <a:t>with other recreational uses.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18" y="1219200"/>
            <a:ext cx="874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6.1: Provide a diversity of </a:t>
            </a:r>
            <a:r>
              <a:rPr lang="en-US" dirty="0" smtClean="0">
                <a:latin typeface="Adobe Garamond Pro" pitchFamily="18" charset="0"/>
              </a:rPr>
              <a:t>recreation opportunities </a:t>
            </a:r>
            <a:r>
              <a:rPr lang="en-US" dirty="0">
                <a:latin typeface="Adobe Garamond Pro" pitchFamily="18" charset="0"/>
              </a:rPr>
              <a:t>to match the diversity of</a:t>
            </a:r>
          </a:p>
          <a:p>
            <a:r>
              <a:rPr lang="en-US" dirty="0">
                <a:latin typeface="Adobe Garamond Pro" pitchFamily="18" charset="0"/>
              </a:rPr>
              <a:t>potential users.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4543" y="3789857"/>
            <a:ext cx="1965654" cy="91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881" y="4752975"/>
            <a:ext cx="12192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lanningserver\Joint Planning\2012 Update Process\Adoption\Recognition\APA-Burnham\photo\Originals\photo-TOJ from Snow King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608343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</p:spPr>
        <p:txBody>
          <a:bodyPr/>
          <a:lstStyle/>
          <a:p>
            <a:r>
              <a:rPr lang="en-US" dirty="0" smtClean="0"/>
              <a:t>Jackson / Teton County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589125"/>
              </p:ext>
            </p:extLst>
          </p:nvPr>
        </p:nvGraphicFramePr>
        <p:xfrm>
          <a:off x="304800" y="1397000"/>
          <a:ext cx="6477000" cy="2117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680"/>
                <a:gridCol w="1737360"/>
                <a:gridCol w="2118360"/>
                <a:gridCol w="1752600"/>
              </a:tblGrid>
              <a:tr h="410307">
                <a:tc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1990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2000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Town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4,472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8,647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9,577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County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6,700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9,604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11,717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b="1" dirty="0" smtClean="0"/>
                        <a:t>Total</a:t>
                      </a:r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11,172</a:t>
                      </a:r>
                      <a:endParaRPr lang="en-US" sz="19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18,251</a:t>
                      </a:r>
                      <a:endParaRPr lang="en-US" sz="19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21,294</a:t>
                      </a:r>
                      <a:endParaRPr lang="en-US" sz="19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 gridSpan="4">
                  <a:txBody>
                    <a:bodyPr/>
                    <a:lstStyle/>
                    <a:p>
                      <a:r>
                        <a:rPr lang="en-US" sz="1200" dirty="0" smtClean="0"/>
                        <a:t>Source: US</a:t>
                      </a:r>
                      <a:r>
                        <a:rPr lang="en-US" sz="1200" baseline="0" dirty="0" smtClean="0"/>
                        <a:t> Census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25910"/>
              </p:ext>
            </p:extLst>
          </p:nvPr>
        </p:nvGraphicFramePr>
        <p:xfrm>
          <a:off x="1371600" y="3429000"/>
          <a:ext cx="6477000" cy="2117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680"/>
                <a:gridCol w="1737360"/>
                <a:gridCol w="2118360"/>
                <a:gridCol w="1752600"/>
              </a:tblGrid>
              <a:tr h="410307">
                <a:tc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1990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2000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Town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40%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47%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45%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County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60%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53%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55%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Total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100%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100%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100%</a:t>
                      </a:r>
                      <a:endParaRPr lang="en-US" sz="1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 gridSpan="4">
                  <a:txBody>
                    <a:bodyPr/>
                    <a:lstStyle/>
                    <a:p>
                      <a:r>
                        <a:rPr lang="en-US" sz="1200" dirty="0" smtClean="0"/>
                        <a:t>Source: US</a:t>
                      </a:r>
                      <a:r>
                        <a:rPr lang="en-US" sz="1200" baseline="0" dirty="0" smtClean="0"/>
                        <a:t> Census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28600" y="3794125"/>
            <a:ext cx="194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% of Growth</a:t>
            </a:r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6858000" y="1336357"/>
            <a:ext cx="1225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4247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ssons_Map_re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7955" b="12601"/>
          <a:stretch>
            <a:fillRect/>
          </a:stretch>
        </p:blipFill>
        <p:spPr>
          <a:xfrm>
            <a:off x="-1" y="-104718"/>
            <a:ext cx="9144001" cy="69627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4267200" cy="1371600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en-US" dirty="0" smtClean="0"/>
              <a:t>Before  the 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6" descr="TightropeWalk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4" y="228600"/>
            <a:ext cx="9145364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77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ckson_CoffeeShop.jpg"/>
          <p:cNvPicPr>
            <a:picLocks noChangeAspect="1"/>
          </p:cNvPicPr>
          <p:nvPr/>
        </p:nvPicPr>
        <p:blipFill>
          <a:blip r:embed="rId3" cstate="print"/>
          <a:srcRect l="5833" t="1562" r="6667"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100_0986.jpg"/>
          <p:cNvPicPr>
            <a:picLocks noChangeAspect="1"/>
          </p:cNvPicPr>
          <p:nvPr/>
        </p:nvPicPr>
        <p:blipFill>
          <a:blip r:embed="rId3" cstate="print"/>
          <a:srcRect l="19165" r="6601"/>
          <a:stretch>
            <a:fillRect/>
          </a:stretch>
        </p:blipFill>
        <p:spPr bwMode="auto">
          <a:xfrm>
            <a:off x="0" y="1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0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pic>
        <p:nvPicPr>
          <p:cNvPr id="6" name="Picture 5" descr="Braid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6697"/>
            <a:ext cx="9144000" cy="373130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895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Preserve and protect the area’s ecosystem in order to ensure a healthy environment, community and economy for current and future generations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0616_Process_Diagram_MP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0246" y="990601"/>
            <a:ext cx="7713870" cy="5138796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Plan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JaneAusten" pitchFamily="2" charset="0"/>
              </a:rPr>
              <a:t>Plan Region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JaneAuste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:\Projects\2014\145448 Teton View Regional Plan\05GRAPHICS\5.4Proj_Graphics\Landscape Characters_Feb 6 2015_11x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66142" cy="49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15963"/>
          </a:xfrm>
        </p:spPr>
        <p:txBody>
          <a:bodyPr>
            <a:normAutofit fontScale="90000"/>
          </a:bodyPr>
          <a:lstStyle/>
          <a:p>
            <a:pPr lvl="0"/>
            <a:r>
              <a:rPr lang="en-US" baseline="0" dirty="0" smtClean="0"/>
              <a:t>Growth</a:t>
            </a:r>
            <a:r>
              <a:rPr lang="en-US" dirty="0" smtClean="0"/>
              <a:t> Management Program</a:t>
            </a:r>
            <a:endParaRPr lang="en-US" dirty="0"/>
          </a:p>
        </p:txBody>
      </p:sp>
      <p:pic>
        <p:nvPicPr>
          <p:cNvPr id="4" name="Content Placeholder 3" descr="Pages from 120406_JacksonTeton_Part5_AchievingOurVisi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333" r="4167"/>
          <a:stretch>
            <a:fillRect/>
          </a:stretch>
        </p:blipFill>
        <p:spPr>
          <a:xfrm>
            <a:off x="0" y="1261754"/>
            <a:ext cx="9168376" cy="5596247"/>
          </a:xfrm>
        </p:spPr>
      </p:pic>
    </p:spTree>
    <p:extLst>
      <p:ext uri="{BB962C8B-B14F-4D97-AF65-F5344CB8AC3E}">
        <p14:creationId xmlns:p14="http://schemas.microsoft.com/office/powerpoint/2010/main" val="5838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1"/>
            <a:ext cx="8153400" cy="536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lanningserver\Joint Planning\2012 Update Process\Adoption\Recognition\APA-Burnham\photo\Originals\photo-TOJ from Snow King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608343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7"/>
            <a:ext cx="7848600" cy="1143000"/>
          </a:xfrm>
          <a:solidFill>
            <a:srgbClr val="FFFFFF">
              <a:alpha val="35000"/>
            </a:srgbClr>
          </a:solidFill>
        </p:spPr>
        <p:txBody>
          <a:bodyPr/>
          <a:lstStyle/>
          <a:p>
            <a:pPr lvl="0"/>
            <a:r>
              <a:rPr lang="en-US" b="1" dirty="0" smtClean="0"/>
              <a:t>Implications - Code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16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7881" y="-1945482"/>
            <a:ext cx="2159000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2"/>
          <a:stretch/>
        </p:blipFill>
        <p:spPr bwMode="auto">
          <a:xfrm rot="5400000">
            <a:off x="2134878" y="1370323"/>
            <a:ext cx="4625009" cy="615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4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8100"/>
            <a:ext cx="861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Character Districts – Rural or Complete</a:t>
            </a:r>
          </a:p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2400" y="1447800"/>
            <a:ext cx="358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Depicts the characteristics </a:t>
            </a:r>
            <a:r>
              <a:rPr lang="en-US" sz="2000" dirty="0"/>
              <a:t>each district </a:t>
            </a:r>
            <a:r>
              <a:rPr lang="en-US" sz="2000" dirty="0" smtClean="0"/>
              <a:t>and subarea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Characteristics </a:t>
            </a:r>
            <a:r>
              <a:rPr lang="en-US" sz="2000" dirty="0"/>
              <a:t>are described </a:t>
            </a:r>
            <a:r>
              <a:rPr lang="en-US" sz="2000" dirty="0" smtClean="0"/>
              <a:t>through mapping </a:t>
            </a:r>
            <a:r>
              <a:rPr lang="en-US" sz="2000" dirty="0"/>
              <a:t>or shown </a:t>
            </a:r>
            <a:r>
              <a:rPr lang="en-US" sz="2000" dirty="0" smtClean="0"/>
              <a:t>symbolically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Mapped features </a:t>
            </a:r>
            <a:r>
              <a:rPr lang="en-US" sz="2000" dirty="0"/>
              <a:t>are illustrative of the character </a:t>
            </a:r>
            <a:r>
              <a:rPr lang="en-US" sz="2000" dirty="0" smtClean="0"/>
              <a:t>of an </a:t>
            </a:r>
            <a:r>
              <a:rPr lang="en-US" sz="2000" dirty="0"/>
              <a:t>area and do not imply desired </a:t>
            </a:r>
            <a:r>
              <a:rPr lang="en-US" sz="2000" dirty="0" smtClean="0"/>
              <a:t>regulatory boundaries </a:t>
            </a:r>
            <a:r>
              <a:rPr lang="en-US" sz="2000" dirty="0"/>
              <a:t>or specific locations of </a:t>
            </a:r>
            <a:r>
              <a:rPr lang="en-US" sz="2000" dirty="0" smtClean="0"/>
              <a:t>attributes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1"/>
            <a:ext cx="4419600" cy="56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"/>
            <a:ext cx="7315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Character Defining Features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889845"/>
            <a:ext cx="3581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Describe each subarea </a:t>
            </a:r>
            <a:r>
              <a:rPr lang="en-US" sz="2000" dirty="0"/>
              <a:t>through text, Neighborhood </a:t>
            </a:r>
            <a:r>
              <a:rPr lang="en-US" sz="2000" dirty="0" smtClean="0"/>
              <a:t>Forms, and </a:t>
            </a:r>
            <a:r>
              <a:rPr lang="en-US" sz="2000" dirty="0"/>
              <a:t>photos and/or </a:t>
            </a:r>
            <a:r>
              <a:rPr lang="en-US" sz="2000" dirty="0" smtClean="0"/>
              <a:t>drawings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Neighborhood </a:t>
            </a:r>
            <a:r>
              <a:rPr lang="en-US" sz="2000" dirty="0"/>
              <a:t>Form(s) depict </a:t>
            </a:r>
            <a:r>
              <a:rPr lang="en-US" sz="2000" dirty="0" smtClean="0"/>
              <a:t>the general </a:t>
            </a:r>
            <a:r>
              <a:rPr lang="en-US" sz="2000" dirty="0"/>
              <a:t>pattern and intensity of development </a:t>
            </a:r>
            <a:r>
              <a:rPr lang="en-US" sz="2000" dirty="0" smtClean="0"/>
              <a:t>that meets </a:t>
            </a:r>
            <a:r>
              <a:rPr lang="en-US" sz="2000" dirty="0"/>
              <a:t>the desired </a:t>
            </a:r>
            <a:r>
              <a:rPr lang="en-US" sz="2000" dirty="0" smtClean="0"/>
              <a:t>character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Illustrations and/or </a:t>
            </a:r>
            <a:r>
              <a:rPr lang="en-US" sz="2000" dirty="0"/>
              <a:t>photos provide a more detailed </a:t>
            </a:r>
            <a:r>
              <a:rPr lang="en-US" sz="2000" dirty="0" smtClean="0"/>
              <a:t>illustration of </a:t>
            </a:r>
            <a:r>
              <a:rPr lang="en-US" sz="2000" dirty="0"/>
              <a:t>the desired built </a:t>
            </a:r>
            <a:r>
              <a:rPr lang="en-US" sz="2000" dirty="0" smtClean="0"/>
              <a:t>form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2"/>
            <a:ext cx="5029200" cy="59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9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eighen\Dropbox\meighen project list\projects general\jackson\images\JacksonTeton_MappingWebsi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/>
          <a:stretch/>
        </p:blipFill>
        <p:spPr bwMode="auto">
          <a:xfrm>
            <a:off x="451223" y="1"/>
            <a:ext cx="6743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meighen\Dropbox\meighen project list\projects general\jackson\images\130801_revised cutoff_corrected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24100"/>
            <a:ext cx="30480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meighen\Dropbox\meighen project list\projects general\jackson\images\prd_correcte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9" y="190500"/>
            <a:ext cx="30480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meighen\Dropbox\meighen project list\projects general\jackson\images\preservatio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200402"/>
            <a:ext cx="3428999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8101"/>
            <a:ext cx="43053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TDR to Conservation Tools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lanningserver\Joint Planning\2012 Update Process\Adoption\Recognition\APA-Burnham\photo\Originals\photo-TOJ from Snow King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608343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7"/>
            <a:ext cx="8839200" cy="1143000"/>
          </a:xfrm>
        </p:spPr>
        <p:txBody>
          <a:bodyPr/>
          <a:lstStyle/>
          <a:p>
            <a:r>
              <a:rPr lang="en-US" dirty="0" smtClean="0"/>
              <a:t>Implications - Workforce Housing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74449"/>
              </p:ext>
            </p:extLst>
          </p:nvPr>
        </p:nvGraphicFramePr>
        <p:xfrm>
          <a:off x="564510" y="4440206"/>
          <a:ext cx="8510519" cy="548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052"/>
                <a:gridCol w="851052"/>
                <a:gridCol w="851052"/>
                <a:gridCol w="851052"/>
                <a:gridCol w="851052"/>
                <a:gridCol w="875019"/>
                <a:gridCol w="827084"/>
                <a:gridCol w="851052"/>
                <a:gridCol w="851052"/>
                <a:gridCol w="851052"/>
              </a:tblGrid>
              <a:tr h="2743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&lt; 50% AMI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1" marB="45721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50-80% AMI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1" marB="4572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80-120% AMI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1" marB="4572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120-150% AMI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1" marB="4572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&gt; 150% AMI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1" marB="45721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Rental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Owner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Rental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Owner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Rental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Owner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Rental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Owner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Rental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Owner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21" marB="45721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96823893"/>
              </p:ext>
            </p:extLst>
          </p:nvPr>
        </p:nvGraphicFramePr>
        <p:xfrm>
          <a:off x="0" y="1600201"/>
          <a:ext cx="9067800" cy="2906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30250" y="257176"/>
            <a:ext cx="7785100" cy="8477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Roboto" panose="02000000000000000000" pitchFamily="2" charset="0"/>
                <a:ea typeface="Roboto" panose="02000000000000000000" pitchFamily="2" charset="0"/>
              </a:rPr>
              <a:t>Tools and AMI Categories</a:t>
            </a:r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endParaRPr lang="en-US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8" name="Picture 2" descr="N:\marketing\Logos\Vertical Logo - Black - 3 x 1.25 inc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6147795"/>
            <a:ext cx="1032843" cy="5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16401" r="41426" b="19524"/>
          <a:stretch/>
        </p:blipFill>
        <p:spPr bwMode="auto">
          <a:xfrm>
            <a:off x="6555534" y="1066799"/>
            <a:ext cx="2377440" cy="2145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2" b="2592"/>
          <a:stretch/>
        </p:blipFill>
        <p:spPr bwMode="auto">
          <a:xfrm>
            <a:off x="5334000" y="2377440"/>
            <a:ext cx="2286000" cy="295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4" b="6579"/>
          <a:stretch/>
        </p:blipFill>
        <p:spPr bwMode="auto">
          <a:xfrm>
            <a:off x="3733800" y="1157621"/>
            <a:ext cx="2175474" cy="238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lum bright="1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19755"/>
          <a:stretch/>
        </p:blipFill>
        <p:spPr bwMode="auto">
          <a:xfrm>
            <a:off x="365760" y="1188973"/>
            <a:ext cx="2926080" cy="216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JaneAusten" pitchFamily="2" charset="0"/>
              </a:rPr>
              <a:t>Regional Systems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JaneAusten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13013" r="40021" b="18021"/>
          <a:stretch/>
        </p:blipFill>
        <p:spPr bwMode="auto">
          <a:xfrm>
            <a:off x="6309378" y="4672746"/>
            <a:ext cx="2630684" cy="194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0006" r="12784" b="14964"/>
          <a:stretch/>
        </p:blipFill>
        <p:spPr bwMode="auto">
          <a:xfrm>
            <a:off x="3291840" y="4038600"/>
            <a:ext cx="2714925" cy="1986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" b="-3111"/>
          <a:stretch/>
        </p:blipFill>
        <p:spPr bwMode="auto">
          <a:xfrm>
            <a:off x="1811079" y="2348190"/>
            <a:ext cx="2192206" cy="250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384"/>
          <a:stretch/>
        </p:blipFill>
        <p:spPr bwMode="auto">
          <a:xfrm>
            <a:off x="304800" y="4038600"/>
            <a:ext cx="2651760" cy="2467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05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Up Arrow 8"/>
          <p:cNvSpPr/>
          <p:nvPr/>
        </p:nvSpPr>
        <p:spPr>
          <a:xfrm rot="5400000">
            <a:off x="1650767" y="892299"/>
            <a:ext cx="6058773" cy="5423717"/>
          </a:xfrm>
          <a:prstGeom prst="leftUpArrow">
            <a:avLst>
              <a:gd name="adj1" fmla="val 4310"/>
              <a:gd name="adj2" fmla="val 3818"/>
              <a:gd name="adj3" fmla="val 8908"/>
            </a:avLst>
          </a:prstGeom>
          <a:solidFill>
            <a:schemeClr val="tx2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57166" tIns="28583" rIns="57166" bIns="28583"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4312" y="6443652"/>
            <a:ext cx="4896365" cy="242390"/>
          </a:xfrm>
          <a:prstGeom prst="rect">
            <a:avLst/>
          </a:prstGeom>
          <a:noFill/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Cost/Complexity Per Unit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549357" y="3884969"/>
            <a:ext cx="5421527" cy="242390"/>
          </a:xfrm>
          <a:prstGeom prst="rect">
            <a:avLst/>
          </a:prstGeom>
          <a:noFill/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Potential Units Provided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21706" y="1940696"/>
            <a:ext cx="1066686" cy="27316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Subsidize Housing 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91814" y="3491208"/>
            <a:ext cx="854354" cy="16544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Commercial Linkage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67082" y="5788815"/>
            <a:ext cx="854354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Private Donations &amp; Grants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7607" y="1454751"/>
            <a:ext cx="854354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Dedicated Sales Taxes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64332" y="2002765"/>
            <a:ext cx="1092664" cy="16544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Preservation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67999" y="4958681"/>
            <a:ext cx="854354" cy="16544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“Granting”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3659" y="2508456"/>
            <a:ext cx="854354" cy="16544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Zone for Density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24146" y="2199167"/>
            <a:ext cx="854354" cy="16544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ARUs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58161" y="2904220"/>
            <a:ext cx="854354" cy="165446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Density Bonus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52181" y="5388211"/>
            <a:ext cx="854354" cy="165446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Technical Assistance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6159" y="3608881"/>
            <a:ext cx="707828" cy="27316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Residential Inclusionary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0152" y="2508456"/>
            <a:ext cx="854354" cy="16544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Land Acquisition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45971" y="3607652"/>
            <a:ext cx="702264" cy="27316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Residential Linkage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4552" y="4270459"/>
            <a:ext cx="854354" cy="16544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Rental Zoning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3520" y="3453864"/>
            <a:ext cx="854354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Dedicated Property Taxes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4140" y="6000316"/>
            <a:ext cx="854354" cy="165446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Angel Fund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20932" y="2992979"/>
            <a:ext cx="1416474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/>
              <a:t>Tax Credits &amp; Other Fed/State Funds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87607" y="1836620"/>
            <a:ext cx="854354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Stated Objectives &amp; Metrics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21357" y="4406669"/>
            <a:ext cx="854354" cy="165446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Education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56581" y="3952872"/>
            <a:ext cx="910368" cy="27316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Trailer Parks/</a:t>
            </a:r>
          </a:p>
          <a:p>
            <a:pPr algn="ctr"/>
            <a:r>
              <a:rPr lang="en-US" sz="700" dirty="0" err="1">
                <a:solidFill>
                  <a:srgbClr val="C00000"/>
                </a:solidFill>
              </a:rPr>
              <a:t>Microhousing</a:t>
            </a:r>
            <a:endParaRPr lang="en-US" sz="700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26370" y="2826777"/>
            <a:ext cx="827918" cy="27316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Consistent Predictable Process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36867" y="1774263"/>
            <a:ext cx="854354" cy="27316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Public/Private Partnership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74276" y="3303905"/>
            <a:ext cx="531434" cy="27316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Flexible LDRs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87606" y="2425755"/>
            <a:ext cx="854354" cy="27316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Limiting Commercial Growth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60276" y="1820864"/>
            <a:ext cx="705750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Real Estate Transfer Tax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70535" y="4154017"/>
            <a:ext cx="751819" cy="27316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SPET Secondary Additional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52180" y="5081081"/>
            <a:ext cx="854354" cy="16544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No Net Loss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53761" y="5203400"/>
            <a:ext cx="831691" cy="38089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pPr algn="ctr"/>
            <a:r>
              <a:rPr lang="en-US" sz="700" dirty="0">
                <a:solidFill>
                  <a:srgbClr val="C00000"/>
                </a:solidFill>
              </a:rPr>
              <a:t>Expedited Project Approvals for Price Restricted Housing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93747" y="4637024"/>
            <a:ext cx="742358" cy="38089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57166" tIns="28583" rIns="57166" bIns="28583" rtlCol="0">
            <a:spAutoFit/>
          </a:bodyPr>
          <a:lstStyle/>
          <a:p>
            <a:r>
              <a:rPr lang="en-US" sz="700" dirty="0">
                <a:solidFill>
                  <a:srgbClr val="C00000"/>
                </a:solidFill>
              </a:rPr>
              <a:t>Rental Incentives</a:t>
            </a:r>
          </a:p>
          <a:p>
            <a:pPr marL="107187" indent="-107187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C00000"/>
                </a:solidFill>
              </a:rPr>
              <a:t>Bonus</a:t>
            </a:r>
          </a:p>
          <a:p>
            <a:pPr marL="107187" indent="-107187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C00000"/>
                </a:solidFill>
              </a:rPr>
              <a:t>Fee Waiver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"/>
            <a:ext cx="8232388" cy="1278935"/>
          </a:xfrm>
        </p:spPr>
        <p:txBody>
          <a:bodyPr/>
          <a:lstStyle/>
          <a:p>
            <a:pPr algn="ctr"/>
            <a:r>
              <a:rPr lang="en-US" dirty="0" smtClean="0">
                <a:latin typeface="Roboto" panose="02000000000000000000" pitchFamily="2" charset="0"/>
                <a:ea typeface="Roboto" panose="02000000000000000000" pitchFamily="2" charset="0"/>
              </a:rPr>
              <a:t>Housing Tools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6" name="Picture 2" descr="N:\marketing\Logos\Vertical Logo - Black - 3 x 1.25 inch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7" y="6147795"/>
            <a:ext cx="1032843" cy="5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8077200" cy="1143000"/>
          </a:xfrm>
        </p:spPr>
        <p:txBody>
          <a:bodyPr/>
          <a:lstStyle/>
          <a:p>
            <a:pPr algn="ctr"/>
            <a:r>
              <a:rPr lang="en-US" dirty="0" smtClean="0"/>
              <a:t>Other Benefits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397000"/>
            <a:ext cx="4505326" cy="210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505323"/>
            <a:ext cx="6834187" cy="33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sinclair\Desktop\Photos\Vision\Tetons from GV 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5961" r="21203" b="18169"/>
          <a:stretch/>
        </p:blipFill>
        <p:spPr bwMode="auto">
          <a:xfrm>
            <a:off x="0" y="-11374"/>
            <a:ext cx="9296400" cy="70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1397000"/>
            <a:ext cx="6858000" cy="1143000"/>
          </a:xfrm>
        </p:spPr>
        <p:txBody>
          <a:bodyPr/>
          <a:lstStyle/>
          <a:p>
            <a:r>
              <a:rPr lang="en-US" dirty="0" smtClean="0"/>
              <a:t>Paradise at the Price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442" y="-1447538"/>
            <a:ext cx="9517441" cy="86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" y="762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 smtClean="0"/>
              <a:t>Is Regionalism Worth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491136"/>
            <a:ext cx="8472423" cy="97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JaneAusten" pitchFamily="2" charset="0"/>
              </a:rPr>
              <a:t>Preservation of Character</a:t>
            </a:r>
            <a:endParaRPr lang="en-US" dirty="0">
              <a:solidFill>
                <a:schemeClr val="bg1"/>
              </a:solidFill>
              <a:latin typeface="JaneAus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JaneAusten" pitchFamily="2" charset="0"/>
              </a:rPr>
              <a:t>Opportunities on a Regional Scale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JaneAuste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8" y="3651250"/>
            <a:ext cx="9202738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2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JaneAusten" pitchFamily="2" charset="0"/>
              </a:rPr>
              <a:t>Resiliency VS  Sustainability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JaneAuste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447800"/>
            <a:ext cx="92027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343400"/>
            <a:ext cx="8686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re·sil·ience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rə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ˈzilyəns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capacity to recover quickly from difficulties; toughness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sus·tain·a·ble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sə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ˈstānəb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(ə)l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able to be maintained at a certain rate or level.</a:t>
            </a:r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6460"/>
            <a:ext cx="4419600" cy="57194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Major Cities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JaneAuste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1392865"/>
            <a:ext cx="381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Rexburg ID: Pop 26,520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Jackson WY: POP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10,135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9248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Strategies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Promote compact development in key </a:t>
            </a:r>
            <a:r>
              <a:rPr lang="en-US" sz="1800" dirty="0" smtClean="0">
                <a:latin typeface="Adobe Garamond Pro" pitchFamily="18" charset="0"/>
              </a:rPr>
              <a:t>infill areas </a:t>
            </a:r>
            <a:r>
              <a:rPr lang="en-US" sz="1800" dirty="0">
                <a:latin typeface="Adobe Garamond Pro" pitchFamily="18" charset="0"/>
              </a:rPr>
              <a:t>where amenities and utilities </a:t>
            </a:r>
            <a:r>
              <a:rPr lang="en-US" sz="1800" dirty="0" smtClean="0">
                <a:latin typeface="Adobe Garamond Pro" pitchFamily="18" charset="0"/>
              </a:rPr>
              <a:t>are available </a:t>
            </a:r>
            <a:r>
              <a:rPr lang="en-US" sz="1800" dirty="0">
                <a:latin typeface="Adobe Garamond Pro" pitchFamily="18" charset="0"/>
              </a:rPr>
              <a:t>to reduce cost of services</a:t>
            </a:r>
            <a:r>
              <a:rPr lang="en-US" sz="1800" dirty="0" smtClean="0"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•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Coordinate city and county planning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through joint </a:t>
            </a:r>
            <a:r>
              <a:rPr lang="en-US" sz="1800" b="1" dirty="0">
                <a:solidFill>
                  <a:srgbClr val="002060"/>
                </a:solidFill>
                <a:latin typeface="Adobe Garamond Pro" pitchFamily="18" charset="0"/>
              </a:rPr>
              <a:t>planning processes, mutual </a:t>
            </a:r>
            <a:r>
              <a:rPr lang="en-US" sz="1800" b="1" dirty="0" smtClean="0">
                <a:solidFill>
                  <a:srgbClr val="002060"/>
                </a:solidFill>
                <a:latin typeface="Adobe Garamond Pro" pitchFamily="18" charset="0"/>
              </a:rPr>
              <a:t>agreements…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Ensure compatible planning efforts and </a:t>
            </a:r>
            <a:r>
              <a:rPr lang="en-US" sz="1800" dirty="0" smtClean="0">
                <a:latin typeface="Adobe Garamond Pro" pitchFamily="18" charset="0"/>
              </a:rPr>
              <a:t>the  application </a:t>
            </a:r>
            <a:r>
              <a:rPr lang="en-US" sz="1800" dirty="0">
                <a:latin typeface="Adobe Garamond Pro" pitchFamily="18" charset="0"/>
              </a:rPr>
              <a:t>of consistent regulations in </a:t>
            </a:r>
            <a:r>
              <a:rPr lang="en-US" sz="1800" dirty="0" smtClean="0">
                <a:latin typeface="Adobe Garamond Pro" pitchFamily="18" charset="0"/>
              </a:rPr>
              <a:t>the areas </a:t>
            </a:r>
            <a:r>
              <a:rPr lang="en-US" sz="1800" dirty="0">
                <a:latin typeface="Adobe Garamond Pro" pitchFamily="18" charset="0"/>
              </a:rPr>
              <a:t>adjacent to each city</a:t>
            </a:r>
            <a:r>
              <a:rPr lang="en-US" sz="1800" dirty="0" smtClean="0">
                <a:latin typeface="Adobe Garamond Pro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latin typeface="Adobe Garamond Pro" pitchFamily="18" charset="0"/>
              </a:rPr>
              <a:t>• </a:t>
            </a:r>
            <a:r>
              <a:rPr lang="en-US" sz="1800" dirty="0">
                <a:latin typeface="Adobe Garamond Pro" pitchFamily="18" charset="0"/>
              </a:rPr>
              <a:t>Pursue local and inter-city transit </a:t>
            </a:r>
            <a:r>
              <a:rPr lang="en-US" sz="1800" dirty="0" smtClean="0">
                <a:latin typeface="Adobe Garamond Pro" pitchFamily="18" charset="0"/>
              </a:rPr>
              <a:t>options</a:t>
            </a:r>
            <a:endParaRPr lang="en-US" sz="1800" dirty="0">
              <a:latin typeface="Adobe Garamond Pro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aneAusten" pitchFamily="2" charset="0"/>
              </a:rPr>
              <a:t>Major Cities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JaneAuste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obe Garamond Pro" pitchFamily="18" charset="0"/>
              </a:rPr>
              <a:t>Theme 1.2: Encourage managed growth, </a:t>
            </a:r>
            <a:r>
              <a:rPr lang="en-US" dirty="0" smtClean="0">
                <a:latin typeface="Adobe Garamond Pro" pitchFamily="18" charset="0"/>
              </a:rPr>
              <a:t>access to </a:t>
            </a:r>
            <a:r>
              <a:rPr lang="en-US" dirty="0">
                <a:latin typeface="Adobe Garamond Pro" pitchFamily="18" charset="0"/>
              </a:rPr>
              <a:t>services, and a healthy economy </a:t>
            </a:r>
            <a:r>
              <a:rPr lang="en-US" dirty="0" smtClean="0">
                <a:latin typeface="Adobe Garamond Pro" pitchFamily="18" charset="0"/>
              </a:rPr>
              <a:t>through sustainable </a:t>
            </a:r>
            <a:r>
              <a:rPr lang="en-US" dirty="0">
                <a:latin typeface="Adobe Garamond Pro" pitchFamily="18" charset="0"/>
              </a:rPr>
              <a:t>land use planning.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4" y="5508009"/>
            <a:ext cx="9715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5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1321</Words>
  <Application>Microsoft Office PowerPoint</Application>
  <PresentationFormat>On-screen Show (4:3)</PresentationFormat>
  <Paragraphs>248</Paragraphs>
  <Slides>43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Plan Region</vt:lpstr>
      <vt:lpstr>Regional Systems</vt:lpstr>
      <vt:lpstr>Preservation of Character</vt:lpstr>
      <vt:lpstr>Opportunities on a Regional Scale</vt:lpstr>
      <vt:lpstr>Resiliency VS  Sustainability</vt:lpstr>
      <vt:lpstr>Major Cities</vt:lpstr>
      <vt:lpstr>Major Cities</vt:lpstr>
      <vt:lpstr>Small Cities</vt:lpstr>
      <vt:lpstr>Small Cities</vt:lpstr>
      <vt:lpstr>Vital Connections</vt:lpstr>
      <vt:lpstr>Vital Connections</vt:lpstr>
      <vt:lpstr>Agricultural Heritage</vt:lpstr>
      <vt:lpstr>Agricultural Heritage</vt:lpstr>
      <vt:lpstr>Very Cool</vt:lpstr>
      <vt:lpstr>PowerPoint Presentation</vt:lpstr>
      <vt:lpstr>Wildlife and Public Lands</vt:lpstr>
      <vt:lpstr>Wildlife and Public Lands</vt:lpstr>
      <vt:lpstr>Four Season Recreation</vt:lpstr>
      <vt:lpstr>Four Season Recreation</vt:lpstr>
      <vt:lpstr>Jackson / Teton County Case Study</vt:lpstr>
      <vt:lpstr>Demographics</vt:lpstr>
      <vt:lpstr>Before  the  Plan</vt:lpstr>
      <vt:lpstr>PowerPoint Presentation</vt:lpstr>
      <vt:lpstr>PowerPoint Presentation</vt:lpstr>
      <vt:lpstr>PowerPoint Presentation</vt:lpstr>
      <vt:lpstr>Vision</vt:lpstr>
      <vt:lpstr>Plan Framework</vt:lpstr>
      <vt:lpstr>Growth Management Program</vt:lpstr>
      <vt:lpstr>Components</vt:lpstr>
      <vt:lpstr>Implications -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- Workforce Housing </vt:lpstr>
      <vt:lpstr>Tools and AMI Categories </vt:lpstr>
      <vt:lpstr>Housing Tools</vt:lpstr>
      <vt:lpstr>Other Benefits</vt:lpstr>
      <vt:lpstr>Paradise at the Price</vt:lpstr>
      <vt:lpstr>PowerPoint Presentation</vt:lpstr>
    </vt:vector>
  </TitlesOfParts>
  <Company>Logan Simpson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kbruce</dc:creator>
  <cp:lastModifiedBy>Bruce Meighen</cp:lastModifiedBy>
  <cp:revision>50</cp:revision>
  <cp:lastPrinted>2015-10-08T20:37:33Z</cp:lastPrinted>
  <dcterms:created xsi:type="dcterms:W3CDTF">2015-10-07T16:35:20Z</dcterms:created>
  <dcterms:modified xsi:type="dcterms:W3CDTF">2015-10-08T20:38:05Z</dcterms:modified>
</cp:coreProperties>
</file>