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 id="2147483687" r:id="rId3"/>
    <p:sldMasterId id="2147483699" r:id="rId4"/>
  </p:sldMasterIdLst>
  <p:notesMasterIdLst>
    <p:notesMasterId r:id="rId90"/>
  </p:notesMasterIdLst>
  <p:handoutMasterIdLst>
    <p:handoutMasterId r:id="rId91"/>
  </p:handoutMasterIdLst>
  <p:sldIdLst>
    <p:sldId id="256" r:id="rId5"/>
    <p:sldId id="274" r:id="rId6"/>
    <p:sldId id="265" r:id="rId7"/>
    <p:sldId id="266" r:id="rId8"/>
    <p:sldId id="270" r:id="rId9"/>
    <p:sldId id="271" r:id="rId10"/>
    <p:sldId id="273" r:id="rId11"/>
    <p:sldId id="351" r:id="rId12"/>
    <p:sldId id="352" r:id="rId13"/>
    <p:sldId id="353" r:id="rId14"/>
    <p:sldId id="354" r:id="rId15"/>
    <p:sldId id="365" r:id="rId16"/>
    <p:sldId id="366" r:id="rId17"/>
    <p:sldId id="356" r:id="rId18"/>
    <p:sldId id="357" r:id="rId19"/>
    <p:sldId id="358" r:id="rId20"/>
    <p:sldId id="359" r:id="rId21"/>
    <p:sldId id="360" r:id="rId22"/>
    <p:sldId id="361" r:id="rId23"/>
    <p:sldId id="362" r:id="rId24"/>
    <p:sldId id="363" r:id="rId25"/>
    <p:sldId id="364"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299" r:id="rId50"/>
    <p:sldId id="272" r:id="rId51"/>
    <p:sldId id="281" r:id="rId52"/>
    <p:sldId id="300" r:id="rId53"/>
    <p:sldId id="301" r:id="rId54"/>
    <p:sldId id="302" r:id="rId55"/>
    <p:sldId id="303" r:id="rId56"/>
    <p:sldId id="278" r:id="rId57"/>
    <p:sldId id="305" r:id="rId58"/>
    <p:sldId id="276" r:id="rId59"/>
    <p:sldId id="277" r:id="rId60"/>
    <p:sldId id="304" r:id="rId61"/>
    <p:sldId id="286" r:id="rId62"/>
    <p:sldId id="288" r:id="rId63"/>
    <p:sldId id="289" r:id="rId64"/>
    <p:sldId id="306" r:id="rId65"/>
    <p:sldId id="298" r:id="rId66"/>
    <p:sldId id="267" r:id="rId67"/>
    <p:sldId id="307" r:id="rId68"/>
    <p:sldId id="308" r:id="rId69"/>
    <p:sldId id="309" r:id="rId70"/>
    <p:sldId id="310" r:id="rId71"/>
    <p:sldId id="311" r:id="rId72"/>
    <p:sldId id="312" r:id="rId73"/>
    <p:sldId id="313"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293" r:id="rId88"/>
    <p:sldId id="257" r:id="rId89"/>
  </p:sldIdLst>
  <p:sldSz cx="9144000" cy="6858000" type="screen4x3"/>
  <p:notesSz cx="6985000" cy="9283700"/>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Miller" initials="CM" lastIdx="1" clrIdx="0">
    <p:extLst>
      <p:ext uri="{19B8F6BF-5375-455C-9EA6-DF929625EA0E}">
        <p15:presenceInfo xmlns:p15="http://schemas.microsoft.com/office/powerpoint/2012/main" xmlns="" userId="S-1-5-21-3970653197-1592011461-2027737543-1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7" autoAdjust="0"/>
    <p:restoredTop sz="79499" autoAdjust="0"/>
  </p:normalViewPr>
  <p:slideViewPr>
    <p:cSldViewPr snapToGrid="0">
      <p:cViewPr varScale="1">
        <p:scale>
          <a:sx n="34" d="100"/>
          <a:sy n="34" d="100"/>
        </p:scale>
        <p:origin x="-1410" y="-8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27466" cy="466087"/>
          </a:xfrm>
          <a:prstGeom prst="rect">
            <a:avLst/>
          </a:prstGeom>
        </p:spPr>
        <p:txBody>
          <a:bodyPr vert="horz" lIns="91221" tIns="45610" rIns="91221" bIns="45610" rtlCol="0"/>
          <a:lstStyle>
            <a:lvl1pPr algn="l">
              <a:defRPr sz="1200"/>
            </a:lvl1pPr>
          </a:lstStyle>
          <a:p>
            <a:endParaRPr lang="en-US"/>
          </a:p>
        </p:txBody>
      </p:sp>
      <p:sp>
        <p:nvSpPr>
          <p:cNvPr id="3" name="Date Placeholder 2"/>
          <p:cNvSpPr>
            <a:spLocks noGrp="1"/>
          </p:cNvSpPr>
          <p:nvPr>
            <p:ph type="dt" sz="quarter" idx="1"/>
          </p:nvPr>
        </p:nvSpPr>
        <p:spPr>
          <a:xfrm>
            <a:off x="3955953" y="1"/>
            <a:ext cx="3027466" cy="466087"/>
          </a:xfrm>
          <a:prstGeom prst="rect">
            <a:avLst/>
          </a:prstGeom>
        </p:spPr>
        <p:txBody>
          <a:bodyPr vert="horz" lIns="91221" tIns="45610" rIns="91221" bIns="45610" rtlCol="0"/>
          <a:lstStyle>
            <a:lvl1pPr algn="r">
              <a:defRPr sz="1200"/>
            </a:lvl1pPr>
          </a:lstStyle>
          <a:p>
            <a:fld id="{B8BD215A-F874-45AE-A125-BCB310420798}" type="datetimeFigureOut">
              <a:rPr lang="en-US" smtClean="0"/>
              <a:pPr/>
              <a:t>10/7/2015</a:t>
            </a:fld>
            <a:endParaRPr lang="en-US"/>
          </a:p>
        </p:txBody>
      </p:sp>
      <p:sp>
        <p:nvSpPr>
          <p:cNvPr id="4" name="Footer Placeholder 3"/>
          <p:cNvSpPr>
            <a:spLocks noGrp="1"/>
          </p:cNvSpPr>
          <p:nvPr>
            <p:ph type="ftr" sz="quarter" idx="2"/>
          </p:nvPr>
        </p:nvSpPr>
        <p:spPr>
          <a:xfrm>
            <a:off x="1" y="8817613"/>
            <a:ext cx="3027466" cy="466087"/>
          </a:xfrm>
          <a:prstGeom prst="rect">
            <a:avLst/>
          </a:prstGeom>
        </p:spPr>
        <p:txBody>
          <a:bodyPr vert="horz" lIns="91221" tIns="45610" rIns="91221" bIns="45610" rtlCol="0" anchor="b"/>
          <a:lstStyle>
            <a:lvl1pPr algn="l">
              <a:defRPr sz="1200"/>
            </a:lvl1pPr>
          </a:lstStyle>
          <a:p>
            <a:endParaRPr lang="en-US"/>
          </a:p>
        </p:txBody>
      </p:sp>
      <p:sp>
        <p:nvSpPr>
          <p:cNvPr id="5" name="Slide Number Placeholder 4"/>
          <p:cNvSpPr>
            <a:spLocks noGrp="1"/>
          </p:cNvSpPr>
          <p:nvPr>
            <p:ph type="sldNum" sz="quarter" idx="3"/>
          </p:nvPr>
        </p:nvSpPr>
        <p:spPr>
          <a:xfrm>
            <a:off x="3955953" y="8817613"/>
            <a:ext cx="3027466" cy="466087"/>
          </a:xfrm>
          <a:prstGeom prst="rect">
            <a:avLst/>
          </a:prstGeom>
        </p:spPr>
        <p:txBody>
          <a:bodyPr vert="horz" lIns="91221" tIns="45610" rIns="91221" bIns="45610" rtlCol="0" anchor="b"/>
          <a:lstStyle>
            <a:lvl1pPr algn="r">
              <a:defRPr sz="1200"/>
            </a:lvl1pPr>
          </a:lstStyle>
          <a:p>
            <a:fld id="{BD79D900-B343-49E1-91CF-566A919099F7}" type="slidenum">
              <a:rPr lang="en-US" smtClean="0"/>
              <a:pPr/>
              <a:t>‹#›</a:t>
            </a:fld>
            <a:endParaRPr lang="en-US"/>
          </a:p>
        </p:txBody>
      </p:sp>
    </p:spTree>
    <p:extLst>
      <p:ext uri="{BB962C8B-B14F-4D97-AF65-F5344CB8AC3E}">
        <p14:creationId xmlns:p14="http://schemas.microsoft.com/office/powerpoint/2010/main" val="908640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56551" y="0"/>
            <a:ext cx="3026833" cy="465797"/>
          </a:xfrm>
          <a:prstGeom prst="rect">
            <a:avLst/>
          </a:prstGeom>
        </p:spPr>
        <p:txBody>
          <a:bodyPr vert="horz" lIns="92953" tIns="46477" rIns="92953" bIns="46477" rtlCol="0"/>
          <a:lstStyle>
            <a:lvl1pPr algn="r">
              <a:defRPr sz="1200"/>
            </a:lvl1pPr>
          </a:lstStyle>
          <a:p>
            <a:fld id="{5B9F06AF-D44B-488C-A36F-0D4F54C0A138}" type="datetimeFigureOut">
              <a:rPr lang="en-US" smtClean="0"/>
              <a:pPr/>
              <a:t>10/7/2015</a:t>
            </a:fld>
            <a:endParaRPr lang="en-US"/>
          </a:p>
        </p:txBody>
      </p:sp>
      <p:sp>
        <p:nvSpPr>
          <p:cNvPr id="4" name="Slide Image Placeholder 3"/>
          <p:cNvSpPr>
            <a:spLocks noGrp="1" noRot="1" noChangeAspect="1"/>
          </p:cNvSpPr>
          <p:nvPr>
            <p:ph type="sldImg" idx="2"/>
          </p:nvPr>
        </p:nvSpPr>
        <p:spPr>
          <a:xfrm>
            <a:off x="1404938" y="1160463"/>
            <a:ext cx="4175125" cy="3132137"/>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53" tIns="46477" rIns="92953" bIns="4647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53" tIns="46477" rIns="92953" bIns="46477" rtlCol="0" anchor="b"/>
          <a:lstStyle>
            <a:lvl1pPr algn="r">
              <a:defRPr sz="1200"/>
            </a:lvl1pPr>
          </a:lstStyle>
          <a:p>
            <a:fld id="{AFEC00AD-E5D2-4A5D-8494-63358F50B91E}" type="slidenum">
              <a:rPr lang="en-US" smtClean="0"/>
              <a:pPr/>
              <a:t>‹#›</a:t>
            </a:fld>
            <a:endParaRPr lang="en-US"/>
          </a:p>
        </p:txBody>
      </p:sp>
    </p:spTree>
    <p:extLst>
      <p:ext uri="{BB962C8B-B14F-4D97-AF65-F5344CB8AC3E}">
        <p14:creationId xmlns:p14="http://schemas.microsoft.com/office/powerpoint/2010/main" val="173113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is intended to start the discussion of planning for alternative modes of transportation. </a:t>
            </a:r>
            <a:endParaRPr lang="en-US" dirty="0"/>
          </a:p>
        </p:txBody>
      </p:sp>
      <p:sp>
        <p:nvSpPr>
          <p:cNvPr id="4" name="Slide Number Placeholder 3"/>
          <p:cNvSpPr>
            <a:spLocks noGrp="1"/>
          </p:cNvSpPr>
          <p:nvPr>
            <p:ph type="sldNum" sz="quarter" idx="10"/>
          </p:nvPr>
        </p:nvSpPr>
        <p:spPr/>
        <p:txBody>
          <a:bodyPr/>
          <a:lstStyle/>
          <a:p>
            <a:fld id="{AFEC00AD-E5D2-4A5D-8494-63358F50B91E}" type="slidenum">
              <a:rPr lang="en-US" smtClean="0"/>
              <a:pPr/>
              <a:t>2</a:t>
            </a:fld>
            <a:endParaRPr lang="en-US"/>
          </a:p>
        </p:txBody>
      </p:sp>
    </p:spTree>
    <p:extLst>
      <p:ext uri="{BB962C8B-B14F-4D97-AF65-F5344CB8AC3E}">
        <p14:creationId xmlns:p14="http://schemas.microsoft.com/office/powerpoint/2010/main" val="260879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they were chosen</a:t>
            </a:r>
            <a:endParaRPr lang="en-US" dirty="0"/>
          </a:p>
        </p:txBody>
      </p:sp>
      <p:sp>
        <p:nvSpPr>
          <p:cNvPr id="4" name="Slide Number Placeholder 3"/>
          <p:cNvSpPr>
            <a:spLocks noGrp="1"/>
          </p:cNvSpPr>
          <p:nvPr>
            <p:ph type="sldNum" sz="quarter" idx="10"/>
          </p:nvPr>
        </p:nvSpPr>
        <p:spPr/>
        <p:txBody>
          <a:bodyPr/>
          <a:lstStyle/>
          <a:p>
            <a:fld id="{DB7B65E6-3E28-48B3-B28E-311BE3AEDDEB}" type="slidenum">
              <a:rPr lang="en-US" smtClean="0"/>
              <a:pPr/>
              <a:t>58</a:t>
            </a:fld>
            <a:endParaRPr lang="en-US"/>
          </a:p>
        </p:txBody>
      </p:sp>
    </p:spTree>
    <p:extLst>
      <p:ext uri="{BB962C8B-B14F-4D97-AF65-F5344CB8AC3E}">
        <p14:creationId xmlns:p14="http://schemas.microsoft.com/office/powerpoint/2010/main" val="1488161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on</a:t>
            </a:r>
            <a:r>
              <a:rPr lang="en-US" baseline="0" dirty="0" smtClean="0"/>
              <a:t> explanatory variable thing.</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27806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on</a:t>
            </a:r>
            <a:r>
              <a:rPr lang="en-US" baseline="0" dirty="0" smtClean="0"/>
              <a:t> explanatory variable thing.</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82674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on</a:t>
            </a:r>
            <a:r>
              <a:rPr lang="en-US" baseline="0" dirty="0" smtClean="0"/>
              <a:t> explanatory variable thing.</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78181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step is to get a snap shot of bicycle volumes geographically dispersed around the city. We used for our case study manual 2 hour counts obtained from a community count program. This phenomena of volunteer community count programs is happening all over the country. For example Washington State DOT coordinates a community volunteer count program in over 50 cities every fall. In Idaho counts are periodically done in about 10 communities.</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3610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flow through the network is determined by street characteristics.</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69084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emerges</a:t>
            </a:r>
            <a:r>
              <a:rPr lang="en-US" baseline="0" dirty="0" smtClean="0"/>
              <a:t> is a network flow from all the origins to all the destinations, The network flow is much like a stream and river system. The observed count locations are like river gauges that measure the flow. </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237892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a:t>
            </a:r>
            <a:r>
              <a:rPr lang="en-US" baseline="0" dirty="0" smtClean="0"/>
              <a:t> is the ability extrapolate the observed counts throughout the network based on the network flow.</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54641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morning count and the evening count are then inflated</a:t>
            </a:r>
            <a:r>
              <a:rPr lang="en-US" baseline="0" dirty="0" smtClean="0"/>
              <a:t> using adjusted to get AADB (Annual Average Daily Bicyclists)</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569605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example of how this can be used.</a:t>
            </a:r>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96303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en-US" altLang="en-US" smtClean="0"/>
              <a:t>Why?</a:t>
            </a:r>
          </a:p>
          <a:p>
            <a:pPr lvl="1" eaLnBrk="1" hangingPunct="1"/>
            <a:r>
              <a:rPr lang="en-US" altLang="en-US" smtClean="0"/>
              <a:t>-Barrier to planning effective facilities</a:t>
            </a:r>
          </a:p>
          <a:p>
            <a:pPr lvl="1" eaLnBrk="1" hangingPunct="1"/>
            <a:r>
              <a:rPr lang="en-US" altLang="en-US" smtClean="0"/>
              <a:t>-Standard procedures for vehicular data collection</a:t>
            </a:r>
          </a:p>
          <a:p>
            <a:endParaRPr lang="en-US" altLang="en-US"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B4A748E2-2791-4BA6-BFC9-36ACE748F552}" type="slidenum">
              <a:rPr lang="en-US" altLang="en-US" smtClean="0">
                <a:solidFill>
                  <a:prstClr val="black"/>
                </a:solidFill>
              </a:rPr>
              <a:pPr/>
              <a:t>27</a:t>
            </a:fld>
            <a:endParaRPr lang="en-US" altLang="en-US" smtClean="0">
              <a:solidFill>
                <a:prstClr val="black"/>
              </a:solidFill>
            </a:endParaRPr>
          </a:p>
        </p:txBody>
      </p:sp>
    </p:spTree>
    <p:extLst>
      <p:ext uri="{BB962C8B-B14F-4D97-AF65-F5344CB8AC3E}">
        <p14:creationId xmlns:p14="http://schemas.microsoft.com/office/powerpoint/2010/main" val="31006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81EDF-C68A-4E4F-98B1-0FE9BD366FEF}"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3073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smtClean="0"/>
              <a:t>Provides more recent data and real-world examples</a:t>
            </a:r>
          </a:p>
          <a:p>
            <a:endParaRPr lang="en-US" altLang="en-US" smtClean="0"/>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4235C816-ACB9-4F9E-960E-F7E040E28626}" type="slidenum">
              <a:rPr lang="en-US" altLang="en-US" smtClean="0">
                <a:solidFill>
                  <a:prstClr val="black"/>
                </a:solidFill>
              </a:rPr>
              <a:pPr/>
              <a:t>29</a:t>
            </a:fld>
            <a:endParaRPr lang="en-US" altLang="en-US" smtClean="0">
              <a:solidFill>
                <a:prstClr val="black"/>
              </a:solidFill>
            </a:endParaRPr>
          </a:p>
        </p:txBody>
      </p:sp>
    </p:spTree>
    <p:extLst>
      <p:ext uri="{BB962C8B-B14F-4D97-AF65-F5344CB8AC3E}">
        <p14:creationId xmlns:p14="http://schemas.microsoft.com/office/powerpoint/2010/main" val="353390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A92647CC-009F-4AFB-BCDA-B6DF62538007}" type="slidenum">
              <a:rPr lang="en-US" altLang="en-US" smtClean="0">
                <a:solidFill>
                  <a:prstClr val="black"/>
                </a:solidFill>
              </a:rPr>
              <a:pPr/>
              <a:t>32</a:t>
            </a:fld>
            <a:endParaRPr lang="en-US" altLang="en-US" smtClean="0">
              <a:solidFill>
                <a:prstClr val="black"/>
              </a:solidFill>
            </a:endParaRPr>
          </a:p>
        </p:txBody>
      </p:sp>
    </p:spTree>
    <p:extLst>
      <p:ext uri="{BB962C8B-B14F-4D97-AF65-F5344CB8AC3E}">
        <p14:creationId xmlns:p14="http://schemas.microsoft.com/office/powerpoint/2010/main" val="325406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Tested BSCs – bicycle specific counters</a:t>
            </a:r>
          </a:p>
          <a:p>
            <a:pPr eaLnBrk="1" hangingPunct="1"/>
            <a:r>
              <a:rPr lang="en-US" altLang="en-US" smtClean="0"/>
              <a:t>Primarily tested tubes on multi-use paths and bicycle lanes</a:t>
            </a:r>
          </a:p>
          <a:p>
            <a:pPr eaLnBrk="1" hangingPunct="1"/>
            <a:r>
              <a:rPr lang="en-US" altLang="en-US" smtClean="0"/>
              <a:t>Issues with site on 15</a:t>
            </a:r>
            <a:r>
              <a:rPr lang="en-US" altLang="en-US" baseline="30000" smtClean="0"/>
              <a:t>th</a:t>
            </a:r>
            <a:r>
              <a:rPr lang="en-US" altLang="en-US" smtClean="0"/>
              <a:t> Avenue in Minneapolis</a:t>
            </a:r>
          </a:p>
          <a:p>
            <a:pPr lvl="1" eaLnBrk="1" hangingPunct="1"/>
            <a:r>
              <a:rPr lang="en-US" altLang="en-US" smtClean="0"/>
              <a:t>Tube nails came out of ground</a:t>
            </a:r>
          </a:p>
          <a:p>
            <a:pPr lvl="1" eaLnBrk="1" hangingPunct="1"/>
            <a:r>
              <a:rPr lang="en-US" altLang="en-US" smtClean="0"/>
              <a:t>Severe undercounting and overcounting</a:t>
            </a:r>
          </a:p>
          <a:p>
            <a:pPr lvl="1" eaLnBrk="1" hangingPunct="1"/>
            <a:r>
              <a:rPr lang="en-US" altLang="en-US" smtClean="0"/>
              <a:t>Removed sensors from data set</a:t>
            </a:r>
          </a:p>
          <a:p>
            <a:endParaRPr lang="en-US" altLang="en-US" smtClean="0"/>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77" indent="-285722">
              <a:defRPr>
                <a:solidFill>
                  <a:schemeClr val="tx1"/>
                </a:solidFill>
                <a:latin typeface="Calibri" pitchFamily="34" charset="0"/>
                <a:cs typeface="Arial" pitchFamily="34" charset="0"/>
              </a:defRPr>
            </a:lvl2pPr>
            <a:lvl3pPr marL="1142889" indent="-228578">
              <a:defRPr>
                <a:solidFill>
                  <a:schemeClr val="tx1"/>
                </a:solidFill>
                <a:latin typeface="Calibri" pitchFamily="34" charset="0"/>
                <a:cs typeface="Arial" pitchFamily="34" charset="0"/>
              </a:defRPr>
            </a:lvl3pPr>
            <a:lvl4pPr marL="1600045" indent="-228578">
              <a:defRPr>
                <a:solidFill>
                  <a:schemeClr val="tx1"/>
                </a:solidFill>
                <a:latin typeface="Calibri" pitchFamily="34" charset="0"/>
                <a:cs typeface="Arial" pitchFamily="34" charset="0"/>
              </a:defRPr>
            </a:lvl4pPr>
            <a:lvl5pPr marL="2057200" indent="-228578">
              <a:defRPr>
                <a:solidFill>
                  <a:schemeClr val="tx1"/>
                </a:solidFill>
                <a:latin typeface="Calibri" pitchFamily="34" charset="0"/>
                <a:cs typeface="Arial" pitchFamily="34" charset="0"/>
              </a:defRPr>
            </a:lvl5pPr>
            <a:lvl6pPr marL="2514356" indent="-228578" eaLnBrk="0" fontAlgn="base" hangingPunct="0">
              <a:spcBef>
                <a:spcPct val="0"/>
              </a:spcBef>
              <a:spcAft>
                <a:spcPct val="0"/>
              </a:spcAft>
              <a:defRPr>
                <a:solidFill>
                  <a:schemeClr val="tx1"/>
                </a:solidFill>
                <a:latin typeface="Calibri" pitchFamily="34" charset="0"/>
                <a:cs typeface="Arial" pitchFamily="34" charset="0"/>
              </a:defRPr>
            </a:lvl6pPr>
            <a:lvl7pPr marL="2971511" indent="-228578" eaLnBrk="0" fontAlgn="base" hangingPunct="0">
              <a:spcBef>
                <a:spcPct val="0"/>
              </a:spcBef>
              <a:spcAft>
                <a:spcPct val="0"/>
              </a:spcAft>
              <a:defRPr>
                <a:solidFill>
                  <a:schemeClr val="tx1"/>
                </a:solidFill>
                <a:latin typeface="Calibri" pitchFamily="34" charset="0"/>
                <a:cs typeface="Arial" pitchFamily="34" charset="0"/>
              </a:defRPr>
            </a:lvl7pPr>
            <a:lvl8pPr marL="3428667" indent="-228578" eaLnBrk="0" fontAlgn="base" hangingPunct="0">
              <a:spcBef>
                <a:spcPct val="0"/>
              </a:spcBef>
              <a:spcAft>
                <a:spcPct val="0"/>
              </a:spcAft>
              <a:defRPr>
                <a:solidFill>
                  <a:schemeClr val="tx1"/>
                </a:solidFill>
                <a:latin typeface="Calibri" pitchFamily="34" charset="0"/>
                <a:cs typeface="Arial" pitchFamily="34" charset="0"/>
              </a:defRPr>
            </a:lvl8pPr>
            <a:lvl9pPr marL="3885823" indent="-228578" eaLnBrk="0" fontAlgn="base" hangingPunct="0">
              <a:spcBef>
                <a:spcPct val="0"/>
              </a:spcBef>
              <a:spcAft>
                <a:spcPct val="0"/>
              </a:spcAft>
              <a:defRPr>
                <a:solidFill>
                  <a:schemeClr val="tx1"/>
                </a:solidFill>
                <a:latin typeface="Calibri" pitchFamily="34" charset="0"/>
                <a:cs typeface="Arial" pitchFamily="34" charset="0"/>
              </a:defRPr>
            </a:lvl9pPr>
          </a:lstStyle>
          <a:p>
            <a:fld id="{0127BF8F-4527-4D58-8267-0BF6555CCCEC}" type="slidenum">
              <a:rPr lang="en-US" altLang="en-US" smtClean="0">
                <a:solidFill>
                  <a:prstClr val="black"/>
                </a:solidFill>
              </a:rPr>
              <a:pPr/>
              <a:t>38</a:t>
            </a:fld>
            <a:endParaRPr lang="en-US" altLang="en-US" smtClean="0">
              <a:solidFill>
                <a:prstClr val="black"/>
              </a:solidFill>
            </a:endParaRPr>
          </a:p>
        </p:txBody>
      </p:sp>
    </p:spTree>
    <p:extLst>
      <p:ext uri="{BB962C8B-B14F-4D97-AF65-F5344CB8AC3E}">
        <p14:creationId xmlns:p14="http://schemas.microsoft.com/office/powerpoint/2010/main" val="63130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 for Ada Canyon Trail Systems, Inc. (F.A.C.T.S.): non-profit formed to promote </a:t>
            </a:r>
            <a:r>
              <a:rPr lang="en-US" b="1" dirty="0" smtClean="0"/>
              <a:t>greenbelt and pathways</a:t>
            </a:r>
            <a:r>
              <a:rPr lang="en-US" dirty="0" smtClean="0"/>
              <a:t>.</a:t>
            </a:r>
          </a:p>
          <a:p>
            <a:r>
              <a:rPr lang="en-US" dirty="0" smtClean="0"/>
              <a:t>Active Transportation workgroup: COMPASS workgroup to develop </a:t>
            </a:r>
            <a:r>
              <a:rPr lang="en-US" b="1" dirty="0" smtClean="0"/>
              <a:t>regional </a:t>
            </a:r>
            <a:r>
              <a:rPr lang="en-US" b="1" dirty="0" err="1" smtClean="0"/>
              <a:t>ped</a:t>
            </a:r>
            <a:r>
              <a:rPr lang="en-US" b="1" dirty="0" smtClean="0"/>
              <a:t>/bike plan</a:t>
            </a:r>
            <a:r>
              <a:rPr lang="en-US" dirty="0" smtClean="0"/>
              <a:t>.</a:t>
            </a:r>
          </a:p>
          <a:p>
            <a:r>
              <a:rPr lang="en-US" dirty="0" smtClean="0"/>
              <a:t>Regional Technical Advisory Committee: oversight in integration of </a:t>
            </a:r>
            <a:r>
              <a:rPr lang="en-US" dirty="0" err="1" smtClean="0"/>
              <a:t>ped</a:t>
            </a:r>
            <a:r>
              <a:rPr lang="en-US" dirty="0" smtClean="0"/>
              <a:t>/bike plan in </a:t>
            </a:r>
            <a:r>
              <a:rPr lang="en-US" b="1" dirty="0" smtClean="0"/>
              <a:t>CIM 2.040</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FEC00AD-E5D2-4A5D-8494-63358F50B91E}" type="slidenum">
              <a:rPr lang="en-US" smtClean="0"/>
              <a:pPr/>
              <a:t>48</a:t>
            </a:fld>
            <a:endParaRPr lang="en-US"/>
          </a:p>
        </p:txBody>
      </p:sp>
    </p:spTree>
    <p:extLst>
      <p:ext uri="{BB962C8B-B14F-4D97-AF65-F5344CB8AC3E}">
        <p14:creationId xmlns:p14="http://schemas.microsoft.com/office/powerpoint/2010/main" val="103613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844" indent="-171844">
              <a:buFont typeface="Arial" panose="020B0604020202020204" pitchFamily="34" charset="0"/>
              <a:buChar char="•"/>
            </a:pPr>
            <a:r>
              <a:rPr lang="en-US" dirty="0" smtClean="0"/>
              <a:t>The other half—demand</a:t>
            </a:r>
            <a:r>
              <a:rPr lang="en-US" baseline="0" dirty="0" smtClean="0"/>
              <a:t> data</a:t>
            </a:r>
          </a:p>
          <a:p>
            <a:pPr marL="171844" indent="-171844">
              <a:buFont typeface="Arial" panose="020B0604020202020204" pitchFamily="34" charset="0"/>
              <a:buChar char="•"/>
            </a:pPr>
            <a:r>
              <a:rPr lang="en-US" baseline="0" dirty="0" smtClean="0"/>
              <a:t>Variety of sources—no one source is perfect, but the combination provides very credible results</a:t>
            </a:r>
            <a:endParaRPr lang="en-US" dirty="0" smtClean="0"/>
          </a:p>
          <a:p>
            <a:endParaRPr lang="en-US" dirty="0"/>
          </a:p>
        </p:txBody>
      </p:sp>
      <p:sp>
        <p:nvSpPr>
          <p:cNvPr id="4" name="Slide Number Placeholder 3"/>
          <p:cNvSpPr>
            <a:spLocks noGrp="1"/>
          </p:cNvSpPr>
          <p:nvPr>
            <p:ph type="sldNum" sz="quarter" idx="10"/>
          </p:nvPr>
        </p:nvSpPr>
        <p:spPr/>
        <p:txBody>
          <a:bodyPr/>
          <a:lstStyle/>
          <a:p>
            <a:fld id="{B05168E7-6291-484E-B125-BB5C06510CFC}" type="slidenum">
              <a:rPr lang="en-US" smtClean="0"/>
              <a:pPr/>
              <a:t>53</a:t>
            </a:fld>
            <a:endParaRPr lang="en-US"/>
          </a:p>
        </p:txBody>
      </p:sp>
    </p:spTree>
    <p:extLst>
      <p:ext uri="{BB962C8B-B14F-4D97-AF65-F5344CB8AC3E}">
        <p14:creationId xmlns:p14="http://schemas.microsoft.com/office/powerpoint/2010/main" val="94315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2060"/>
                </a:solidFill>
              </a:rPr>
              <a:t>Establish 24/7, 365 days/year data for constant demand estimations</a:t>
            </a:r>
          </a:p>
          <a:p>
            <a:r>
              <a:rPr lang="en-US" dirty="0" smtClean="0"/>
              <a:t>Permanent counters (on and off street)</a:t>
            </a:r>
          </a:p>
          <a:p>
            <a:pPr lvl="1"/>
            <a:r>
              <a:rPr lang="en-US" dirty="0" smtClean="0"/>
              <a:t>Pedestrian - passive infrared </a:t>
            </a:r>
          </a:p>
          <a:p>
            <a:pPr lvl="1"/>
            <a:r>
              <a:rPr lang="en-US" dirty="0" smtClean="0"/>
              <a:t>Bicycle - inductive loop</a:t>
            </a:r>
          </a:p>
          <a:p>
            <a:pPr marL="171844" indent="-1718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FEC00AD-E5D2-4A5D-8494-63358F50B91E}" type="slidenum">
              <a:rPr lang="en-US" smtClean="0"/>
              <a:pPr/>
              <a:t>55</a:t>
            </a:fld>
            <a:endParaRPr lang="en-US"/>
          </a:p>
        </p:txBody>
      </p:sp>
    </p:spTree>
    <p:extLst>
      <p:ext uri="{BB962C8B-B14F-4D97-AF65-F5344CB8AC3E}">
        <p14:creationId xmlns:p14="http://schemas.microsoft.com/office/powerpoint/2010/main" val="19661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Develop counts from multiple urban locations to be used in regional examinations and member requests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Develop counts from multiple urban locations to be used in regional examinations and member requests</a:t>
            </a:r>
          </a:p>
          <a:p>
            <a:endParaRPr lang="en-US" dirty="0"/>
          </a:p>
        </p:txBody>
      </p:sp>
      <p:sp>
        <p:nvSpPr>
          <p:cNvPr id="4" name="Slide Number Placeholder 3"/>
          <p:cNvSpPr>
            <a:spLocks noGrp="1"/>
          </p:cNvSpPr>
          <p:nvPr>
            <p:ph type="sldNum" sz="quarter" idx="10"/>
          </p:nvPr>
        </p:nvSpPr>
        <p:spPr/>
        <p:txBody>
          <a:bodyPr/>
          <a:lstStyle/>
          <a:p>
            <a:fld id="{AFEC00AD-E5D2-4A5D-8494-63358F50B91E}" type="slidenum">
              <a:rPr lang="en-US" smtClean="0"/>
              <a:pPr/>
              <a:t>57</a:t>
            </a:fld>
            <a:endParaRPr lang="en-US"/>
          </a:p>
        </p:txBody>
      </p:sp>
    </p:spTree>
    <p:extLst>
      <p:ext uri="{BB962C8B-B14F-4D97-AF65-F5344CB8AC3E}">
        <p14:creationId xmlns:p14="http://schemas.microsoft.com/office/powerpoint/2010/main" val="89819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13229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031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943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36104" y="88387"/>
            <a:ext cx="7886700" cy="1325563"/>
          </a:xfrm>
        </p:spPr>
        <p:txBody>
          <a:bodyPr/>
          <a:lstStyle/>
          <a:p>
            <a:r>
              <a:rPr lang="en-US" dirty="0" smtClean="0"/>
              <a:t>Click to edit Master title style</a:t>
            </a:r>
            <a:endParaRPr lang="en-US" dirty="0"/>
          </a:p>
        </p:txBody>
      </p:sp>
      <p:sp>
        <p:nvSpPr>
          <p:cNvPr id="4" name="Content Placeholder 3"/>
          <p:cNvSpPr>
            <a:spLocks noGrp="1"/>
          </p:cNvSpPr>
          <p:nvPr>
            <p:ph sz="quarter" idx="10" hasCustomPrompt="1"/>
          </p:nvPr>
        </p:nvSpPr>
        <p:spPr>
          <a:xfrm>
            <a:off x="635794" y="1609730"/>
            <a:ext cx="8018860" cy="4016375"/>
          </a:xfrm>
        </p:spPr>
        <p:txBody>
          <a:bodyPr/>
          <a:lstStyle>
            <a:lvl1pPr>
              <a:defRPr/>
            </a:lvl1pPr>
          </a:lstStyle>
          <a:p>
            <a:pPr lvl="0"/>
            <a:r>
              <a:rPr lang="en-US" dirty="0" smtClean="0"/>
              <a:t>Click to edit Master content</a:t>
            </a:r>
          </a:p>
        </p:txBody>
      </p:sp>
    </p:spTree>
    <p:extLst>
      <p:ext uri="{BB962C8B-B14F-4D97-AF65-F5344CB8AC3E}">
        <p14:creationId xmlns:p14="http://schemas.microsoft.com/office/powerpoint/2010/main" val="359218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65921" y="38687"/>
            <a:ext cx="7886700" cy="1325563"/>
          </a:xfr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21494" y="1620839"/>
            <a:ext cx="8140304" cy="3825875"/>
          </a:xfrm>
        </p:spPr>
        <p:txBody>
          <a:bodyPr/>
          <a:lstStyle/>
          <a:p>
            <a:pPr lvl="0"/>
            <a:r>
              <a:rPr lang="en-US" dirty="0" smtClean="0"/>
              <a:t>Click to edit Master text</a:t>
            </a:r>
            <a:endParaRPr lang="en-US" dirty="0"/>
          </a:p>
        </p:txBody>
      </p:sp>
    </p:spTree>
    <p:extLst>
      <p:ext uri="{BB962C8B-B14F-4D97-AF65-F5344CB8AC3E}">
        <p14:creationId xmlns:p14="http://schemas.microsoft.com/office/powerpoint/2010/main" val="61955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8115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16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48001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86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689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01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5364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667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b="1">
                <a:effectLst>
                  <a:outerShdw blurRad="38100" dist="38100" dir="2700000" algn="tl">
                    <a:srgbClr val="000000">
                      <a:alpha val="43137"/>
                    </a:srgbClr>
                  </a:outerShdw>
                </a:effectLst>
              </a:defRPr>
            </a:lvl1pPr>
            <a:lvl2pPr>
              <a:defRPr sz="2800" b="1">
                <a:effectLst>
                  <a:outerShdw blurRad="38100" dist="38100" dir="2700000" algn="tl">
                    <a:srgbClr val="000000">
                      <a:alpha val="43137"/>
                    </a:srgbClr>
                  </a:outerShdw>
                </a:effectLst>
              </a:defRPr>
            </a:lvl2pPr>
            <a:lvl3pPr>
              <a:defRPr sz="2400" b="1">
                <a:effectLst>
                  <a:outerShdw blurRad="38100" dist="38100" dir="2700000" algn="tl">
                    <a:srgbClr val="000000">
                      <a:alpha val="43137"/>
                    </a:srgbClr>
                  </a:outerShdw>
                </a:effectLst>
              </a:defRPr>
            </a:lvl3pPr>
            <a:lvl4pPr>
              <a:defRPr sz="2000" b="1">
                <a:effectLst>
                  <a:outerShdw blurRad="38100" dist="38100" dir="2700000" algn="tl">
                    <a:srgbClr val="000000">
                      <a:alpha val="43137"/>
                    </a:srgbClr>
                  </a:outerShdw>
                </a:effectLst>
              </a:defRPr>
            </a:lvl4pPr>
            <a:lvl5pPr>
              <a:defRPr sz="2000" b="1">
                <a:effectLst>
                  <a:outerShdw blurRad="38100" dist="38100" dir="2700000" algn="tl">
                    <a:srgbClr val="000000">
                      <a:alpha val="43137"/>
                    </a:srgbClr>
                  </a:outerShdw>
                </a:effectLs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a:effectLst>
                  <a:outerShdw blurRad="38100" dist="38100" dir="2700000" algn="tl">
                    <a:srgbClr val="000000">
                      <a:alpha val="43137"/>
                    </a:srgb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74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509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617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59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00" y="6237288"/>
            <a:ext cx="9170988" cy="6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userDrawn="1"/>
        </p:nvSpPr>
        <p:spPr>
          <a:xfrm>
            <a:off x="11723" y="6237288"/>
            <a:ext cx="9125712" cy="6207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 name="Title 1"/>
          <p:cNvSpPr>
            <a:spLocks noGrp="1"/>
          </p:cNvSpPr>
          <p:nvPr>
            <p:ph type="ctrTitle"/>
          </p:nvPr>
        </p:nvSpPr>
        <p:spPr>
          <a:xfrm>
            <a:off x="832104" y="896112"/>
            <a:ext cx="7601712" cy="2366010"/>
          </a:xfrm>
        </p:spPr>
        <p:txBody>
          <a:bodyPr>
            <a:normAutofit/>
          </a:bodyPr>
          <a:lstStyle>
            <a:lvl1pPr algn="l">
              <a:defRPr sz="3600">
                <a:latin typeface="+mj-lt"/>
                <a:cs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32104" y="3867912"/>
            <a:ext cx="6830568" cy="2066544"/>
          </a:xfrm>
        </p:spPr>
        <p:txBody>
          <a:bodyPr>
            <a:normAutofit/>
          </a:bodyPr>
          <a:lstStyle>
            <a:lvl1pPr marL="0" indent="0" algn="l">
              <a:buNone/>
              <a:defRPr sz="2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2995081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274638" y="1301750"/>
            <a:ext cx="8486775"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4320" y="538162"/>
            <a:ext cx="8403336" cy="763333"/>
          </a:xfrm>
        </p:spPr>
        <p:txBody>
          <a:bodyPr>
            <a:normAutofit/>
          </a:bodyPr>
          <a:lstStyle>
            <a:lvl1pPr algn="l">
              <a:defRPr sz="4000">
                <a:solidFill>
                  <a:srgbClr val="FFF0BD"/>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74320" y="1490472"/>
            <a:ext cx="8394192" cy="4635691"/>
          </a:xfrm>
        </p:spPr>
        <p:txBody>
          <a:bodyPr>
            <a:normAutofit/>
          </a:bodyPr>
          <a:lstStyle>
            <a:lvl1pPr marL="342900" indent="-342900">
              <a:buFont typeface="Wingdings" panose="05000000000000000000" pitchFamily="2" charset="2"/>
              <a:buChar char="§"/>
              <a:defRPr sz="3200">
                <a:solidFill>
                  <a:srgbClr val="FDBE57"/>
                </a:solidFill>
                <a:latin typeface="+mn-lt"/>
              </a:defRPr>
            </a:lvl1pPr>
            <a:lvl2pPr>
              <a:defRPr sz="2800">
                <a:solidFill>
                  <a:srgbClr val="FFF0BD"/>
                </a:solidFill>
                <a:latin typeface="+mn-lt"/>
              </a:defRPr>
            </a:lvl2pPr>
            <a:lvl3pPr>
              <a:defRPr sz="2800">
                <a:latin typeface="+mn-lt"/>
              </a:defRPr>
            </a:lvl3pPr>
            <a:lvl4pPr>
              <a:defRPr sz="2400">
                <a:latin typeface="+mn-lt"/>
              </a:defRPr>
            </a:lvl4pPr>
            <a:lvl5pPr>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3032126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18710529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284163" y="1301750"/>
            <a:ext cx="8486775"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274638" y="1298575"/>
            <a:ext cx="8486775"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57200" y="1600200"/>
            <a:ext cx="4038600" cy="4525963"/>
          </a:xfrm>
        </p:spPr>
        <p:txBody>
          <a:bodyPr/>
          <a:lstStyle>
            <a:lvl1pPr>
              <a:defRPr sz="24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74320" y="538162"/>
            <a:ext cx="8403336" cy="763333"/>
          </a:xfrm>
        </p:spPr>
        <p:txBody>
          <a:bodyPr>
            <a:normAutofit/>
          </a:bodyPr>
          <a:lstStyle>
            <a:lvl1pPr algn="l">
              <a:defRPr sz="4000">
                <a:solidFill>
                  <a:srgbClr val="FFF0BD"/>
                </a:solidFill>
                <a:latin typeface="+mj-lt"/>
              </a:defRPr>
            </a:lvl1pPr>
          </a:lstStyle>
          <a:p>
            <a:r>
              <a:rPr lang="en-US" smtClean="0"/>
              <a:t>Click to edit Master title style</a:t>
            </a:r>
            <a:endParaRPr lang="en-US" dirty="0"/>
          </a:p>
        </p:txBody>
      </p:sp>
      <p:sp>
        <p:nvSpPr>
          <p:cNvPr id="9"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2466273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0" name="Straight Connector 9"/>
          <p:cNvCxnSpPr/>
          <p:nvPr userDrawn="1"/>
        </p:nvCxnSpPr>
        <p:spPr>
          <a:xfrm>
            <a:off x="274638" y="1298575"/>
            <a:ext cx="8486775"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lang="en-US" sz="2000" b="0" kern="1200" dirty="0" smtClean="0">
                <a:solidFill>
                  <a:srgbClr val="FDBE57"/>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274320" y="538162"/>
            <a:ext cx="8403336" cy="763333"/>
          </a:xfrm>
        </p:spPr>
        <p:txBody>
          <a:bodyPr>
            <a:normAutofit/>
          </a:bodyPr>
          <a:lstStyle>
            <a:lvl1pPr algn="l">
              <a:defRPr sz="3600">
                <a:solidFill>
                  <a:srgbClr val="FFF0BD"/>
                </a:solidFill>
                <a:latin typeface="+mj-lt"/>
              </a:defRPr>
            </a:lvl1pPr>
          </a:lstStyle>
          <a:p>
            <a:r>
              <a:rPr lang="en-US" smtClean="0"/>
              <a:t>Click to edit Master title style</a:t>
            </a:r>
            <a:endParaRPr lang="en-US" dirty="0"/>
          </a:p>
        </p:txBody>
      </p:sp>
      <p:sp>
        <p:nvSpPr>
          <p:cNvPr id="11"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0036487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6395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24600"/>
            <a:ext cx="9170988"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9170988"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LOGOS\KAI\png\KAI_2006_logo_wht_text.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69038" y="6324600"/>
            <a:ext cx="25019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57200" y="1295400"/>
            <a:ext cx="81534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74638" y="1298575"/>
            <a:ext cx="8486775"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274320" y="538162"/>
            <a:ext cx="8403336" cy="763333"/>
          </a:xfrm>
        </p:spPr>
        <p:txBody>
          <a:bodyPr>
            <a:normAutofit/>
          </a:bodyPr>
          <a:lstStyle>
            <a:lvl1pPr algn="l">
              <a:defRPr sz="3200">
                <a:solidFill>
                  <a:srgbClr val="FFF0BD"/>
                </a:solidFill>
                <a:latin typeface="+mj-lt"/>
              </a:defRPr>
            </a:lvl1pPr>
          </a:lstStyle>
          <a:p>
            <a:r>
              <a:rPr lang="en-US" smtClean="0"/>
              <a:t>Click to edit Master title style</a:t>
            </a:r>
            <a:endParaRPr lang="en-US" dirty="0"/>
          </a:p>
        </p:txBody>
      </p:sp>
      <p:sp>
        <p:nvSpPr>
          <p:cNvPr id="8" name="Slide Number Placeholder 4"/>
          <p:cNvSpPr>
            <a:spLocks noGrp="1"/>
          </p:cNvSpPr>
          <p:nvPr>
            <p:ph type="sldNum" sz="quarter" idx="10"/>
          </p:nvPr>
        </p:nvSpPr>
        <p:spPr>
          <a:xfrm>
            <a:off x="115888" y="6410325"/>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2421F48-2875-4638-AE65-69B9A3E87D48}"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55094102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0130613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AC2E1664-2CFD-4AB2-9C5C-864313F4806D}" type="datetimeFigureOut">
              <a:rPr lang="en-US">
                <a:solidFill>
                  <a:prstClr val="white"/>
                </a:solidFill>
              </a:rPr>
              <a:pPr>
                <a:defRPr/>
              </a:pPr>
              <a:t>10/7/2015</a:t>
            </a:fld>
            <a:endParaRPr lang="en-US">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1CE9C9E-8817-46DB-B8F0-E67B80CE2964}"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12837065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CEB4A368-6BCC-4862-8DCA-B9FECC9F553D}" type="datetimeFigureOut">
              <a:rPr lang="en-US">
                <a:solidFill>
                  <a:prstClr val="white"/>
                </a:solidFill>
              </a:rPr>
              <a:pPr>
                <a:defRPr/>
              </a:pPr>
              <a:t>10/7/2015</a:t>
            </a:fld>
            <a:endParaRPr lang="en-US">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9DB4C55-FA4A-403F-BBD0-FDC60836C8EC}"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40731784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40E2CECC-3583-49A8-A4D5-F27751BF4A4D}" type="datetimeFigureOut">
              <a:rPr lang="en-US">
                <a:solidFill>
                  <a:prstClr val="white"/>
                </a:solidFill>
              </a:rPr>
              <a:pPr>
                <a:defRPr/>
              </a:pPr>
              <a:t>10/7/2015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3804901-60E3-494A-998D-47AE62869F4E}"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4257744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CFB7EE0E-8A68-4CEE-97B5-461E093BFC52}" type="datetimeFigureOut">
              <a:rPr lang="en-US">
                <a:solidFill>
                  <a:prstClr val="white"/>
                </a:solidFill>
              </a:rPr>
              <a:pPr>
                <a:defRPr/>
              </a:pPr>
              <a:t>10/7/2015</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16CC85E-C41D-4A7C-91C2-F0143C6A9806}"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99813643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A75AEE6-E676-4F64-B88B-A757E9CE2FC8}" type="datetimeFigureOut">
              <a:rPr lang="en-US" smtClean="0"/>
              <a:pPr/>
              <a:t>10/7/2015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9430125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A75AEE6-E676-4F64-B88B-A757E9CE2FC8}"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2399817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A75AEE6-E676-4F64-B88B-A757E9CE2FC8}" type="datetimeFigureOut">
              <a:rPr lang="en-US" smtClean="0"/>
              <a:pPr/>
              <a:t>10/7/2015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09963475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A75AEE6-E676-4F64-B88B-A757E9CE2FC8}"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56792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2595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A75AEE6-E676-4F64-B88B-A757E9CE2FC8}" type="datetimeFigureOut">
              <a:rPr lang="en-US" smtClean="0"/>
              <a:pPr/>
              <a:t>10/7/2015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41874242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A75AEE6-E676-4F64-B88B-A757E9CE2FC8}" type="datetimeFigureOut">
              <a:rPr lang="en-US" smtClean="0"/>
              <a:pPr/>
              <a:t>10/7/2015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4021394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0A75AEE6-E676-4F64-B88B-A757E9CE2FC8}" type="datetimeFigureOut">
              <a:rPr lang="en-US" smtClean="0"/>
              <a:pPr/>
              <a:t>10/7/2015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F9CB088-7928-4B1A-9956-0E3F56319CB4}" type="slidenum">
              <a:rPr lang="en-US" smtClean="0"/>
              <a:pPr/>
              <a:t>‹#›</a:t>
            </a:fld>
            <a:endParaRPr lang="en-US"/>
          </a:p>
        </p:txBody>
      </p:sp>
    </p:spTree>
    <p:extLst>
      <p:ext uri="{BB962C8B-B14F-4D97-AF65-F5344CB8AC3E}">
        <p14:creationId xmlns:p14="http://schemas.microsoft.com/office/powerpoint/2010/main" val="3514065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0A75AEE6-E676-4F64-B88B-A757E9CE2FC8}" type="datetimeFigureOut">
              <a:rPr lang="en-US" smtClean="0"/>
              <a:pPr/>
              <a:t>10/7/2015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415218255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0A75AEE6-E676-4F64-B88B-A757E9CE2FC8}" type="datetimeFigureOut">
              <a:rPr lang="en-US" smtClean="0"/>
              <a:pPr/>
              <a:t>10/7/2015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661992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A75AEE6-E676-4F64-B88B-A757E9CE2FC8}"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57566549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A75AEE6-E676-4F64-B88B-A757E9CE2FC8}"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89592645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979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1308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51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16691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7951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8" name="Picture 1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22426" y="5785013"/>
            <a:ext cx="3453560" cy="1053771"/>
          </a:xfrm>
          <a:prstGeom prst="rect">
            <a:avLst/>
          </a:prstGeom>
        </p:spPr>
      </p:pic>
    </p:spTree>
    <p:extLst>
      <p:ext uri="{BB962C8B-B14F-4D97-AF65-F5344CB8AC3E}">
        <p14:creationId xmlns:p14="http://schemas.microsoft.com/office/powerpoint/2010/main" val="24786778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AC0AF-5A85-41EC-BC60-32A7518970E0}"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D4468-3101-427F-B6C5-546A1BEA4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0906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chemeClr val="bg1">
                <a:lumMod val="95000"/>
                <a:lumOff val="5000"/>
              </a:schemeClr>
            </a:gs>
            <a:gs pos="55000">
              <a:schemeClr val="bg1">
                <a:lumMod val="75000"/>
                <a:lumOff val="25000"/>
              </a:schemeClr>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Slide Number Placeholder 8"/>
          <p:cNvSpPr>
            <a:spLocks noGrp="1"/>
          </p:cNvSpPr>
          <p:nvPr>
            <p:ph type="sldNum" sz="quarter" idx="4"/>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B8B4F4B5-1064-4E56-A04B-7639093A4B1B}" type="slidenum">
              <a:rPr lang="en-US" altLang="en-US">
                <a:solidFill>
                  <a:prstClr val="white"/>
                </a:solidFill>
                <a:cs typeface="Arial" pitchFamily="34" charset="0"/>
              </a:rPr>
              <a:pPr fontAlgn="base">
                <a:spcBef>
                  <a:spcPct val="0"/>
                </a:spcBef>
                <a:spcAft>
                  <a:spcPct val="0"/>
                </a:spcAft>
                <a:defRPr/>
              </a:pPr>
              <a:t>‹#›</a:t>
            </a:fld>
            <a:endParaRPr lang="en-US" altLang="en-US">
              <a:solidFill>
                <a:prstClr val="white"/>
              </a:solidFill>
              <a:cs typeface="Arial" pitchFamily="34" charset="0"/>
            </a:endParaRPr>
          </a:p>
        </p:txBody>
      </p:sp>
    </p:spTree>
    <p:extLst>
      <p:ext uri="{BB962C8B-B14F-4D97-AF65-F5344CB8AC3E}">
        <p14:creationId xmlns:p14="http://schemas.microsoft.com/office/powerpoint/2010/main" val="30645252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rgbClr val="FFF0BD"/>
          </a:solidFill>
          <a:latin typeface="+mj-lt"/>
          <a:ea typeface="+mj-ea"/>
          <a:cs typeface="+mj-cs"/>
        </a:defRPr>
      </a:lvl1pPr>
      <a:lvl2pPr algn="l" rtl="0" eaLnBrk="0" fontAlgn="base" hangingPunct="0">
        <a:spcBef>
          <a:spcPct val="0"/>
        </a:spcBef>
        <a:spcAft>
          <a:spcPct val="0"/>
        </a:spcAft>
        <a:defRPr sz="3200">
          <a:solidFill>
            <a:srgbClr val="FFF0BD"/>
          </a:solidFill>
          <a:latin typeface="Calibri" pitchFamily="34" charset="0"/>
        </a:defRPr>
      </a:lvl2pPr>
      <a:lvl3pPr algn="l" rtl="0" eaLnBrk="0" fontAlgn="base" hangingPunct="0">
        <a:spcBef>
          <a:spcPct val="0"/>
        </a:spcBef>
        <a:spcAft>
          <a:spcPct val="0"/>
        </a:spcAft>
        <a:defRPr sz="3200">
          <a:solidFill>
            <a:srgbClr val="FFF0BD"/>
          </a:solidFill>
          <a:latin typeface="Calibri" pitchFamily="34" charset="0"/>
        </a:defRPr>
      </a:lvl3pPr>
      <a:lvl4pPr algn="l" rtl="0" eaLnBrk="0" fontAlgn="base" hangingPunct="0">
        <a:spcBef>
          <a:spcPct val="0"/>
        </a:spcBef>
        <a:spcAft>
          <a:spcPct val="0"/>
        </a:spcAft>
        <a:defRPr sz="3200">
          <a:solidFill>
            <a:srgbClr val="FFF0BD"/>
          </a:solidFill>
          <a:latin typeface="Calibri" pitchFamily="34" charset="0"/>
        </a:defRPr>
      </a:lvl4pPr>
      <a:lvl5pPr algn="l" rtl="0" eaLnBrk="0" fontAlgn="base" hangingPunct="0">
        <a:spcBef>
          <a:spcPct val="0"/>
        </a:spcBef>
        <a:spcAft>
          <a:spcPct val="0"/>
        </a:spcAft>
        <a:defRPr sz="3200">
          <a:solidFill>
            <a:srgbClr val="FFF0BD"/>
          </a:solidFill>
          <a:latin typeface="Calibri" pitchFamily="34" charset="0"/>
        </a:defRPr>
      </a:lvl5pPr>
      <a:lvl6pPr marL="457200" algn="l" rtl="0" fontAlgn="base">
        <a:spcBef>
          <a:spcPct val="0"/>
        </a:spcBef>
        <a:spcAft>
          <a:spcPct val="0"/>
        </a:spcAft>
        <a:defRPr sz="3200">
          <a:solidFill>
            <a:srgbClr val="FFF0BD"/>
          </a:solidFill>
          <a:latin typeface="Calibri" pitchFamily="34" charset="0"/>
        </a:defRPr>
      </a:lvl6pPr>
      <a:lvl7pPr marL="914400" algn="l" rtl="0" fontAlgn="base">
        <a:spcBef>
          <a:spcPct val="0"/>
        </a:spcBef>
        <a:spcAft>
          <a:spcPct val="0"/>
        </a:spcAft>
        <a:defRPr sz="3200">
          <a:solidFill>
            <a:srgbClr val="FFF0BD"/>
          </a:solidFill>
          <a:latin typeface="Calibri" pitchFamily="34" charset="0"/>
        </a:defRPr>
      </a:lvl7pPr>
      <a:lvl8pPr marL="1371600" algn="l" rtl="0" fontAlgn="base">
        <a:spcBef>
          <a:spcPct val="0"/>
        </a:spcBef>
        <a:spcAft>
          <a:spcPct val="0"/>
        </a:spcAft>
        <a:defRPr sz="3200">
          <a:solidFill>
            <a:srgbClr val="FFF0BD"/>
          </a:solidFill>
          <a:latin typeface="Calibri" pitchFamily="34" charset="0"/>
        </a:defRPr>
      </a:lvl8pPr>
      <a:lvl9pPr marL="1828800" algn="l" rtl="0" fontAlgn="base">
        <a:spcBef>
          <a:spcPct val="0"/>
        </a:spcBef>
        <a:spcAft>
          <a:spcPct val="0"/>
        </a:spcAft>
        <a:defRPr sz="3200">
          <a:solidFill>
            <a:srgbClr val="FFF0BD"/>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rgbClr val="FDBE57"/>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FFF0BD"/>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A75AEE6-E676-4F64-B88B-A757E9CE2FC8}" type="datetimeFigureOut">
              <a:rPr lang="en-US" smtClean="0"/>
              <a:pPr/>
              <a:t>10/7/2015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F9CB088-7928-4B1A-9956-0E3F56319CB4}"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36680758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hyperlink" Target="http://biketreasurevalley.org/resources/Documents/bikecounttraining2015.pdf" TargetMode="Externa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7.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youtube.com/watch?v=dMp2XIQaykw" TargetMode="Externa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87.png"/><Relationship Id="rId5" Type="http://schemas.microsoft.com/office/2007/relationships/hdphoto" Target="../media/hdphoto1.wdp"/><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Bicycle and Pedestrian Counting Methodologies and Strategies </a:t>
            </a:r>
            <a:endParaRPr lang="en-US" dirty="0"/>
          </a:p>
        </p:txBody>
      </p:sp>
      <p:sp>
        <p:nvSpPr>
          <p:cNvPr id="3" name="Subtitle 2"/>
          <p:cNvSpPr>
            <a:spLocks noGrp="1"/>
          </p:cNvSpPr>
          <p:nvPr>
            <p:ph type="subTitle" idx="1"/>
          </p:nvPr>
        </p:nvSpPr>
        <p:spPr>
          <a:xfrm>
            <a:off x="1143000" y="4467497"/>
            <a:ext cx="6858000" cy="1489166"/>
          </a:xfrm>
        </p:spPr>
        <p:txBody>
          <a:bodyPr>
            <a:normAutofit/>
          </a:bodyPr>
          <a:lstStyle/>
          <a:p>
            <a:r>
              <a:rPr lang="en-US" dirty="0" smtClean="0"/>
              <a:t>8</a:t>
            </a:r>
            <a:r>
              <a:rPr lang="en-US" baseline="30000" dirty="0" smtClean="0"/>
              <a:t>th</a:t>
            </a:r>
            <a:r>
              <a:rPr lang="en-US" dirty="0" smtClean="0"/>
              <a:t> Annual Idaho Planning Conference</a:t>
            </a:r>
          </a:p>
          <a:p>
            <a:r>
              <a:rPr lang="en-US" dirty="0" smtClean="0"/>
              <a:t>Wednesday, October 7</a:t>
            </a:r>
            <a:r>
              <a:rPr lang="en-US" baseline="30000" dirty="0" smtClean="0"/>
              <a:t>th</a:t>
            </a:r>
            <a:r>
              <a:rPr lang="en-US" dirty="0" smtClean="0"/>
              <a:t> </a:t>
            </a:r>
          </a:p>
          <a:p>
            <a:r>
              <a:rPr lang="en-US" dirty="0" smtClean="0"/>
              <a:t>3:00-4:15pm</a:t>
            </a:r>
            <a:endParaRPr lang="en-US" dirty="0"/>
          </a:p>
        </p:txBody>
      </p:sp>
    </p:spTree>
    <p:extLst>
      <p:ext uri="{BB962C8B-B14F-4D97-AF65-F5344CB8AC3E}">
        <p14:creationId xmlns:p14="http://schemas.microsoft.com/office/powerpoint/2010/main" val="1059179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itd.idaho.gov/bike_ped/images/toolBoxBicycle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76200"/>
            <a:ext cx="4762500" cy="6248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57400" y="6324600"/>
            <a:ext cx="7543800" cy="369332"/>
          </a:xfrm>
          <a:prstGeom prst="rect">
            <a:avLst/>
          </a:prstGeom>
        </p:spPr>
        <p:txBody>
          <a:bodyPr wrap="square">
            <a:spAutoFit/>
          </a:bodyPr>
          <a:lstStyle/>
          <a:p>
            <a:r>
              <a:rPr lang="en-US" dirty="0" smtClean="0">
                <a:solidFill>
                  <a:prstClr val="black"/>
                </a:solidFill>
              </a:rPr>
              <a:t>http://itd.idaho.gov/bike_ped/publications.htm</a:t>
            </a:r>
            <a:endParaRPr lang="en-US" dirty="0">
              <a:solidFill>
                <a:prstClr val="black"/>
              </a:solidFill>
            </a:endParaRPr>
          </a:p>
        </p:txBody>
      </p:sp>
    </p:spTree>
    <p:extLst>
      <p:ext uri="{BB962C8B-B14F-4D97-AF65-F5344CB8AC3E}">
        <p14:creationId xmlns:p14="http://schemas.microsoft.com/office/powerpoint/2010/main" val="413615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Locations</a:t>
            </a:r>
            <a:endParaRPr lang="en-US" dirty="0"/>
          </a:p>
        </p:txBody>
      </p:sp>
      <p:sp>
        <p:nvSpPr>
          <p:cNvPr id="3" name="Content Placeholder 2"/>
          <p:cNvSpPr>
            <a:spLocks noGrp="1"/>
          </p:cNvSpPr>
          <p:nvPr>
            <p:ph sz="quarter" idx="1"/>
          </p:nvPr>
        </p:nvSpPr>
        <p:spPr/>
        <p:txBody>
          <a:bodyPr/>
          <a:lstStyle/>
          <a:p>
            <a:r>
              <a:rPr lang="en-US" dirty="0" smtClean="0"/>
              <a:t>Establish baseline data</a:t>
            </a:r>
          </a:p>
          <a:p>
            <a:pPr lvl="1"/>
            <a:r>
              <a:rPr lang="en-US" dirty="0" smtClean="0"/>
              <a:t>Existing infrastructure</a:t>
            </a:r>
          </a:p>
          <a:p>
            <a:pPr lvl="1"/>
            <a:r>
              <a:rPr lang="en-US" dirty="0" smtClean="0"/>
              <a:t>Consistent locations year over year</a:t>
            </a:r>
          </a:p>
          <a:p>
            <a:pPr marL="274320" lvl="1" indent="0">
              <a:buNone/>
            </a:pPr>
            <a:endParaRPr lang="en-US" dirty="0" smtClean="0"/>
          </a:p>
          <a:p>
            <a:r>
              <a:rPr lang="en-US" dirty="0" smtClean="0"/>
              <a:t>Gaps in Network</a:t>
            </a:r>
          </a:p>
          <a:p>
            <a:pPr lvl="1"/>
            <a:r>
              <a:rPr lang="en-US" dirty="0" smtClean="0"/>
              <a:t>Behavior observation</a:t>
            </a:r>
          </a:p>
          <a:p>
            <a:endParaRPr lang="en-US" dirty="0" smtClean="0"/>
          </a:p>
          <a:p>
            <a:r>
              <a:rPr lang="en-US" dirty="0" smtClean="0"/>
              <a:t>Measure success of new infrastructure</a:t>
            </a:r>
          </a:p>
          <a:p>
            <a:pPr lvl="1"/>
            <a:r>
              <a:rPr lang="en-US" dirty="0" smtClean="0"/>
              <a:t>Before/after</a:t>
            </a:r>
          </a:p>
          <a:p>
            <a:pPr marL="457200" lvl="1" indent="0">
              <a:buNone/>
            </a:pPr>
            <a:endParaRPr lang="en-US" dirty="0" smtClean="0"/>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455533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Standard Methodology</a:t>
            </a:r>
            <a:endParaRPr lang="en-US" dirty="0"/>
          </a:p>
        </p:txBody>
      </p:sp>
      <p:sp>
        <p:nvSpPr>
          <p:cNvPr id="4" name="Content Placeholder 3"/>
          <p:cNvSpPr>
            <a:spLocks noGrp="1"/>
          </p:cNvSpPr>
          <p:nvPr>
            <p:ph sz="quarter" idx="1"/>
          </p:nvPr>
        </p:nvSpPr>
        <p:spPr/>
        <p:txBody>
          <a:bodyPr>
            <a:normAutofit/>
          </a:bodyPr>
          <a:lstStyle/>
          <a:p>
            <a:pPr marL="0" indent="0">
              <a:buNone/>
            </a:pPr>
            <a:r>
              <a:rPr lang="en-US" sz="2400" dirty="0"/>
              <a:t>Adjust to your community/count purpose,  </a:t>
            </a:r>
            <a:r>
              <a:rPr lang="en-US" sz="2400" i="1" dirty="0"/>
              <a:t>but be consistent.</a:t>
            </a:r>
          </a:p>
          <a:p>
            <a:r>
              <a:rPr lang="en-US" dirty="0"/>
              <a:t>Months of the year </a:t>
            </a:r>
          </a:p>
          <a:p>
            <a:pPr lvl="1"/>
            <a:r>
              <a:rPr lang="en-US" dirty="0"/>
              <a:t>May and September</a:t>
            </a:r>
          </a:p>
          <a:p>
            <a:pPr marL="274320" lvl="1" indent="0">
              <a:buNone/>
            </a:pPr>
            <a:r>
              <a:rPr lang="en-US" dirty="0"/>
              <a:t>    are most common</a:t>
            </a:r>
          </a:p>
          <a:p>
            <a:endParaRPr lang="en-US" dirty="0" smtClean="0"/>
          </a:p>
          <a:p>
            <a:endParaRPr lang="en-US" dirty="0"/>
          </a:p>
          <a:p>
            <a:r>
              <a:rPr lang="en-US" dirty="0" smtClean="0"/>
              <a:t>Day </a:t>
            </a:r>
            <a:r>
              <a:rPr lang="en-US" dirty="0" smtClean="0"/>
              <a:t>of the week</a:t>
            </a:r>
          </a:p>
          <a:p>
            <a:pPr lvl="1"/>
            <a:r>
              <a:rPr lang="en-US" dirty="0" smtClean="0"/>
              <a:t>Tuesday Wednesday Thursday</a:t>
            </a:r>
          </a:p>
          <a:p>
            <a:pPr lvl="1"/>
            <a:r>
              <a:rPr lang="en-US" dirty="0" smtClean="0"/>
              <a:t>Saturdays</a:t>
            </a:r>
          </a:p>
          <a:p>
            <a:pPr marL="0" indent="0">
              <a:buNone/>
            </a:pPr>
            <a:endParaRPr lang="en-US" dirty="0"/>
          </a:p>
          <a:p>
            <a:endParaRPr lang="en-US" dirty="0" smtClean="0"/>
          </a:p>
          <a:p>
            <a:endParaRPr lang="en-US" dirty="0"/>
          </a:p>
          <a:p>
            <a:endParaRPr lang="en-US" dirty="0"/>
          </a:p>
        </p:txBody>
      </p:sp>
      <p:grpSp>
        <p:nvGrpSpPr>
          <p:cNvPr id="2" name="Group 1"/>
          <p:cNvGrpSpPr/>
          <p:nvPr/>
        </p:nvGrpSpPr>
        <p:grpSpPr>
          <a:xfrm>
            <a:off x="4038600" y="2035752"/>
            <a:ext cx="5791200" cy="2743200"/>
            <a:chOff x="6248400" y="3886200"/>
            <a:chExt cx="5791200" cy="274320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886200"/>
              <a:ext cx="475297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086600" y="6383179"/>
              <a:ext cx="4953000" cy="246221"/>
            </a:xfrm>
            <a:prstGeom prst="rect">
              <a:avLst/>
            </a:prstGeom>
          </p:spPr>
          <p:txBody>
            <a:bodyPr wrap="square">
              <a:spAutoFit/>
            </a:bodyPr>
            <a:lstStyle/>
            <a:p>
              <a:r>
                <a:rPr lang="en-US" sz="1000" dirty="0" smtClean="0"/>
                <a:t>https://www.pdx.edu/ibpi/schedule-and-count</a:t>
              </a:r>
              <a:endParaRPr lang="en-US" sz="1000" dirty="0"/>
            </a:p>
          </p:txBody>
        </p:sp>
      </p:grpSp>
    </p:spTree>
    <p:extLst>
      <p:ext uri="{BB962C8B-B14F-4D97-AF65-F5344CB8AC3E}">
        <p14:creationId xmlns:p14="http://schemas.microsoft.com/office/powerpoint/2010/main" val="3691845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When to Count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
            <a:ext cx="45339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3"/>
          <p:cNvSpPr>
            <a:spLocks noGrp="1"/>
          </p:cNvSpPr>
          <p:nvPr>
            <p:ph sz="quarter" idx="1"/>
          </p:nvPr>
        </p:nvSpPr>
        <p:spPr>
          <a:xfrm>
            <a:off x="301752" y="1527048"/>
            <a:ext cx="8503920" cy="4572000"/>
          </a:xfrm>
        </p:spPr>
        <p:txBody>
          <a:bodyPr>
            <a:normAutofit/>
          </a:bodyPr>
          <a:lstStyle/>
          <a:p>
            <a:r>
              <a:rPr lang="en-US" dirty="0" smtClean="0"/>
              <a:t>Hours </a:t>
            </a:r>
            <a:r>
              <a:rPr lang="en-US" dirty="0"/>
              <a:t>of the day</a:t>
            </a:r>
          </a:p>
          <a:p>
            <a:pPr lvl="1"/>
            <a:r>
              <a:rPr lang="en-US" dirty="0"/>
              <a:t>7:00 AM to 9:00 AM</a:t>
            </a:r>
          </a:p>
          <a:p>
            <a:pPr lvl="1"/>
            <a:r>
              <a:rPr lang="en-US" dirty="0"/>
              <a:t>4:00 PM to </a:t>
            </a:r>
            <a:r>
              <a:rPr lang="en-US" dirty="0" smtClean="0"/>
              <a:t>6:00PM</a:t>
            </a:r>
          </a:p>
          <a:p>
            <a:pPr lvl="1"/>
            <a:endParaRPr lang="en-US" dirty="0"/>
          </a:p>
          <a:p>
            <a:pPr lvl="1"/>
            <a:endParaRPr lang="en-US" dirty="0" smtClean="0"/>
          </a:p>
          <a:p>
            <a:pPr marL="274320" lvl="1" indent="0">
              <a:buNone/>
            </a:pPr>
            <a:endParaRPr lang="en-US" dirty="0" smtClean="0"/>
          </a:p>
          <a:p>
            <a:pPr marL="274320" lvl="1" indent="0">
              <a:buNone/>
            </a:pPr>
            <a:endParaRPr lang="en-US" sz="2000" dirty="0"/>
          </a:p>
          <a:p>
            <a:pPr marL="274320" lvl="1" indent="0">
              <a:buNone/>
            </a:pPr>
            <a:endParaRPr lang="en-US" sz="2000" dirty="0" smtClean="0"/>
          </a:p>
          <a:p>
            <a:pPr marL="274320" lvl="1" indent="0">
              <a:buNone/>
            </a:pPr>
            <a:endParaRPr lang="en-US" sz="2000" dirty="0"/>
          </a:p>
          <a:p>
            <a:pPr marL="274320" lvl="1" indent="0">
              <a:buNone/>
            </a:pPr>
            <a:endParaRPr lang="en-US" sz="2000" dirty="0" smtClean="0"/>
          </a:p>
          <a:p>
            <a:pPr marL="274320" lvl="1" indent="0">
              <a:buNone/>
            </a:pPr>
            <a:endParaRPr lang="en-US" sz="2000" i="1" dirty="0"/>
          </a:p>
          <a:p>
            <a:pPr lvl="1"/>
            <a:endParaRPr lang="en-US" dirty="0"/>
          </a:p>
          <a:p>
            <a:pPr marL="0" indent="0">
              <a:buNone/>
            </a:pP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24280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Recruiting</a:t>
            </a:r>
            <a:endParaRPr lang="en-US" dirty="0"/>
          </a:p>
        </p:txBody>
      </p:sp>
      <p:sp>
        <p:nvSpPr>
          <p:cNvPr id="3" name="Content Placeholder 2"/>
          <p:cNvSpPr>
            <a:spLocks noGrp="1"/>
          </p:cNvSpPr>
          <p:nvPr>
            <p:ph sz="quarter" idx="1"/>
          </p:nvPr>
        </p:nvSpPr>
        <p:spPr/>
        <p:txBody>
          <a:bodyPr/>
          <a:lstStyle/>
          <a:p>
            <a:r>
              <a:rPr lang="en-US" dirty="0" smtClean="0"/>
              <a:t>Staff</a:t>
            </a:r>
          </a:p>
          <a:p>
            <a:r>
              <a:rPr lang="en-US" dirty="0" smtClean="0"/>
              <a:t>Interns</a:t>
            </a:r>
          </a:p>
          <a:p>
            <a:r>
              <a:rPr lang="en-US" dirty="0" smtClean="0"/>
              <a:t>Local High School or College Students</a:t>
            </a:r>
          </a:p>
          <a:p>
            <a:r>
              <a:rPr lang="en-US" dirty="0" smtClean="0"/>
              <a:t>Parks Volunteers</a:t>
            </a:r>
          </a:p>
          <a:p>
            <a:r>
              <a:rPr lang="en-US" dirty="0" smtClean="0"/>
              <a:t>Not for profit groups and clubs</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5562600" y="2624138"/>
            <a:ext cx="3373438" cy="3779837"/>
          </a:xfrm>
          <a:prstGeom prst="rect">
            <a:avLst/>
          </a:prstGeom>
          <a:noFill/>
          <a:ln w="9525">
            <a:noFill/>
            <a:round/>
            <a:headEnd/>
            <a:tailEnd/>
          </a:ln>
        </p:spPr>
      </p:pic>
    </p:spTree>
    <p:extLst>
      <p:ext uri="{BB962C8B-B14F-4D97-AF65-F5344CB8AC3E}">
        <p14:creationId xmlns:p14="http://schemas.microsoft.com/office/powerpoint/2010/main" val="1861087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Management</a:t>
            </a:r>
            <a:endParaRPr lang="en-US" dirty="0"/>
          </a:p>
        </p:txBody>
      </p:sp>
      <p:sp>
        <p:nvSpPr>
          <p:cNvPr id="3" name="Content Placeholder 2"/>
          <p:cNvSpPr>
            <a:spLocks noGrp="1"/>
          </p:cNvSpPr>
          <p:nvPr>
            <p:ph sz="quarter" idx="1"/>
          </p:nvPr>
        </p:nvSpPr>
        <p:spPr/>
        <p:txBody>
          <a:bodyPr/>
          <a:lstStyle/>
          <a:p>
            <a:r>
              <a:rPr lang="en-US" dirty="0" smtClean="0"/>
              <a:t>Google Docs  Form (aka Drive)</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200400"/>
            <a:ext cx="2960867"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3200400"/>
            <a:ext cx="3097407"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00400"/>
            <a:ext cx="3053795" cy="2625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3585" y="2590800"/>
            <a:ext cx="7178568" cy="369332"/>
          </a:xfrm>
          <a:prstGeom prst="rect">
            <a:avLst/>
          </a:prstGeom>
          <a:noFill/>
        </p:spPr>
        <p:txBody>
          <a:bodyPr wrap="none" rtlCol="0">
            <a:spAutoFit/>
          </a:bodyPr>
          <a:lstStyle/>
          <a:p>
            <a:r>
              <a:rPr lang="en-US" dirty="0" smtClean="0">
                <a:solidFill>
                  <a:prstClr val="black"/>
                </a:solidFill>
              </a:rPr>
              <a:t>Form                                        Spreadsheet                                      Map      </a:t>
            </a:r>
            <a:endParaRPr lang="en-US" dirty="0">
              <a:solidFill>
                <a:prstClr val="black"/>
              </a:solidFill>
            </a:endParaRPr>
          </a:p>
        </p:txBody>
      </p:sp>
      <p:cxnSp>
        <p:nvCxnSpPr>
          <p:cNvPr id="6" name="Straight Arrow Connector 5"/>
          <p:cNvCxnSpPr/>
          <p:nvPr/>
        </p:nvCxnSpPr>
        <p:spPr>
          <a:xfrm>
            <a:off x="2362200" y="2784389"/>
            <a:ext cx="990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64427" y="2775466"/>
            <a:ext cx="990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267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sz="quarter" idx="1"/>
          </p:nvPr>
        </p:nvSpPr>
        <p:spPr/>
        <p:txBody>
          <a:bodyPr>
            <a:normAutofit/>
          </a:bodyPr>
          <a:lstStyle/>
          <a:p>
            <a:r>
              <a:rPr lang="en-US" dirty="0" smtClean="0"/>
              <a:t>How to properly fill out the count forms. </a:t>
            </a:r>
            <a:endParaRPr lang="en-US" dirty="0"/>
          </a:p>
          <a:p>
            <a:r>
              <a:rPr lang="en-US" dirty="0" smtClean="0"/>
              <a:t>What to count</a:t>
            </a:r>
          </a:p>
          <a:p>
            <a:r>
              <a:rPr lang="en-US" dirty="0" smtClean="0"/>
              <a:t>What not to count</a:t>
            </a:r>
            <a:endParaRPr lang="en-US" dirty="0"/>
          </a:p>
          <a:p>
            <a:r>
              <a:rPr lang="en-US" dirty="0" smtClean="0"/>
              <a:t>How to return forms</a:t>
            </a:r>
          </a:p>
          <a:p>
            <a:endParaRPr lang="en-US" dirty="0"/>
          </a:p>
          <a:p>
            <a:endParaRPr lang="en-US" dirty="0" smtClean="0"/>
          </a:p>
          <a:p>
            <a:pPr marL="0" indent="0">
              <a:buNone/>
            </a:pPr>
            <a:r>
              <a:rPr lang="en-US" sz="1800" dirty="0" smtClean="0">
                <a:hlinkClick r:id="rId2"/>
              </a:rPr>
              <a:t>http</a:t>
            </a:r>
            <a:r>
              <a:rPr lang="en-US" sz="1800" dirty="0">
                <a:hlinkClick r:id="rId2"/>
              </a:rPr>
              <a:t>://biketreasurevalley.org/resources/Documents/bikecounttraining2015.pdf</a:t>
            </a:r>
            <a:endParaRPr lang="en-US" sz="1800" dirty="0"/>
          </a:p>
        </p:txBody>
      </p:sp>
    </p:spTree>
    <p:extLst>
      <p:ext uri="{BB962C8B-B14F-4D97-AF65-F5344CB8AC3E}">
        <p14:creationId xmlns:p14="http://schemas.microsoft.com/office/powerpoint/2010/main" val="596136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c</a:t>
            </a:r>
            <a:r>
              <a:rPr lang="en-US" dirty="0" smtClean="0"/>
              <a:t>ounts as a bike?</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4495800" y="1371600"/>
            <a:ext cx="4438650" cy="2950903"/>
          </a:xfrm>
          <a:prstGeom prst="rect">
            <a:avLst/>
          </a:prstGeom>
          <a:noFill/>
          <a:ln w="9525">
            <a:noFill/>
            <a:round/>
            <a:headEnd/>
            <a:tailEnd/>
          </a:ln>
        </p:spPr>
      </p:pic>
      <p:pic>
        <p:nvPicPr>
          <p:cNvPr id="6" name="Picture 2"/>
          <p:cNvPicPr>
            <a:picLocks noChangeAspect="1" noChangeArrowheads="1"/>
          </p:cNvPicPr>
          <p:nvPr/>
        </p:nvPicPr>
        <p:blipFill>
          <a:blip r:embed="rId3" cstate="print"/>
          <a:srcRect/>
          <a:stretch>
            <a:fillRect/>
          </a:stretch>
        </p:blipFill>
        <p:spPr bwMode="auto">
          <a:xfrm>
            <a:off x="304800" y="3428999"/>
            <a:ext cx="4161802" cy="2944237"/>
          </a:xfrm>
          <a:prstGeom prst="rect">
            <a:avLst/>
          </a:prstGeom>
          <a:noFill/>
          <a:ln w="9525">
            <a:noFill/>
            <a:round/>
            <a:headEnd/>
            <a:tailEnd/>
          </a:ln>
        </p:spPr>
      </p:pic>
      <p:pic>
        <p:nvPicPr>
          <p:cNvPr id="7" name="Picture 4"/>
          <p:cNvPicPr>
            <a:picLocks noGrp="1" noChangeAspect="1" noChangeArrowheads="1"/>
          </p:cNvPicPr>
          <p:nvPr>
            <p:ph sz="quarter" idx="1"/>
          </p:nvPr>
        </p:nvPicPr>
        <p:blipFill>
          <a:blip r:embed="rId4" cstate="print"/>
          <a:srcRect/>
          <a:stretch>
            <a:fillRect/>
          </a:stretch>
        </p:blipFill>
        <p:spPr bwMode="auto">
          <a:xfrm>
            <a:off x="5540952" y="4322503"/>
            <a:ext cx="2348345" cy="2115589"/>
          </a:xfrm>
          <a:prstGeom prst="rect">
            <a:avLst/>
          </a:prstGeom>
          <a:noFill/>
          <a:ln w="9525">
            <a:noFill/>
            <a:round/>
            <a:headEnd/>
            <a:tailEnd/>
          </a:ln>
        </p:spPr>
      </p:pic>
      <p:pic>
        <p:nvPicPr>
          <p:cNvPr id="1026" name="Picture 2" descr="Homemade Motorized Rig-motobike-2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15271"/>
            <a:ext cx="3581400" cy="211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659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Field Sheets</a:t>
            </a:r>
            <a:endParaRPr lang="en-US" dirty="0"/>
          </a:p>
        </p:txBody>
      </p:sp>
      <p:sp>
        <p:nvSpPr>
          <p:cNvPr id="3" name="Content Placeholder 2"/>
          <p:cNvSpPr>
            <a:spLocks noGrp="1"/>
          </p:cNvSpPr>
          <p:nvPr>
            <p:ph sz="quarter" idx="1"/>
          </p:nvPr>
        </p:nvSpPr>
        <p:spPr/>
        <p:txBody>
          <a:bodyPr/>
          <a:lstStyle/>
          <a:p>
            <a:r>
              <a:rPr lang="en-US" dirty="0" smtClean="0"/>
              <a:t>Can be tailored to community's need and still be standard</a:t>
            </a:r>
          </a:p>
          <a:p>
            <a:pPr lvl="1"/>
            <a:r>
              <a:rPr lang="en-US" dirty="0" err="1" smtClean="0"/>
              <a:t>Screenline</a:t>
            </a:r>
            <a:endParaRPr lang="en-US" dirty="0" smtClean="0"/>
          </a:p>
          <a:p>
            <a:pPr lvl="1"/>
            <a:r>
              <a:rPr lang="en-US" dirty="0" smtClean="0"/>
              <a:t>Demographics</a:t>
            </a:r>
          </a:p>
          <a:p>
            <a:pPr lvl="1"/>
            <a:r>
              <a:rPr lang="en-US" dirty="0" smtClean="0"/>
              <a:t>Pedestrian</a:t>
            </a:r>
          </a:p>
          <a:p>
            <a:pPr lvl="1"/>
            <a:endParaRPr lang="en-US" dirty="0"/>
          </a:p>
        </p:txBody>
      </p:sp>
      <p:pic>
        <p:nvPicPr>
          <p:cNvPr id="2050" name="Picture 2" descr="http://www.tcdailyplanet.net/wp-content/uploads/files/14/11/091114bik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38400"/>
            <a:ext cx="577215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42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Screenline</a:t>
            </a:r>
            <a:r>
              <a:rPr lang="en-US" dirty="0" smtClean="0"/>
              <a:t> Field sheet</a:t>
            </a:r>
            <a:endParaRPr lang="en-US" dirty="0"/>
          </a:p>
        </p:txBody>
      </p:sp>
      <p:sp>
        <p:nvSpPr>
          <p:cNvPr id="3" name="Content Placeholder 2"/>
          <p:cNvSpPr>
            <a:spLocks noGrp="1"/>
          </p:cNvSpPr>
          <p:nvPr>
            <p:ph sz="quarter" idx="1"/>
          </p:nvPr>
        </p:nvSpPr>
        <p:spPr/>
        <p:txBody>
          <a:bodyPr/>
          <a:lstStyle/>
          <a:p>
            <a:endParaRPr lang="en-US" dirty="0"/>
          </a:p>
        </p:txBody>
      </p:sp>
      <p:sp>
        <p:nvSpPr>
          <p:cNvPr id="4" name="Rectangle 3"/>
          <p:cNvSpPr/>
          <p:nvPr/>
        </p:nvSpPr>
        <p:spPr>
          <a:xfrm>
            <a:off x="2133600" y="6400800"/>
            <a:ext cx="5562600" cy="369332"/>
          </a:xfrm>
          <a:prstGeom prst="rect">
            <a:avLst/>
          </a:prstGeom>
        </p:spPr>
        <p:txBody>
          <a:bodyPr wrap="square">
            <a:spAutoFit/>
          </a:bodyPr>
          <a:lstStyle/>
          <a:p>
            <a:r>
              <a:rPr lang="en-US" dirty="0" smtClean="0">
                <a:solidFill>
                  <a:prstClr val="black"/>
                </a:solidFill>
              </a:rPr>
              <a:t>http://bikepeddocumentation.org/downloads/</a:t>
            </a:r>
            <a:endParaRPr lang="en-US"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03638"/>
            <a:ext cx="4448432" cy="50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4769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for Today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Attendees </a:t>
            </a:r>
            <a:r>
              <a:rPr lang="en-US" dirty="0"/>
              <a:t>will walk away with the following knowledge</a:t>
            </a:r>
            <a:r>
              <a:rPr lang="en-US" dirty="0" smtClean="0"/>
              <a:t>:</a:t>
            </a:r>
          </a:p>
          <a:p>
            <a:pPr marL="0" indent="0">
              <a:buNone/>
            </a:pPr>
            <a:endParaRPr lang="en-US" dirty="0"/>
          </a:p>
          <a:p>
            <a:pPr lvl="1"/>
            <a:r>
              <a:rPr lang="en-US" dirty="0" smtClean="0"/>
              <a:t>Methods and strategies for </a:t>
            </a:r>
            <a:r>
              <a:rPr lang="en-US" dirty="0"/>
              <a:t>manual and automated </a:t>
            </a:r>
            <a:r>
              <a:rPr lang="en-US" dirty="0" smtClean="0"/>
              <a:t>bike/</a:t>
            </a:r>
            <a:r>
              <a:rPr lang="en-US" dirty="0" err="1" smtClean="0"/>
              <a:t>ped</a:t>
            </a:r>
            <a:r>
              <a:rPr lang="en-US" dirty="0" smtClean="0"/>
              <a:t> </a:t>
            </a:r>
            <a:r>
              <a:rPr lang="en-US" dirty="0"/>
              <a:t>counting </a:t>
            </a:r>
            <a:r>
              <a:rPr lang="en-US" dirty="0" smtClean="0"/>
              <a:t>programs</a:t>
            </a:r>
            <a:endParaRPr lang="en-US" dirty="0"/>
          </a:p>
          <a:p>
            <a:pPr lvl="1"/>
            <a:r>
              <a:rPr lang="en-US" dirty="0"/>
              <a:t>What best practices are recommended for each counter technology</a:t>
            </a:r>
          </a:p>
          <a:p>
            <a:pPr lvl="1"/>
            <a:r>
              <a:rPr lang="en-US" dirty="0"/>
              <a:t>How to interpret data received and how counter tech and be used to influence investment decisions</a:t>
            </a:r>
          </a:p>
        </p:txBody>
      </p:sp>
    </p:spTree>
    <p:extLst>
      <p:ext uri="{BB962C8B-B14F-4D97-AF65-F5344CB8AC3E}">
        <p14:creationId xmlns:p14="http://schemas.microsoft.com/office/powerpoint/2010/main" val="4092869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 Field sheet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676400"/>
            <a:ext cx="4069492" cy="458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14400" y="6400800"/>
            <a:ext cx="7620000" cy="369332"/>
          </a:xfrm>
          <a:prstGeom prst="rect">
            <a:avLst/>
          </a:prstGeom>
        </p:spPr>
        <p:txBody>
          <a:bodyPr wrap="square">
            <a:spAutoFit/>
          </a:bodyPr>
          <a:lstStyle/>
          <a:p>
            <a:r>
              <a:rPr lang="en-US" dirty="0" smtClean="0">
                <a:solidFill>
                  <a:prstClr val="black"/>
                </a:solidFill>
              </a:rPr>
              <a:t>http://biketreasurevalley.org/resources/Documents/countingform.pdf</a:t>
            </a:r>
            <a:endParaRPr lang="en-US" dirty="0">
              <a:solidFill>
                <a:prstClr val="black"/>
              </a:solidFill>
            </a:endParaRPr>
          </a:p>
        </p:txBody>
      </p:sp>
    </p:spTree>
    <p:extLst>
      <p:ext uri="{BB962C8B-B14F-4D97-AF65-F5344CB8AC3E}">
        <p14:creationId xmlns:p14="http://schemas.microsoft.com/office/powerpoint/2010/main" val="2717995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 Field sheet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1621"/>
            <a:ext cx="619125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45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Smartphone apps</a:t>
            </a:r>
            <a:endParaRPr lang="en-US" dirty="0"/>
          </a:p>
        </p:txBody>
      </p:sp>
      <p:sp>
        <p:nvSpPr>
          <p:cNvPr id="3" name="Content Placeholder 2"/>
          <p:cNvSpPr>
            <a:spLocks noGrp="1"/>
          </p:cNvSpPr>
          <p:nvPr>
            <p:ph sz="quarter" idx="1"/>
          </p:nvPr>
        </p:nvSpPr>
        <p:spPr/>
        <p:txBody>
          <a:bodyPr/>
          <a:lstStyle/>
          <a:p>
            <a:r>
              <a:rPr lang="en-US" dirty="0"/>
              <a:t>http://www.bikeandwalk.org/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590799"/>
            <a:ext cx="21526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175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ctrTitle"/>
          </p:nvPr>
        </p:nvSpPr>
        <p:spPr>
          <a:xfrm>
            <a:off x="504825" y="812800"/>
            <a:ext cx="8488363" cy="2366963"/>
          </a:xfrm>
        </p:spPr>
        <p:txBody>
          <a:bodyPr/>
          <a:lstStyle/>
          <a:p>
            <a:pPr eaLnBrk="1" hangingPunct="1"/>
            <a:r>
              <a:rPr lang="en-US" altLang="en-US" sz="3800" dirty="0">
                <a:ea typeface="Calibri" pitchFamily="34" charset="0"/>
              </a:rPr>
              <a:t>Methods &amp; Technologies for Bicycles &amp; Pedestrian Counting</a:t>
            </a:r>
            <a:r>
              <a:rPr lang="en-US" altLang="en-US" sz="2800" dirty="0" smtClean="0">
                <a:ea typeface="Calibri" pitchFamily="34" charset="0"/>
              </a:rPr>
              <a:t/>
            </a:r>
            <a:br>
              <a:rPr lang="en-US" altLang="en-US" sz="2800" dirty="0" smtClean="0">
                <a:ea typeface="Calibri" pitchFamily="34" charset="0"/>
              </a:rPr>
            </a:br>
            <a:r>
              <a:rPr lang="en-US" altLang="en-US" sz="2800" i="1" dirty="0" smtClean="0">
                <a:ea typeface="Calibri" pitchFamily="34" charset="0"/>
              </a:rPr>
              <a:t>NCHRP 797</a:t>
            </a:r>
          </a:p>
        </p:txBody>
      </p:sp>
      <p:sp>
        <p:nvSpPr>
          <p:cNvPr id="6" name="Subtitle 5"/>
          <p:cNvSpPr>
            <a:spLocks noGrp="1"/>
          </p:cNvSpPr>
          <p:nvPr>
            <p:ph type="subTitle" idx="1"/>
          </p:nvPr>
        </p:nvSpPr>
        <p:spPr>
          <a:xfrm>
            <a:off x="589329" y="3944937"/>
            <a:ext cx="4622800" cy="2065338"/>
          </a:xfrm>
        </p:spPr>
        <p:txBody>
          <a:bodyPr rtlCol="0">
            <a:noAutofit/>
          </a:bodyPr>
          <a:lstStyle/>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r>
              <a:rPr lang="en-US" dirty="0" smtClean="0"/>
              <a:t>October 7, 2015</a:t>
            </a:r>
            <a:endParaRPr lang="en-US" dirty="0"/>
          </a:p>
        </p:txBody>
      </p:sp>
      <p:pic>
        <p:nvPicPr>
          <p:cNvPr id="14341" name="Picture 2" descr="H:\projfile\12066 - NCHRP 7-19_Innovative Ped-Bike Data\Task 5 - Investigate Methods &amp; Technologies\Portland Test Locations\Installation images\July 2013\East Bank Esplanade Installation\20130703_111026.jpg"/>
          <p:cNvPicPr>
            <a:picLocks noChangeAspect="1" noChangeArrowheads="1"/>
          </p:cNvPicPr>
          <p:nvPr/>
        </p:nvPicPr>
        <p:blipFill>
          <a:blip r:embed="rId2">
            <a:extLst>
              <a:ext uri="{28A0092B-C50C-407E-A947-70E740481C1C}">
                <a14:useLocalDpi xmlns:a14="http://schemas.microsoft.com/office/drawing/2010/main" val="0"/>
              </a:ext>
            </a:extLst>
          </a:blip>
          <a:srcRect l="2686" t="2843" r="4422" b="26202"/>
          <a:stretch>
            <a:fillRect/>
          </a:stretch>
        </p:blipFill>
        <p:spPr bwMode="auto">
          <a:xfrm>
            <a:off x="5454650" y="2522538"/>
            <a:ext cx="3422650"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42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eaLnBrk="1" hangingPunct="1"/>
            <a:r>
              <a:rPr lang="en-US" altLang="en-US" dirty="0" smtClean="0"/>
              <a:t>Presentation Overview</a:t>
            </a:r>
          </a:p>
        </p:txBody>
      </p:sp>
      <p:sp>
        <p:nvSpPr>
          <p:cNvPr id="15363" name="Content Placeholder 2"/>
          <p:cNvSpPr>
            <a:spLocks noGrp="1"/>
          </p:cNvSpPr>
          <p:nvPr>
            <p:ph idx="1"/>
          </p:nvPr>
        </p:nvSpPr>
        <p:spPr/>
        <p:txBody>
          <a:bodyPr>
            <a:normAutofit/>
          </a:bodyPr>
          <a:lstStyle/>
          <a:p>
            <a:pPr eaLnBrk="1" hangingPunct="1"/>
            <a:r>
              <a:rPr lang="en-US" altLang="en-US" dirty="0" smtClean="0"/>
              <a:t>Introduction</a:t>
            </a:r>
          </a:p>
          <a:p>
            <a:pPr eaLnBrk="1" hangingPunct="1"/>
            <a:r>
              <a:rPr lang="en-US" altLang="en-US" dirty="0" smtClean="0"/>
              <a:t>Project and guidebook overview</a:t>
            </a:r>
          </a:p>
          <a:p>
            <a:pPr eaLnBrk="1" hangingPunct="1"/>
            <a:r>
              <a:rPr lang="en-US" altLang="en-US" dirty="0" smtClean="0"/>
              <a:t>Automated count technologies</a:t>
            </a:r>
          </a:p>
          <a:p>
            <a:pPr eaLnBrk="1" hangingPunct="1"/>
            <a:endParaRPr lang="en-US" altLang="en-US" dirty="0" smtClean="0"/>
          </a:p>
        </p:txBody>
      </p:sp>
      <p:sp>
        <p:nvSpPr>
          <p:cNvPr id="4"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24</a:t>
            </a:fld>
            <a:endParaRPr lang="en-US" altLang="en-US">
              <a:solidFill>
                <a:prstClr val="white"/>
              </a:solidFill>
            </a:endParaRPr>
          </a:p>
        </p:txBody>
      </p:sp>
    </p:spTree>
    <p:extLst>
      <p:ext uri="{BB962C8B-B14F-4D97-AF65-F5344CB8AC3E}">
        <p14:creationId xmlns:p14="http://schemas.microsoft.com/office/powerpoint/2010/main" val="561723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22313" y="4406900"/>
            <a:ext cx="7772400" cy="1362075"/>
          </a:xfrm>
          <a:prstGeom prst="rect">
            <a:avLst/>
          </a:prstGeom>
        </p:spPr>
        <p:txBody>
          <a:bodyPr/>
          <a:lstStyle>
            <a:lvl1pPr algn="l" rtl="0" eaLnBrk="0" fontAlgn="base" hangingPunct="0">
              <a:spcBef>
                <a:spcPct val="0"/>
              </a:spcBef>
              <a:spcAft>
                <a:spcPct val="0"/>
              </a:spcAft>
              <a:defRPr sz="3200" kern="1200">
                <a:solidFill>
                  <a:srgbClr val="FFF0BD"/>
                </a:solidFill>
                <a:latin typeface="+mj-lt"/>
                <a:ea typeface="+mj-ea"/>
                <a:cs typeface="+mj-cs"/>
              </a:defRPr>
            </a:lvl1pPr>
            <a:lvl2pPr algn="l" rtl="0" eaLnBrk="0" fontAlgn="base" hangingPunct="0">
              <a:spcBef>
                <a:spcPct val="0"/>
              </a:spcBef>
              <a:spcAft>
                <a:spcPct val="0"/>
              </a:spcAft>
              <a:defRPr sz="3200">
                <a:solidFill>
                  <a:srgbClr val="FFF0BD"/>
                </a:solidFill>
                <a:latin typeface="Calibri" pitchFamily="34" charset="0"/>
              </a:defRPr>
            </a:lvl2pPr>
            <a:lvl3pPr algn="l" rtl="0" eaLnBrk="0" fontAlgn="base" hangingPunct="0">
              <a:spcBef>
                <a:spcPct val="0"/>
              </a:spcBef>
              <a:spcAft>
                <a:spcPct val="0"/>
              </a:spcAft>
              <a:defRPr sz="3200">
                <a:solidFill>
                  <a:srgbClr val="FFF0BD"/>
                </a:solidFill>
                <a:latin typeface="Calibri" pitchFamily="34" charset="0"/>
              </a:defRPr>
            </a:lvl3pPr>
            <a:lvl4pPr algn="l" rtl="0" eaLnBrk="0" fontAlgn="base" hangingPunct="0">
              <a:spcBef>
                <a:spcPct val="0"/>
              </a:spcBef>
              <a:spcAft>
                <a:spcPct val="0"/>
              </a:spcAft>
              <a:defRPr sz="3200">
                <a:solidFill>
                  <a:srgbClr val="FFF0BD"/>
                </a:solidFill>
                <a:latin typeface="Calibri" pitchFamily="34" charset="0"/>
              </a:defRPr>
            </a:lvl4pPr>
            <a:lvl5pPr algn="l" rtl="0" eaLnBrk="0" fontAlgn="base" hangingPunct="0">
              <a:spcBef>
                <a:spcPct val="0"/>
              </a:spcBef>
              <a:spcAft>
                <a:spcPct val="0"/>
              </a:spcAft>
              <a:defRPr sz="3200">
                <a:solidFill>
                  <a:srgbClr val="FFF0BD"/>
                </a:solidFill>
                <a:latin typeface="Calibri" pitchFamily="34" charset="0"/>
              </a:defRPr>
            </a:lvl5pPr>
            <a:lvl6pPr marL="457200" algn="l" rtl="0" fontAlgn="base">
              <a:spcBef>
                <a:spcPct val="0"/>
              </a:spcBef>
              <a:spcAft>
                <a:spcPct val="0"/>
              </a:spcAft>
              <a:defRPr sz="3200">
                <a:solidFill>
                  <a:srgbClr val="FFF0BD"/>
                </a:solidFill>
                <a:latin typeface="Calibri" pitchFamily="34" charset="0"/>
              </a:defRPr>
            </a:lvl6pPr>
            <a:lvl7pPr marL="914400" algn="l" rtl="0" fontAlgn="base">
              <a:spcBef>
                <a:spcPct val="0"/>
              </a:spcBef>
              <a:spcAft>
                <a:spcPct val="0"/>
              </a:spcAft>
              <a:defRPr sz="3200">
                <a:solidFill>
                  <a:srgbClr val="FFF0BD"/>
                </a:solidFill>
                <a:latin typeface="Calibri" pitchFamily="34" charset="0"/>
              </a:defRPr>
            </a:lvl7pPr>
            <a:lvl8pPr marL="1371600" algn="l" rtl="0" fontAlgn="base">
              <a:spcBef>
                <a:spcPct val="0"/>
              </a:spcBef>
              <a:spcAft>
                <a:spcPct val="0"/>
              </a:spcAft>
              <a:defRPr sz="3200">
                <a:solidFill>
                  <a:srgbClr val="FFF0BD"/>
                </a:solidFill>
                <a:latin typeface="Calibri" pitchFamily="34" charset="0"/>
              </a:defRPr>
            </a:lvl8pPr>
            <a:lvl9pPr marL="1828800" algn="l" rtl="0" fontAlgn="base">
              <a:spcBef>
                <a:spcPct val="0"/>
              </a:spcBef>
              <a:spcAft>
                <a:spcPct val="0"/>
              </a:spcAft>
              <a:defRPr sz="3200">
                <a:solidFill>
                  <a:srgbClr val="FFF0BD"/>
                </a:solidFill>
                <a:latin typeface="Calibri" pitchFamily="34" charset="0"/>
              </a:defRPr>
            </a:lvl9pPr>
          </a:lstStyle>
          <a:p>
            <a:r>
              <a:rPr lang="da-DK" b="1" dirty="0" smtClean="0"/>
              <a:t>Project and Guidebook Overview</a:t>
            </a:r>
            <a:endParaRPr lang="en-US" b="1" dirty="0"/>
          </a:p>
        </p:txBody>
      </p:sp>
    </p:spTree>
    <p:extLst>
      <p:ext uri="{BB962C8B-B14F-4D97-AF65-F5344CB8AC3E}">
        <p14:creationId xmlns:p14="http://schemas.microsoft.com/office/powerpoint/2010/main" val="2401121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4638" y="538163"/>
            <a:ext cx="8402637" cy="763587"/>
          </a:xfrm>
        </p:spPr>
        <p:txBody>
          <a:bodyPr>
            <a:normAutofit/>
          </a:bodyPr>
          <a:lstStyle/>
          <a:p>
            <a:pPr eaLnBrk="1" hangingPunct="1"/>
            <a:r>
              <a:rPr lang="en-US" altLang="en-US" dirty="0" smtClean="0"/>
              <a:t>NCHRP 07-19 Research Team</a:t>
            </a:r>
          </a:p>
        </p:txBody>
      </p:sp>
      <p:sp>
        <p:nvSpPr>
          <p:cNvPr id="16387" name="Content Placeholder 2"/>
          <p:cNvSpPr>
            <a:spLocks noGrp="1"/>
          </p:cNvSpPr>
          <p:nvPr>
            <p:ph idx="1"/>
          </p:nvPr>
        </p:nvSpPr>
        <p:spPr>
          <a:xfrm>
            <a:off x="274638" y="1490663"/>
            <a:ext cx="8393112" cy="4635500"/>
          </a:xfrm>
        </p:spPr>
        <p:txBody>
          <a:bodyPr/>
          <a:lstStyle/>
          <a:p>
            <a:pPr eaLnBrk="1" hangingPunct="1"/>
            <a:r>
              <a:rPr lang="en-US" altLang="en-US" dirty="0" smtClean="0"/>
              <a:t>Kittelson &amp; Associates, Inc.</a:t>
            </a:r>
          </a:p>
          <a:p>
            <a:pPr eaLnBrk="1" hangingPunct="1"/>
            <a:r>
              <a:rPr lang="en-US" altLang="en-US" dirty="0" smtClean="0"/>
              <a:t>University of Wisconsin—Milwaukee</a:t>
            </a:r>
          </a:p>
          <a:p>
            <a:pPr eaLnBrk="1" hangingPunct="1"/>
            <a:r>
              <a:rPr lang="en-US" altLang="en-US" dirty="0" smtClean="0"/>
              <a:t>UC Berkeley, </a:t>
            </a:r>
            <a:r>
              <a:rPr lang="en-US" altLang="en-US" dirty="0" err="1" smtClean="0"/>
              <a:t>SafeTREC</a:t>
            </a:r>
            <a:endParaRPr lang="en-US" altLang="en-US" dirty="0" smtClean="0"/>
          </a:p>
          <a:p>
            <a:pPr eaLnBrk="1" hangingPunct="1"/>
            <a:r>
              <a:rPr lang="en-US" altLang="en-US" dirty="0" smtClean="0"/>
              <a:t>Toole Design Group</a:t>
            </a:r>
          </a:p>
          <a:p>
            <a:pPr eaLnBrk="1" hangingPunct="1"/>
            <a:r>
              <a:rPr lang="en-US" altLang="en-US" dirty="0" smtClean="0"/>
              <a:t>McGill University</a:t>
            </a:r>
          </a:p>
          <a:p>
            <a:pPr eaLnBrk="1" hangingPunct="1"/>
            <a:r>
              <a:rPr lang="en-US" altLang="en-US" dirty="0" smtClean="0"/>
              <a:t>Quality Counts, LLC</a:t>
            </a:r>
          </a:p>
        </p:txBody>
      </p:sp>
      <p:sp>
        <p:nvSpPr>
          <p:cNvPr id="4"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26</a:t>
            </a:fld>
            <a:endParaRPr lang="en-US" altLang="en-US">
              <a:solidFill>
                <a:prstClr val="white"/>
              </a:solidFill>
            </a:endParaRPr>
          </a:p>
        </p:txBody>
      </p:sp>
    </p:spTree>
    <p:extLst>
      <p:ext uri="{BB962C8B-B14F-4D97-AF65-F5344CB8AC3E}">
        <p14:creationId xmlns:p14="http://schemas.microsoft.com/office/powerpoint/2010/main" val="90815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74638" y="538163"/>
            <a:ext cx="8402637" cy="763587"/>
          </a:xfrm>
        </p:spPr>
        <p:txBody>
          <a:bodyPr/>
          <a:lstStyle/>
          <a:p>
            <a:pPr eaLnBrk="1" hangingPunct="1"/>
            <a:r>
              <a:rPr lang="en-US" altLang="en-US" dirty="0" smtClean="0"/>
              <a:t>Project Purpose</a:t>
            </a:r>
          </a:p>
        </p:txBody>
      </p:sp>
      <p:sp>
        <p:nvSpPr>
          <p:cNvPr id="16387" name="Content Placeholder 2"/>
          <p:cNvSpPr>
            <a:spLocks noGrp="1"/>
          </p:cNvSpPr>
          <p:nvPr>
            <p:ph idx="1"/>
          </p:nvPr>
        </p:nvSpPr>
        <p:spPr>
          <a:xfrm>
            <a:off x="274638" y="1490663"/>
            <a:ext cx="3775075" cy="4635500"/>
          </a:xfrm>
        </p:spPr>
        <p:txBody>
          <a:bodyPr>
            <a:normAutofit fontScale="92500"/>
          </a:bodyPr>
          <a:lstStyle/>
          <a:p>
            <a:pPr eaLnBrk="1" hangingPunct="1">
              <a:defRPr/>
            </a:pPr>
            <a:r>
              <a:rPr lang="en-US" altLang="en-US" dirty="0" smtClean="0"/>
              <a:t>Address lack of pedestrian and bicycle volume data</a:t>
            </a:r>
          </a:p>
          <a:p>
            <a:pPr eaLnBrk="1" hangingPunct="1">
              <a:defRPr/>
            </a:pPr>
            <a:r>
              <a:rPr lang="en-US" altLang="en-US" dirty="0" smtClean="0"/>
              <a:t>Assess data collection technologies and methods</a:t>
            </a:r>
          </a:p>
          <a:p>
            <a:pPr eaLnBrk="1" hangingPunct="1">
              <a:defRPr/>
            </a:pPr>
            <a:r>
              <a:rPr lang="en-US" altLang="en-US" dirty="0" smtClean="0"/>
              <a:t>Develop guidance for practitioners</a:t>
            </a:r>
          </a:p>
          <a:p>
            <a:pPr eaLnBrk="1" hangingPunct="1">
              <a:defRPr/>
            </a:pPr>
            <a:endParaRPr lang="en-US" altLang="en-US" dirty="0" smtClean="0"/>
          </a:p>
        </p:txBody>
      </p:sp>
      <p:pic>
        <p:nvPicPr>
          <p:cNvPr id="17413" name="Picture 5" descr="IMG_56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1822450"/>
            <a:ext cx="4287838"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27</a:t>
            </a:fld>
            <a:endParaRPr lang="en-US" altLang="en-US">
              <a:solidFill>
                <a:prstClr val="white"/>
              </a:solidFill>
            </a:endParaRPr>
          </a:p>
        </p:txBody>
      </p:sp>
    </p:spTree>
    <p:extLst>
      <p:ext uri="{BB962C8B-B14F-4D97-AF65-F5344CB8AC3E}">
        <p14:creationId xmlns:p14="http://schemas.microsoft.com/office/powerpoint/2010/main" val="1640250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274638" y="538163"/>
            <a:ext cx="8402637" cy="763587"/>
          </a:xfrm>
        </p:spPr>
        <p:txBody>
          <a:bodyPr>
            <a:noAutofit/>
          </a:bodyPr>
          <a:lstStyle/>
          <a:p>
            <a:pPr eaLnBrk="1" hangingPunct="1"/>
            <a:r>
              <a:rPr lang="en-US" altLang="en-US" sz="3800" dirty="0" smtClean="0"/>
              <a:t>Guidebook (NCHRP Report 797) Contents</a:t>
            </a:r>
          </a:p>
        </p:txBody>
      </p:sp>
      <p:sp>
        <p:nvSpPr>
          <p:cNvPr id="48131" name="Content Placeholder 2"/>
          <p:cNvSpPr>
            <a:spLocks noGrp="1"/>
          </p:cNvSpPr>
          <p:nvPr>
            <p:ph idx="1"/>
          </p:nvPr>
        </p:nvSpPr>
        <p:spPr>
          <a:xfrm>
            <a:off x="274638" y="1490663"/>
            <a:ext cx="4859337" cy="4953000"/>
          </a:xfrm>
        </p:spPr>
        <p:txBody>
          <a:bodyPr>
            <a:normAutofit fontScale="77500" lnSpcReduction="20000"/>
          </a:bodyPr>
          <a:lstStyle/>
          <a:p>
            <a:pPr marL="0" indent="0" eaLnBrk="1" hangingPunct="1">
              <a:buFont typeface="Wingdings" panose="05000000000000000000" pitchFamily="2" charset="2"/>
              <a:buNone/>
              <a:defRPr/>
            </a:pPr>
            <a:r>
              <a:rPr lang="en-US" altLang="en-US" dirty="0" smtClean="0"/>
              <a:t>     Quick Start Guide</a:t>
            </a:r>
          </a:p>
          <a:p>
            <a:pPr marL="514350" indent="-514350" eaLnBrk="1" hangingPunct="1">
              <a:buFont typeface="+mj-lt"/>
              <a:buAutoNum type="arabicPeriod"/>
              <a:defRPr/>
            </a:pPr>
            <a:r>
              <a:rPr lang="en-US" altLang="en-US" dirty="0" smtClean="0"/>
              <a:t>Introduction</a:t>
            </a:r>
          </a:p>
          <a:p>
            <a:pPr marL="514350" indent="-514350" eaLnBrk="1" hangingPunct="1">
              <a:buFont typeface="+mj-lt"/>
              <a:buAutoNum type="arabicPeriod"/>
              <a:defRPr/>
            </a:pPr>
            <a:r>
              <a:rPr lang="en-US" altLang="en-US" dirty="0" smtClean="0"/>
              <a:t>Non-Motorized Count Data Applications</a:t>
            </a:r>
          </a:p>
          <a:p>
            <a:pPr marL="514350" indent="-514350" eaLnBrk="1" hangingPunct="1">
              <a:buFont typeface="+mj-lt"/>
              <a:buAutoNum type="arabicPeriod"/>
              <a:defRPr/>
            </a:pPr>
            <a:r>
              <a:rPr lang="en-US" altLang="en-US" dirty="0" smtClean="0"/>
              <a:t>Data Collection Planning and Implementation</a:t>
            </a:r>
          </a:p>
          <a:p>
            <a:pPr marL="514350" indent="-514350" eaLnBrk="1" hangingPunct="1">
              <a:buFont typeface="+mj-lt"/>
              <a:buAutoNum type="arabicPeriod"/>
              <a:defRPr/>
            </a:pPr>
            <a:r>
              <a:rPr lang="en-US" altLang="en-US" dirty="0" smtClean="0"/>
              <a:t>Adjusting Count Data</a:t>
            </a:r>
          </a:p>
          <a:p>
            <a:pPr marL="514350" indent="-514350" eaLnBrk="1" hangingPunct="1">
              <a:buFont typeface="+mj-lt"/>
              <a:buAutoNum type="arabicPeriod"/>
              <a:defRPr/>
            </a:pPr>
            <a:r>
              <a:rPr lang="en-US" altLang="en-US" b="1" dirty="0" smtClean="0"/>
              <a:t>Sensor Technology Toolbox</a:t>
            </a:r>
          </a:p>
          <a:p>
            <a:pPr marL="0" indent="0" eaLnBrk="1" hangingPunct="1">
              <a:buFont typeface="Wingdings" panose="05000000000000000000" pitchFamily="2" charset="2"/>
              <a:buNone/>
              <a:defRPr/>
            </a:pPr>
            <a:r>
              <a:rPr lang="en-US" altLang="en-US" sz="2400" dirty="0" smtClean="0"/>
              <a:t>       Case Studies</a:t>
            </a:r>
          </a:p>
          <a:p>
            <a:pPr marL="0" indent="0" eaLnBrk="1" hangingPunct="1">
              <a:buFont typeface="Wingdings" panose="05000000000000000000" pitchFamily="2" charset="2"/>
              <a:buNone/>
              <a:defRPr/>
            </a:pPr>
            <a:r>
              <a:rPr lang="en-US" sz="2400" dirty="0"/>
              <a:t> </a:t>
            </a:r>
            <a:r>
              <a:rPr lang="en-US" sz="2400" dirty="0" smtClean="0"/>
              <a:t>      Manual </a:t>
            </a:r>
            <a:r>
              <a:rPr lang="en-US" sz="2400" dirty="0"/>
              <a:t>Pedestrian and Bicyclist Counts: </a:t>
            </a:r>
            <a:r>
              <a:rPr lang="en-US" sz="2400" dirty="0" smtClean="0"/>
              <a:t>                    </a:t>
            </a:r>
          </a:p>
          <a:p>
            <a:pPr marL="0" indent="0" eaLnBrk="1" hangingPunct="1">
              <a:buFont typeface="Wingdings" panose="05000000000000000000" pitchFamily="2" charset="2"/>
              <a:buNone/>
              <a:defRPr/>
            </a:pPr>
            <a:r>
              <a:rPr lang="en-US" sz="2400" dirty="0"/>
              <a:t> </a:t>
            </a:r>
            <a:r>
              <a:rPr lang="en-US" sz="2400" dirty="0" smtClean="0"/>
              <a:t>            Example </a:t>
            </a:r>
            <a:r>
              <a:rPr lang="en-US" sz="2400" dirty="0"/>
              <a:t>Data </a:t>
            </a:r>
            <a:r>
              <a:rPr lang="en-US" sz="2400" dirty="0" smtClean="0"/>
              <a:t>Collector Instructions</a:t>
            </a:r>
          </a:p>
          <a:p>
            <a:pPr marL="0" indent="0" eaLnBrk="1" hangingPunct="1">
              <a:buNone/>
              <a:defRPr/>
            </a:pPr>
            <a:r>
              <a:rPr lang="en-US" sz="2400" dirty="0"/>
              <a:t> </a:t>
            </a:r>
            <a:r>
              <a:rPr lang="en-US" sz="2400" dirty="0" smtClean="0"/>
              <a:t>      Count </a:t>
            </a:r>
            <a:r>
              <a:rPr lang="en-US" sz="2400" dirty="0"/>
              <a:t>Protocol Used for NCHRP Project  </a:t>
            </a:r>
            <a:r>
              <a:rPr lang="en-US" sz="2400" dirty="0" smtClean="0"/>
              <a:t>       </a:t>
            </a:r>
          </a:p>
          <a:p>
            <a:pPr marL="0" indent="0" eaLnBrk="1" hangingPunct="1">
              <a:buNone/>
              <a:defRPr/>
            </a:pPr>
            <a:r>
              <a:rPr lang="en-US" sz="2400" dirty="0"/>
              <a:t>  </a:t>
            </a:r>
            <a:r>
              <a:rPr lang="en-US" sz="2400" dirty="0" smtClean="0"/>
              <a:t>           07-19 </a:t>
            </a:r>
          </a:p>
          <a:p>
            <a:pPr marL="0" indent="457200" eaLnBrk="1" hangingPunct="1">
              <a:buFont typeface="Wingdings" panose="05000000000000000000" pitchFamily="2" charset="2"/>
              <a:buNone/>
              <a:defRPr/>
            </a:pPr>
            <a:r>
              <a:rPr lang="en-US" sz="2400" dirty="0" smtClean="0"/>
              <a:t>Day-of-Year </a:t>
            </a:r>
            <a:r>
              <a:rPr lang="en-US" sz="2400" dirty="0"/>
              <a:t>Factoring Approach</a:t>
            </a:r>
          </a:p>
          <a:p>
            <a:pPr marL="0" indent="0" eaLnBrk="1" hangingPunct="1">
              <a:buFont typeface="Wingdings" panose="05000000000000000000" pitchFamily="2" charset="2"/>
              <a:buNone/>
              <a:defRPr/>
            </a:pPr>
            <a:endParaRPr lang="en-US" altLang="en-US" dirty="0" smtClean="0"/>
          </a:p>
          <a:p>
            <a:pPr marL="0" indent="0" eaLnBrk="1" hangingPunct="1">
              <a:buFont typeface="Wingdings" panose="05000000000000000000" pitchFamily="2" charset="2"/>
              <a:buNone/>
              <a:defRPr/>
            </a:pPr>
            <a:endParaRPr lang="en-US" altLang="en-US" dirty="0"/>
          </a:p>
          <a:p>
            <a:pPr lvl="1" eaLnBrk="1" hangingPunct="1">
              <a:buFont typeface="Arial" charset="0"/>
              <a:buChar char="–"/>
              <a:defRPr/>
            </a:pPr>
            <a:endParaRPr lang="en-US" altLang="en-US" dirty="0" smtClean="0"/>
          </a:p>
        </p:txBody>
      </p:sp>
      <p:sp>
        <p:nvSpPr>
          <p:cNvPr id="220165" name="TextBox 1"/>
          <p:cNvSpPr txBox="1">
            <a:spLocks noChangeArrowheads="1"/>
          </p:cNvSpPr>
          <p:nvPr/>
        </p:nvSpPr>
        <p:spPr bwMode="auto">
          <a:xfrm rot="-5400000">
            <a:off x="-450056" y="5134769"/>
            <a:ext cx="18462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600" i="1" dirty="0" smtClean="0">
                <a:solidFill>
                  <a:prstClr val="white"/>
                </a:solidFill>
                <a:cs typeface="Arial" pitchFamily="34" charset="0"/>
              </a:rPr>
              <a:t>Appendices</a:t>
            </a:r>
            <a:endParaRPr lang="en-US" altLang="en-US" sz="2600" i="1" dirty="0">
              <a:solidFill>
                <a:prstClr val="white"/>
              </a:solidFill>
              <a:cs typeface="Arial" pitchFamily="34" charset="0"/>
            </a:endParaRPr>
          </a:p>
        </p:txBody>
      </p:sp>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28</a:t>
            </a:fld>
            <a:endParaRPr lang="en-US" altLang="en-US">
              <a:solidFill>
                <a:prstClr val="white"/>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026" y="1533830"/>
            <a:ext cx="3619052" cy="469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04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74638" y="538163"/>
            <a:ext cx="8402637" cy="763587"/>
          </a:xfrm>
        </p:spPr>
        <p:txBody>
          <a:bodyPr/>
          <a:lstStyle/>
          <a:p>
            <a:pPr eaLnBrk="1" hangingPunct="1"/>
            <a:r>
              <a:rPr lang="en-US" altLang="en-US" dirty="0" smtClean="0"/>
              <a:t>Related Work</a:t>
            </a:r>
          </a:p>
        </p:txBody>
      </p:sp>
      <p:sp>
        <p:nvSpPr>
          <p:cNvPr id="21507" name="Content Placeholder 2"/>
          <p:cNvSpPr>
            <a:spLocks noGrp="1"/>
          </p:cNvSpPr>
          <p:nvPr>
            <p:ph idx="1"/>
          </p:nvPr>
        </p:nvSpPr>
        <p:spPr>
          <a:xfrm>
            <a:off x="274639" y="1490663"/>
            <a:ext cx="4989024" cy="4635500"/>
          </a:xfrm>
        </p:spPr>
        <p:txBody>
          <a:bodyPr/>
          <a:lstStyle/>
          <a:p>
            <a:pPr eaLnBrk="1" hangingPunct="1"/>
            <a:r>
              <a:rPr lang="en-US" altLang="en-US" dirty="0" smtClean="0"/>
              <a:t>FHWA Traffic Monitoring Guide (TMG)</a:t>
            </a:r>
          </a:p>
          <a:p>
            <a:pPr lvl="1" eaLnBrk="1" hangingPunct="1"/>
            <a:r>
              <a:rPr lang="en-US" altLang="en-US" dirty="0" smtClean="0"/>
              <a:t>2013 edition includes chapter on non-motorized traffic</a:t>
            </a:r>
          </a:p>
          <a:p>
            <a:pPr lvl="1" eaLnBrk="1" hangingPunct="1"/>
            <a:r>
              <a:rPr lang="da-DK" altLang="en-US" dirty="0" smtClean="0"/>
              <a:t>Guidance on data reporting formats</a:t>
            </a:r>
            <a:endParaRPr lang="en-US" altLang="en-US" dirty="0" smtClean="0"/>
          </a:p>
          <a:p>
            <a:pPr lvl="1" eaLnBrk="1" hangingPunct="1"/>
            <a:r>
              <a:rPr lang="en-US" altLang="en-US" dirty="0" smtClean="0"/>
              <a:t>NCHRP research complements FHWA guide</a:t>
            </a:r>
          </a:p>
        </p:txBody>
      </p:sp>
      <p:pic>
        <p:nvPicPr>
          <p:cNvPr id="215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946" y="1648068"/>
            <a:ext cx="342582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29</a:t>
            </a:fld>
            <a:endParaRPr lang="en-US" altLang="en-US">
              <a:solidFill>
                <a:prstClr val="white"/>
              </a:solidFill>
            </a:endParaRPr>
          </a:p>
        </p:txBody>
      </p:sp>
    </p:spTree>
    <p:extLst>
      <p:ext uri="{BB962C8B-B14F-4D97-AF65-F5344CB8AC3E}">
        <p14:creationId xmlns:p14="http://schemas.microsoft.com/office/powerpoint/2010/main" val="13899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Introductions</a:t>
            </a:r>
          </a:p>
          <a:p>
            <a:pPr marL="0" indent="0">
              <a:buNone/>
            </a:pPr>
            <a:endParaRPr lang="en-US" dirty="0" smtClean="0"/>
          </a:p>
          <a:p>
            <a:r>
              <a:rPr lang="en-US" dirty="0" smtClean="0"/>
              <a:t>Manual Counts</a:t>
            </a:r>
          </a:p>
          <a:p>
            <a:pPr lvl="1"/>
            <a:r>
              <a:rPr lang="en-US" dirty="0" smtClean="0"/>
              <a:t>Margaret Havey, Valley Regional Transit</a:t>
            </a:r>
          </a:p>
          <a:p>
            <a:r>
              <a:rPr lang="en-US" dirty="0" smtClean="0"/>
              <a:t>Automated Counts</a:t>
            </a:r>
          </a:p>
          <a:p>
            <a:pPr lvl="1"/>
            <a:r>
              <a:rPr lang="en-US" dirty="0" smtClean="0"/>
              <a:t>Kelly </a:t>
            </a:r>
            <a:r>
              <a:rPr lang="en-US" dirty="0" err="1" smtClean="0"/>
              <a:t>Lausten</a:t>
            </a:r>
            <a:r>
              <a:rPr lang="en-US" dirty="0" smtClean="0"/>
              <a:t>, </a:t>
            </a:r>
            <a:r>
              <a:rPr lang="en-US" dirty="0" err="1"/>
              <a:t>Kittelson</a:t>
            </a:r>
            <a:r>
              <a:rPr lang="en-US" dirty="0"/>
              <a:t> &amp; Associates</a:t>
            </a:r>
            <a:endParaRPr lang="en-US" dirty="0" smtClean="0"/>
          </a:p>
          <a:p>
            <a:r>
              <a:rPr lang="en-US" dirty="0" smtClean="0"/>
              <a:t>Integration Example</a:t>
            </a:r>
          </a:p>
          <a:p>
            <a:pPr lvl="1"/>
            <a:r>
              <a:rPr lang="en-US" dirty="0" smtClean="0"/>
              <a:t>Tom Laws, COMPASS</a:t>
            </a:r>
          </a:p>
          <a:p>
            <a:r>
              <a:rPr lang="en-US" dirty="0" smtClean="0"/>
              <a:t>Data Analysis</a:t>
            </a:r>
          </a:p>
          <a:p>
            <a:pPr lvl="1"/>
            <a:r>
              <a:rPr lang="en-US" dirty="0" smtClean="0"/>
              <a:t>Stephen McDaniel, </a:t>
            </a:r>
            <a:r>
              <a:rPr lang="en-US" dirty="0"/>
              <a:t>WGM </a:t>
            </a:r>
            <a:r>
              <a:rPr lang="en-US" dirty="0" smtClean="0"/>
              <a:t>Group</a:t>
            </a:r>
          </a:p>
          <a:p>
            <a:pPr marL="0" indent="0">
              <a:buNone/>
            </a:pPr>
            <a:endParaRPr lang="en-US" dirty="0" smtClean="0"/>
          </a:p>
          <a:p>
            <a:pPr marL="0" indent="0">
              <a:buNone/>
            </a:pPr>
            <a:r>
              <a:rPr lang="en-US" dirty="0" smtClean="0"/>
              <a:t>Panel Discussion </a:t>
            </a:r>
          </a:p>
        </p:txBody>
      </p:sp>
    </p:spTree>
    <p:extLst>
      <p:ext uri="{BB962C8B-B14F-4D97-AF65-F5344CB8AC3E}">
        <p14:creationId xmlns:p14="http://schemas.microsoft.com/office/powerpoint/2010/main" val="34660266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33198" y="3797294"/>
            <a:ext cx="7855630" cy="1362075"/>
          </a:xfrm>
          <a:prstGeom prst="rect">
            <a:avLst/>
          </a:prstGeom>
        </p:spPr>
        <p:txBody>
          <a:bodyPr/>
          <a:lstStyle>
            <a:lvl1pPr algn="l" rtl="0" eaLnBrk="0" fontAlgn="base" hangingPunct="0">
              <a:spcBef>
                <a:spcPct val="0"/>
              </a:spcBef>
              <a:spcAft>
                <a:spcPct val="0"/>
              </a:spcAft>
              <a:defRPr sz="3200" kern="1200">
                <a:solidFill>
                  <a:srgbClr val="FFF0BD"/>
                </a:solidFill>
                <a:latin typeface="+mj-lt"/>
                <a:ea typeface="+mj-ea"/>
                <a:cs typeface="+mj-cs"/>
              </a:defRPr>
            </a:lvl1pPr>
            <a:lvl2pPr algn="l" rtl="0" eaLnBrk="0" fontAlgn="base" hangingPunct="0">
              <a:spcBef>
                <a:spcPct val="0"/>
              </a:spcBef>
              <a:spcAft>
                <a:spcPct val="0"/>
              </a:spcAft>
              <a:defRPr sz="3200">
                <a:solidFill>
                  <a:srgbClr val="FFF0BD"/>
                </a:solidFill>
                <a:latin typeface="Calibri" pitchFamily="34" charset="0"/>
              </a:defRPr>
            </a:lvl2pPr>
            <a:lvl3pPr algn="l" rtl="0" eaLnBrk="0" fontAlgn="base" hangingPunct="0">
              <a:spcBef>
                <a:spcPct val="0"/>
              </a:spcBef>
              <a:spcAft>
                <a:spcPct val="0"/>
              </a:spcAft>
              <a:defRPr sz="3200">
                <a:solidFill>
                  <a:srgbClr val="FFF0BD"/>
                </a:solidFill>
                <a:latin typeface="Calibri" pitchFamily="34" charset="0"/>
              </a:defRPr>
            </a:lvl3pPr>
            <a:lvl4pPr algn="l" rtl="0" eaLnBrk="0" fontAlgn="base" hangingPunct="0">
              <a:spcBef>
                <a:spcPct val="0"/>
              </a:spcBef>
              <a:spcAft>
                <a:spcPct val="0"/>
              </a:spcAft>
              <a:defRPr sz="3200">
                <a:solidFill>
                  <a:srgbClr val="FFF0BD"/>
                </a:solidFill>
                <a:latin typeface="Calibri" pitchFamily="34" charset="0"/>
              </a:defRPr>
            </a:lvl4pPr>
            <a:lvl5pPr algn="l" rtl="0" eaLnBrk="0" fontAlgn="base" hangingPunct="0">
              <a:spcBef>
                <a:spcPct val="0"/>
              </a:spcBef>
              <a:spcAft>
                <a:spcPct val="0"/>
              </a:spcAft>
              <a:defRPr sz="3200">
                <a:solidFill>
                  <a:srgbClr val="FFF0BD"/>
                </a:solidFill>
                <a:latin typeface="Calibri" pitchFamily="34" charset="0"/>
              </a:defRPr>
            </a:lvl5pPr>
            <a:lvl6pPr marL="457200" algn="l" rtl="0" fontAlgn="base">
              <a:spcBef>
                <a:spcPct val="0"/>
              </a:spcBef>
              <a:spcAft>
                <a:spcPct val="0"/>
              </a:spcAft>
              <a:defRPr sz="3200">
                <a:solidFill>
                  <a:srgbClr val="FFF0BD"/>
                </a:solidFill>
                <a:latin typeface="Calibri" pitchFamily="34" charset="0"/>
              </a:defRPr>
            </a:lvl6pPr>
            <a:lvl7pPr marL="914400" algn="l" rtl="0" fontAlgn="base">
              <a:spcBef>
                <a:spcPct val="0"/>
              </a:spcBef>
              <a:spcAft>
                <a:spcPct val="0"/>
              </a:spcAft>
              <a:defRPr sz="3200">
                <a:solidFill>
                  <a:srgbClr val="FFF0BD"/>
                </a:solidFill>
                <a:latin typeface="Calibri" pitchFamily="34" charset="0"/>
              </a:defRPr>
            </a:lvl7pPr>
            <a:lvl8pPr marL="1371600" algn="l" rtl="0" fontAlgn="base">
              <a:spcBef>
                <a:spcPct val="0"/>
              </a:spcBef>
              <a:spcAft>
                <a:spcPct val="0"/>
              </a:spcAft>
              <a:defRPr sz="3200">
                <a:solidFill>
                  <a:srgbClr val="FFF0BD"/>
                </a:solidFill>
                <a:latin typeface="Calibri" pitchFamily="34" charset="0"/>
              </a:defRPr>
            </a:lvl8pPr>
            <a:lvl9pPr marL="1828800" algn="l" rtl="0" fontAlgn="base">
              <a:spcBef>
                <a:spcPct val="0"/>
              </a:spcBef>
              <a:spcAft>
                <a:spcPct val="0"/>
              </a:spcAft>
              <a:defRPr sz="3200">
                <a:solidFill>
                  <a:srgbClr val="FFF0BD"/>
                </a:solidFill>
                <a:latin typeface="Calibri" pitchFamily="34" charset="0"/>
              </a:defRPr>
            </a:lvl9pPr>
          </a:lstStyle>
          <a:p>
            <a:endParaRPr lang="en-US" b="1" dirty="0"/>
          </a:p>
        </p:txBody>
      </p:sp>
      <p:sp>
        <p:nvSpPr>
          <p:cNvPr id="4" name="Title 1"/>
          <p:cNvSpPr txBox="1">
            <a:spLocks/>
          </p:cNvSpPr>
          <p:nvPr/>
        </p:nvSpPr>
        <p:spPr>
          <a:xfrm>
            <a:off x="722313" y="4406900"/>
            <a:ext cx="7772400" cy="1362075"/>
          </a:xfrm>
          <a:prstGeom prst="rect">
            <a:avLst/>
          </a:prstGeom>
        </p:spPr>
        <p:txBody>
          <a:bodyPr/>
          <a:lstStyle>
            <a:lvl1pPr algn="l" rtl="0" eaLnBrk="0" fontAlgn="base" hangingPunct="0">
              <a:spcBef>
                <a:spcPct val="0"/>
              </a:spcBef>
              <a:spcAft>
                <a:spcPct val="0"/>
              </a:spcAft>
              <a:defRPr sz="3200" kern="1200">
                <a:solidFill>
                  <a:srgbClr val="FFF0BD"/>
                </a:solidFill>
                <a:latin typeface="+mj-lt"/>
                <a:ea typeface="+mj-ea"/>
                <a:cs typeface="+mj-cs"/>
              </a:defRPr>
            </a:lvl1pPr>
            <a:lvl2pPr algn="l" rtl="0" eaLnBrk="0" fontAlgn="base" hangingPunct="0">
              <a:spcBef>
                <a:spcPct val="0"/>
              </a:spcBef>
              <a:spcAft>
                <a:spcPct val="0"/>
              </a:spcAft>
              <a:defRPr sz="3200">
                <a:solidFill>
                  <a:srgbClr val="FFF0BD"/>
                </a:solidFill>
                <a:latin typeface="Calibri" pitchFamily="34" charset="0"/>
              </a:defRPr>
            </a:lvl2pPr>
            <a:lvl3pPr algn="l" rtl="0" eaLnBrk="0" fontAlgn="base" hangingPunct="0">
              <a:spcBef>
                <a:spcPct val="0"/>
              </a:spcBef>
              <a:spcAft>
                <a:spcPct val="0"/>
              </a:spcAft>
              <a:defRPr sz="3200">
                <a:solidFill>
                  <a:srgbClr val="FFF0BD"/>
                </a:solidFill>
                <a:latin typeface="Calibri" pitchFamily="34" charset="0"/>
              </a:defRPr>
            </a:lvl3pPr>
            <a:lvl4pPr algn="l" rtl="0" eaLnBrk="0" fontAlgn="base" hangingPunct="0">
              <a:spcBef>
                <a:spcPct val="0"/>
              </a:spcBef>
              <a:spcAft>
                <a:spcPct val="0"/>
              </a:spcAft>
              <a:defRPr sz="3200">
                <a:solidFill>
                  <a:srgbClr val="FFF0BD"/>
                </a:solidFill>
                <a:latin typeface="Calibri" pitchFamily="34" charset="0"/>
              </a:defRPr>
            </a:lvl4pPr>
            <a:lvl5pPr algn="l" rtl="0" eaLnBrk="0" fontAlgn="base" hangingPunct="0">
              <a:spcBef>
                <a:spcPct val="0"/>
              </a:spcBef>
              <a:spcAft>
                <a:spcPct val="0"/>
              </a:spcAft>
              <a:defRPr sz="3200">
                <a:solidFill>
                  <a:srgbClr val="FFF0BD"/>
                </a:solidFill>
                <a:latin typeface="Calibri" pitchFamily="34" charset="0"/>
              </a:defRPr>
            </a:lvl5pPr>
            <a:lvl6pPr marL="457200" algn="l" rtl="0" fontAlgn="base">
              <a:spcBef>
                <a:spcPct val="0"/>
              </a:spcBef>
              <a:spcAft>
                <a:spcPct val="0"/>
              </a:spcAft>
              <a:defRPr sz="3200">
                <a:solidFill>
                  <a:srgbClr val="FFF0BD"/>
                </a:solidFill>
                <a:latin typeface="Calibri" pitchFamily="34" charset="0"/>
              </a:defRPr>
            </a:lvl6pPr>
            <a:lvl7pPr marL="914400" algn="l" rtl="0" fontAlgn="base">
              <a:spcBef>
                <a:spcPct val="0"/>
              </a:spcBef>
              <a:spcAft>
                <a:spcPct val="0"/>
              </a:spcAft>
              <a:defRPr sz="3200">
                <a:solidFill>
                  <a:srgbClr val="FFF0BD"/>
                </a:solidFill>
                <a:latin typeface="Calibri" pitchFamily="34" charset="0"/>
              </a:defRPr>
            </a:lvl7pPr>
            <a:lvl8pPr marL="1371600" algn="l" rtl="0" fontAlgn="base">
              <a:spcBef>
                <a:spcPct val="0"/>
              </a:spcBef>
              <a:spcAft>
                <a:spcPct val="0"/>
              </a:spcAft>
              <a:defRPr sz="3200">
                <a:solidFill>
                  <a:srgbClr val="FFF0BD"/>
                </a:solidFill>
                <a:latin typeface="Calibri" pitchFamily="34" charset="0"/>
              </a:defRPr>
            </a:lvl8pPr>
            <a:lvl9pPr marL="1828800" algn="l" rtl="0" fontAlgn="base">
              <a:spcBef>
                <a:spcPct val="0"/>
              </a:spcBef>
              <a:spcAft>
                <a:spcPct val="0"/>
              </a:spcAft>
              <a:defRPr sz="3200">
                <a:solidFill>
                  <a:srgbClr val="FFF0BD"/>
                </a:solidFill>
                <a:latin typeface="Calibri" pitchFamily="34" charset="0"/>
              </a:defRPr>
            </a:lvl9pPr>
          </a:lstStyle>
          <a:p>
            <a:r>
              <a:rPr lang="da-DK" b="1" dirty="0" smtClean="0"/>
              <a:t>Automated </a:t>
            </a:r>
            <a:r>
              <a:rPr lang="da-DK" b="1" dirty="0"/>
              <a:t>Counting Technologies</a:t>
            </a:r>
            <a:endParaRPr lang="en-US" b="1" dirty="0"/>
          </a:p>
        </p:txBody>
      </p:sp>
    </p:spTree>
    <p:extLst>
      <p:ext uri="{BB962C8B-B14F-4D97-AF65-F5344CB8AC3E}">
        <p14:creationId xmlns:p14="http://schemas.microsoft.com/office/powerpoint/2010/main" val="4216003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274320" y="538162"/>
            <a:ext cx="8869680" cy="763333"/>
          </a:xfrm>
        </p:spPr>
        <p:txBody>
          <a:bodyPr>
            <a:noAutofit/>
          </a:bodyPr>
          <a:lstStyle/>
          <a:p>
            <a:r>
              <a:rPr lang="en-US" altLang="en-US" dirty="0" smtClean="0">
                <a:latin typeface="+mj-lt"/>
              </a:rPr>
              <a:t>Common Strategy: Manual &amp; Automated</a:t>
            </a:r>
          </a:p>
        </p:txBody>
      </p:sp>
      <p:graphicFrame>
        <p:nvGraphicFramePr>
          <p:cNvPr id="4" name="Table 3"/>
          <p:cNvGraphicFramePr>
            <a:graphicFrameLocks noGrp="1"/>
          </p:cNvGraphicFramePr>
          <p:nvPr>
            <p:extLst/>
          </p:nvPr>
        </p:nvGraphicFramePr>
        <p:xfrm>
          <a:off x="1317811" y="1630680"/>
          <a:ext cx="6441141" cy="4427072"/>
        </p:xfrm>
        <a:graphic>
          <a:graphicData uri="http://schemas.openxmlformats.org/drawingml/2006/table">
            <a:tbl>
              <a:tblPr firstRow="1" bandRow="1">
                <a:tableStyleId>{5940675A-B579-460E-94D1-54222C63F5DA}</a:tableStyleId>
              </a:tblPr>
              <a:tblGrid>
                <a:gridCol w="530447"/>
                <a:gridCol w="1993783"/>
                <a:gridCol w="1914933"/>
                <a:gridCol w="2001978"/>
              </a:tblGrid>
              <a:tr h="542090">
                <a:tc rowSpan="2" gridSpan="2">
                  <a:txBody>
                    <a:bodyPr/>
                    <a:lstStyle/>
                    <a:p>
                      <a:endParaRPr lang="en-US" sz="2400" dirty="0"/>
                    </a:p>
                  </a:txBody>
                  <a:tcPr/>
                </a:tc>
                <a:tc rowSpan="2" hMerge="1">
                  <a:txBody>
                    <a:bodyPr/>
                    <a:lstStyle/>
                    <a:p>
                      <a:endParaRPr lang="en-US" sz="2400" dirty="0"/>
                    </a:p>
                  </a:txBody>
                  <a:tcPr/>
                </a:tc>
                <a:tc gridSpan="2">
                  <a:txBody>
                    <a:bodyPr/>
                    <a:lstStyle/>
                    <a:p>
                      <a:pPr algn="ctr"/>
                      <a:r>
                        <a:rPr lang="en-US" sz="2400" dirty="0" smtClean="0"/>
                        <a:t>Geographic Coverage</a:t>
                      </a:r>
                      <a:endParaRPr lang="en-US" sz="2400" dirty="0"/>
                    </a:p>
                  </a:txBody>
                  <a:tcPr anchor="ctr"/>
                </a:tc>
                <a:tc hMerge="1">
                  <a:txBody>
                    <a:bodyPr/>
                    <a:lstStyle/>
                    <a:p>
                      <a:endParaRPr lang="en-US" sz="2400" dirty="0"/>
                    </a:p>
                  </a:txBody>
                  <a:tcPr/>
                </a:tc>
              </a:tr>
              <a:tr h="1294994">
                <a:tc gridSpan="2" vMerge="1">
                  <a:txBody>
                    <a:bodyPr/>
                    <a:lstStyle/>
                    <a:p>
                      <a:endParaRPr lang="en-US" sz="2400" dirty="0"/>
                    </a:p>
                  </a:txBody>
                  <a:tcPr/>
                </a:tc>
                <a:tc hMerge="1" vMerge="1">
                  <a:txBody>
                    <a:bodyPr/>
                    <a:lstStyle/>
                    <a:p>
                      <a:endParaRPr lang="en-US" sz="2400" dirty="0"/>
                    </a:p>
                  </a:txBody>
                  <a:tcPr/>
                </a:tc>
                <a:tc>
                  <a:txBody>
                    <a:bodyPr/>
                    <a:lstStyle/>
                    <a:p>
                      <a:pPr algn="ctr"/>
                      <a:r>
                        <a:rPr lang="en-US" sz="2400" dirty="0" smtClean="0"/>
                        <a:t>A Few Locations</a:t>
                      </a:r>
                      <a:endParaRPr lang="en-US" sz="2400" dirty="0"/>
                    </a:p>
                  </a:txBody>
                  <a:tcPr anchor="ctr"/>
                </a:tc>
                <a:tc>
                  <a:txBody>
                    <a:bodyPr/>
                    <a:lstStyle/>
                    <a:p>
                      <a:pPr algn="ctr"/>
                      <a:r>
                        <a:rPr lang="en-US" sz="2400" dirty="0" smtClean="0"/>
                        <a:t>Many Locations</a:t>
                      </a:r>
                      <a:endParaRPr lang="en-US" sz="2400" dirty="0"/>
                    </a:p>
                  </a:txBody>
                  <a:tcPr anchor="ctr"/>
                </a:tc>
              </a:tr>
              <a:tr h="1294994">
                <a:tc rowSpan="2">
                  <a:txBody>
                    <a:bodyPr/>
                    <a:lstStyle/>
                    <a:p>
                      <a:pPr algn="ctr"/>
                      <a:r>
                        <a:rPr lang="en-US" sz="2400" dirty="0" smtClean="0"/>
                        <a:t>Count</a:t>
                      </a:r>
                      <a:r>
                        <a:rPr lang="en-US" sz="2400" baseline="0" dirty="0" smtClean="0"/>
                        <a:t> Duration</a:t>
                      </a:r>
                      <a:endParaRPr lang="en-US" sz="2400" dirty="0"/>
                    </a:p>
                  </a:txBody>
                  <a:tcPr vert="vert270" anchor="ctr"/>
                </a:tc>
                <a:tc>
                  <a:txBody>
                    <a:bodyPr/>
                    <a:lstStyle/>
                    <a:p>
                      <a:pPr algn="ctr"/>
                      <a:r>
                        <a:rPr lang="en-US" sz="2400" dirty="0" smtClean="0"/>
                        <a:t>Continuous</a:t>
                      </a:r>
                      <a:endParaRPr lang="en-US" sz="2400" dirty="0"/>
                    </a:p>
                  </a:txBody>
                  <a:tcPr anchor="ctr"/>
                </a:tc>
                <a:tc>
                  <a:txBody>
                    <a:bodyPr/>
                    <a:lstStyle/>
                    <a:p>
                      <a:pPr algn="ctr"/>
                      <a:r>
                        <a:rPr lang="en-US" sz="2400" dirty="0" smtClean="0"/>
                        <a:t>Automated</a:t>
                      </a:r>
                      <a:endParaRPr lang="en-US" sz="2400" dirty="0"/>
                    </a:p>
                  </a:txBody>
                  <a:tcPr anchor="ctr">
                    <a:solidFill>
                      <a:schemeClr val="accent2"/>
                    </a:solidFill>
                  </a:tcPr>
                </a:tc>
                <a:tc>
                  <a:txBody>
                    <a:bodyPr/>
                    <a:lstStyle/>
                    <a:p>
                      <a:pPr algn="ctr"/>
                      <a:endParaRPr lang="en-US" sz="2400" dirty="0"/>
                    </a:p>
                  </a:txBody>
                  <a:tcPr anchor="ctr"/>
                </a:tc>
              </a:tr>
              <a:tr h="1294994">
                <a:tc vMerge="1">
                  <a:txBody>
                    <a:bodyPr/>
                    <a:lstStyle/>
                    <a:p>
                      <a:endParaRPr lang="en-US" sz="2400" dirty="0"/>
                    </a:p>
                  </a:txBody>
                  <a:tcPr/>
                </a:tc>
                <a:tc>
                  <a:txBody>
                    <a:bodyPr/>
                    <a:lstStyle/>
                    <a:p>
                      <a:pPr algn="ctr"/>
                      <a:r>
                        <a:rPr lang="en-US" sz="2400" dirty="0" smtClean="0"/>
                        <a:t>Short-Term</a:t>
                      </a:r>
                      <a:endParaRPr lang="en-US" sz="2400" dirty="0"/>
                    </a:p>
                  </a:txBody>
                  <a:tcPr anchor="ctr"/>
                </a:tc>
                <a:tc>
                  <a:txBody>
                    <a:bodyPr/>
                    <a:lstStyle/>
                    <a:p>
                      <a:pPr algn="ctr"/>
                      <a:endParaRPr lang="en-US" sz="2400"/>
                    </a:p>
                  </a:txBody>
                  <a:tcPr anchor="ctr"/>
                </a:tc>
                <a:tc>
                  <a:txBody>
                    <a:bodyPr/>
                    <a:lstStyle/>
                    <a:p>
                      <a:pPr algn="ctr"/>
                      <a:r>
                        <a:rPr lang="en-US" sz="2400" dirty="0" smtClean="0"/>
                        <a:t>Manual</a:t>
                      </a:r>
                      <a:endParaRPr lang="en-US" sz="2400" dirty="0"/>
                    </a:p>
                  </a:txBody>
                  <a:tcPr anchor="ctr">
                    <a:solidFill>
                      <a:srgbClr val="92D050"/>
                    </a:solidFill>
                  </a:tcPr>
                </a:tc>
              </a:tr>
            </a:tbl>
          </a:graphicData>
        </a:graphic>
      </p:graphicFrame>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31</a:t>
            </a:fld>
            <a:endParaRPr lang="en-US" altLang="en-US">
              <a:solidFill>
                <a:prstClr val="white"/>
              </a:solidFill>
            </a:endParaRPr>
          </a:p>
        </p:txBody>
      </p:sp>
    </p:spTree>
    <p:extLst>
      <p:ext uri="{BB962C8B-B14F-4D97-AF65-F5344CB8AC3E}">
        <p14:creationId xmlns:p14="http://schemas.microsoft.com/office/powerpoint/2010/main" val="188885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274638" y="538163"/>
            <a:ext cx="8402637" cy="763587"/>
          </a:xfrm>
        </p:spPr>
        <p:txBody>
          <a:bodyPr/>
          <a:lstStyle/>
          <a:p>
            <a:pPr eaLnBrk="1" hangingPunct="1"/>
            <a:r>
              <a:rPr lang="en-US" altLang="en-US" dirty="0" smtClean="0"/>
              <a:t>NCHRP 07-19 Study: Field Testing</a:t>
            </a:r>
          </a:p>
        </p:txBody>
      </p:sp>
      <p:sp>
        <p:nvSpPr>
          <p:cNvPr id="52227" name="Content Placeholder 2"/>
          <p:cNvSpPr>
            <a:spLocks noGrp="1"/>
          </p:cNvSpPr>
          <p:nvPr>
            <p:ph idx="1"/>
          </p:nvPr>
        </p:nvSpPr>
        <p:spPr>
          <a:xfrm>
            <a:off x="274638" y="1490663"/>
            <a:ext cx="8393112" cy="4635500"/>
          </a:xfrm>
        </p:spPr>
        <p:txBody>
          <a:bodyPr/>
          <a:lstStyle/>
          <a:p>
            <a:pPr eaLnBrk="1" hangingPunct="1"/>
            <a:r>
              <a:rPr lang="en-US" altLang="en-US" dirty="0" smtClean="0"/>
              <a:t>Focus on testing and evaluating commercially available automated technologies</a:t>
            </a:r>
          </a:p>
          <a:p>
            <a:pPr eaLnBrk="1" hangingPunct="1"/>
            <a:r>
              <a:rPr lang="en-US" altLang="en-US" dirty="0" smtClean="0"/>
              <a:t>Assess </a:t>
            </a:r>
            <a:r>
              <a:rPr lang="en-US" altLang="en-US" b="1" dirty="0" smtClean="0"/>
              <a:t>type</a:t>
            </a:r>
            <a:r>
              <a:rPr lang="en-US" altLang="en-US" dirty="0" smtClean="0"/>
              <a:t> of technology as opposed to a specific product</a:t>
            </a:r>
          </a:p>
          <a:p>
            <a:pPr eaLnBrk="1" hangingPunct="1"/>
            <a:r>
              <a:rPr lang="en-US" altLang="en-US" dirty="0" smtClean="0"/>
              <a:t>Cover a range of facility types, mix of traffic, and geographic locations</a:t>
            </a:r>
          </a:p>
          <a:p>
            <a:pPr eaLnBrk="1" hangingPunct="1"/>
            <a:r>
              <a:rPr lang="en-US" altLang="en-US" dirty="0" smtClean="0"/>
              <a:t>Evaluate accuracy through the use of manual count video data reduction</a:t>
            </a:r>
          </a:p>
        </p:txBody>
      </p:sp>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32</a:t>
            </a:fld>
            <a:endParaRPr lang="en-US" altLang="en-US">
              <a:solidFill>
                <a:prstClr val="white"/>
              </a:solidFill>
            </a:endParaRPr>
          </a:p>
        </p:txBody>
      </p:sp>
    </p:spTree>
    <p:extLst>
      <p:ext uri="{BB962C8B-B14F-4D97-AF65-F5344CB8AC3E}">
        <p14:creationId xmlns:p14="http://schemas.microsoft.com/office/powerpoint/2010/main" val="35131025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274638" y="538163"/>
            <a:ext cx="8402637" cy="763587"/>
          </a:xfrm>
        </p:spPr>
        <p:txBody>
          <a:bodyPr/>
          <a:lstStyle/>
          <a:p>
            <a:pPr eaLnBrk="1" hangingPunct="1"/>
            <a:r>
              <a:rPr lang="en-US" altLang="en-US" dirty="0" smtClean="0"/>
              <a:t>Portland, OR</a:t>
            </a:r>
          </a:p>
        </p:txBody>
      </p:sp>
      <p:sp>
        <p:nvSpPr>
          <p:cNvPr id="24579" name="Content Placeholder 2"/>
          <p:cNvSpPr>
            <a:spLocks noGrp="1"/>
          </p:cNvSpPr>
          <p:nvPr>
            <p:ph idx="1"/>
          </p:nvPr>
        </p:nvSpPr>
        <p:spPr>
          <a:xfrm>
            <a:off x="482600" y="1371600"/>
            <a:ext cx="4089400" cy="2455863"/>
          </a:xfrm>
        </p:spPr>
        <p:txBody>
          <a:bodyPr>
            <a:normAutofit lnSpcReduction="10000"/>
          </a:bodyPr>
          <a:lstStyle/>
          <a:p>
            <a:pPr eaLnBrk="1" hangingPunct="1">
              <a:defRPr/>
            </a:pPr>
            <a:r>
              <a:rPr lang="en-US" altLang="en-US" dirty="0" smtClean="0"/>
              <a:t>5</a:t>
            </a:r>
            <a:r>
              <a:rPr lang="en-US" altLang="en-US" baseline="30000" dirty="0" smtClean="0"/>
              <a:t>th</a:t>
            </a:r>
            <a:r>
              <a:rPr lang="en-US" altLang="en-US" dirty="0" smtClean="0"/>
              <a:t> Avenue (Downtown) Sidewalk</a:t>
            </a:r>
          </a:p>
          <a:p>
            <a:pPr lvl="1" eaLnBrk="1" hangingPunct="1">
              <a:buFont typeface="Arial" charset="0"/>
              <a:buChar char="–"/>
              <a:defRPr/>
            </a:pPr>
            <a:r>
              <a:rPr lang="en-US" altLang="en-US" dirty="0" smtClean="0"/>
              <a:t>Passive Infrared</a:t>
            </a:r>
          </a:p>
          <a:p>
            <a:pPr lvl="1" eaLnBrk="1" hangingPunct="1">
              <a:buFont typeface="Arial" charset="0"/>
              <a:buChar char="–"/>
              <a:defRPr/>
            </a:pPr>
            <a:r>
              <a:rPr lang="en-US" altLang="en-US" dirty="0" smtClean="0"/>
              <a:t>Radio Beam</a:t>
            </a:r>
          </a:p>
        </p:txBody>
      </p:sp>
      <p:sp>
        <p:nvSpPr>
          <p:cNvPr id="188421" name="Content Placeholder 2"/>
          <p:cNvSpPr txBox="1">
            <a:spLocks/>
          </p:cNvSpPr>
          <p:nvPr/>
        </p:nvSpPr>
        <p:spPr bwMode="auto">
          <a:xfrm>
            <a:off x="4724400" y="1371600"/>
            <a:ext cx="4089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Aft>
                <a:spcPct val="0"/>
              </a:spcAft>
            </a:pPr>
            <a:endParaRPr lang="en-US" altLang="en-US" sz="2700">
              <a:solidFill>
                <a:srgbClr val="EEECE1"/>
              </a:solidFill>
              <a:cs typeface="Arial" pitchFamily="34" charset="0"/>
            </a:endParaRPr>
          </a:p>
        </p:txBody>
      </p:sp>
      <p:pic>
        <p:nvPicPr>
          <p:cNvPr id="188422" name="Picture 2" descr="C:\Users\klaustsen\Pictures\my phone\IMG_3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1371600"/>
            <a:ext cx="40132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6243638" y="3575050"/>
            <a:ext cx="565150" cy="80645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ounded Rectangle 9"/>
          <p:cNvSpPr/>
          <p:nvPr/>
        </p:nvSpPr>
        <p:spPr>
          <a:xfrm>
            <a:off x="5875338" y="3343275"/>
            <a:ext cx="565150" cy="61912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33</a:t>
            </a:fld>
            <a:endParaRPr lang="en-US" altLang="en-US">
              <a:solidFill>
                <a:prstClr val="white"/>
              </a:solidFill>
            </a:endParaRPr>
          </a:p>
        </p:txBody>
      </p:sp>
    </p:spTree>
    <p:extLst>
      <p:ext uri="{BB962C8B-B14F-4D97-AF65-F5344CB8AC3E}">
        <p14:creationId xmlns:p14="http://schemas.microsoft.com/office/powerpoint/2010/main" val="26602913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descr="pyrobetterdata"/>
          <p:cNvPicPr>
            <a:picLocks noChangeAspect="1" noChangeArrowheads="1"/>
          </p:cNvPicPr>
          <p:nvPr/>
        </p:nvPicPr>
        <p:blipFill rotWithShape="1">
          <a:blip r:embed="rId2">
            <a:extLst>
              <a:ext uri="{28A0092B-C50C-407E-A947-70E740481C1C}">
                <a14:useLocalDpi xmlns:a14="http://schemas.microsoft.com/office/drawing/2010/main" val="0"/>
              </a:ext>
            </a:extLst>
          </a:blip>
          <a:srcRect t="11869"/>
          <a:stretch/>
        </p:blipFill>
        <p:spPr bwMode="auto">
          <a:xfrm>
            <a:off x="1828800" y="2011363"/>
            <a:ext cx="53562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Triangle 1"/>
          <p:cNvSpPr/>
          <p:nvPr/>
        </p:nvSpPr>
        <p:spPr>
          <a:xfrm rot="16200000">
            <a:off x="3139282" y="1694656"/>
            <a:ext cx="3427412" cy="4060825"/>
          </a:xfrm>
          <a:prstGeom prst="rtTriangle">
            <a:avLst/>
          </a:prstGeom>
          <a:solidFill>
            <a:srgbClr val="92D050">
              <a:alpha val="34118"/>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endParaRPr>
          </a:p>
        </p:txBody>
      </p:sp>
      <p:sp>
        <p:nvSpPr>
          <p:cNvPr id="62469" name="TextBox 1"/>
          <p:cNvSpPr txBox="1">
            <a:spLocks noChangeArrowheads="1"/>
          </p:cNvSpPr>
          <p:nvPr/>
        </p:nvSpPr>
        <p:spPr bwMode="auto">
          <a:xfrm>
            <a:off x="4506913" y="4976813"/>
            <a:ext cx="2220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b="1">
                <a:solidFill>
                  <a:srgbClr val="00B050"/>
                </a:solidFill>
                <a:cs typeface="Arial" pitchFamily="34" charset="0"/>
              </a:rPr>
              <a:t>Undercounting</a:t>
            </a:r>
          </a:p>
        </p:txBody>
      </p:sp>
      <p:sp>
        <p:nvSpPr>
          <p:cNvPr id="9" name="Right Triangle 8"/>
          <p:cNvSpPr/>
          <p:nvPr/>
        </p:nvSpPr>
        <p:spPr>
          <a:xfrm rot="5400000">
            <a:off x="3139282" y="1694656"/>
            <a:ext cx="3427412" cy="4060825"/>
          </a:xfrm>
          <a:prstGeom prst="rtTriangle">
            <a:avLst/>
          </a:prstGeom>
          <a:solidFill>
            <a:srgbClr val="00B0F0">
              <a:alpha val="3411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endParaRPr>
          </a:p>
        </p:txBody>
      </p:sp>
      <p:sp>
        <p:nvSpPr>
          <p:cNvPr id="62470" name="TextBox 6"/>
          <p:cNvSpPr txBox="1">
            <a:spLocks noChangeArrowheads="1"/>
          </p:cNvSpPr>
          <p:nvPr/>
        </p:nvSpPr>
        <p:spPr bwMode="auto">
          <a:xfrm>
            <a:off x="2822575" y="2227263"/>
            <a:ext cx="2220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b="1">
                <a:solidFill>
                  <a:srgbClr val="0070C0"/>
                </a:solidFill>
                <a:cs typeface="Arial" pitchFamily="34" charset="0"/>
              </a:rPr>
              <a:t>Overcounting</a:t>
            </a:r>
          </a:p>
        </p:txBody>
      </p:sp>
      <p:sp>
        <p:nvSpPr>
          <p:cNvPr id="62471" name="TextBox 7"/>
          <p:cNvSpPr txBox="1">
            <a:spLocks noChangeArrowheads="1"/>
          </p:cNvSpPr>
          <p:nvPr/>
        </p:nvSpPr>
        <p:spPr bwMode="auto">
          <a:xfrm rot="-2443061">
            <a:off x="2795588" y="2890838"/>
            <a:ext cx="416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b="1">
                <a:solidFill>
                  <a:srgbClr val="FF0000"/>
                </a:solidFill>
                <a:cs typeface="Arial" pitchFamily="34" charset="0"/>
              </a:rPr>
              <a:t>“Perfect accuracy” line</a:t>
            </a:r>
          </a:p>
        </p:txBody>
      </p:sp>
      <p:cxnSp>
        <p:nvCxnSpPr>
          <p:cNvPr id="4" name="Straight Connector 3"/>
          <p:cNvCxnSpPr>
            <a:stCxn id="9" idx="4"/>
            <a:endCxn id="9" idx="0"/>
          </p:cNvCxnSpPr>
          <p:nvPr/>
        </p:nvCxnSpPr>
        <p:spPr>
          <a:xfrm flipV="1">
            <a:off x="2822575" y="2011363"/>
            <a:ext cx="4060825" cy="342741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34</a:t>
            </a:fld>
            <a:endParaRPr lang="en-US" altLang="en-US">
              <a:solidFill>
                <a:prstClr val="white"/>
              </a:solidFill>
            </a:endParaRPr>
          </a:p>
        </p:txBody>
      </p:sp>
      <p:sp>
        <p:nvSpPr>
          <p:cNvPr id="11" name="Title 1"/>
          <p:cNvSpPr>
            <a:spLocks noGrp="1"/>
          </p:cNvSpPr>
          <p:nvPr>
            <p:ph type="title"/>
          </p:nvPr>
        </p:nvSpPr>
        <p:spPr>
          <a:xfrm>
            <a:off x="274638" y="538163"/>
            <a:ext cx="8402637" cy="763587"/>
          </a:xfrm>
        </p:spPr>
        <p:txBody>
          <a:bodyPr/>
          <a:lstStyle/>
          <a:p>
            <a:pPr eaLnBrk="1" hangingPunct="1"/>
            <a:r>
              <a:rPr lang="en-US" altLang="en-US" dirty="0" smtClean="0"/>
              <a:t>Graphical Analysis</a:t>
            </a:r>
          </a:p>
        </p:txBody>
      </p:sp>
    </p:spTree>
    <p:extLst>
      <p:ext uri="{BB962C8B-B14F-4D97-AF65-F5344CB8AC3E}">
        <p14:creationId xmlns:p14="http://schemas.microsoft.com/office/powerpoint/2010/main" val="42354822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470"/>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2469"/>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2469" grpId="0"/>
      <p:bldP spid="9" grpId="0" animBg="1"/>
      <p:bldP spid="62470" grpId="0"/>
      <p:bldP spid="6247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74638" y="538163"/>
            <a:ext cx="8402637" cy="763587"/>
          </a:xfrm>
        </p:spPr>
        <p:txBody>
          <a:bodyPr/>
          <a:lstStyle/>
          <a:p>
            <a:pPr eaLnBrk="1" hangingPunct="1"/>
            <a:r>
              <a:rPr lang="en-US" altLang="en-US" smtClean="0"/>
              <a:t>Passive Infrared (IR)</a:t>
            </a:r>
          </a:p>
        </p:txBody>
      </p:sp>
      <p:sp>
        <p:nvSpPr>
          <p:cNvPr id="32771" name="Content Placeholder 2"/>
          <p:cNvSpPr>
            <a:spLocks noGrp="1"/>
          </p:cNvSpPr>
          <p:nvPr>
            <p:ph idx="1"/>
          </p:nvPr>
        </p:nvSpPr>
        <p:spPr>
          <a:xfrm>
            <a:off x="274638" y="1490663"/>
            <a:ext cx="5051425" cy="4635500"/>
          </a:xfrm>
        </p:spPr>
        <p:txBody>
          <a:bodyPr/>
          <a:lstStyle/>
          <a:p>
            <a:pPr eaLnBrk="1" hangingPunct="1"/>
            <a:r>
              <a:rPr lang="en-US" altLang="en-US" dirty="0" smtClean="0"/>
              <a:t>Detect pedestrians and cyclists by infrared radiation (heat) patterns them emit</a:t>
            </a:r>
          </a:p>
          <a:p>
            <a:pPr eaLnBrk="1" hangingPunct="1"/>
            <a:r>
              <a:rPr lang="en-US" altLang="en-US" dirty="0" smtClean="0"/>
              <a:t>Passive infrared sensor placed on one side of facility</a:t>
            </a:r>
          </a:p>
          <a:p>
            <a:pPr eaLnBrk="1" hangingPunct="1"/>
            <a:r>
              <a:rPr lang="en-US" altLang="en-US" dirty="0" smtClean="0"/>
              <a:t>Widely used and tested</a:t>
            </a:r>
          </a:p>
        </p:txBody>
      </p:sp>
      <p:pic>
        <p:nvPicPr>
          <p:cNvPr id="3891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3578" y="1402129"/>
            <a:ext cx="3619727" cy="423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4929188" y="5724525"/>
            <a:ext cx="413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Aft>
                <a:spcPct val="0"/>
              </a:spcAft>
              <a:buFont typeface="Arial" pitchFamily="34" charset="0"/>
              <a:buNone/>
              <a:defRPr/>
            </a:pPr>
            <a:r>
              <a:rPr lang="en-US" altLang="en-US" sz="1400" dirty="0" smtClean="0">
                <a:solidFill>
                  <a:prstClr val="white"/>
                </a:solidFill>
                <a:cs typeface="Arial" pitchFamily="34" charset="0"/>
              </a:rPr>
              <a:t>Source: Toole Design Group</a:t>
            </a:r>
          </a:p>
        </p:txBody>
      </p:sp>
      <p:sp>
        <p:nvSpPr>
          <p:cNvPr id="7"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35</a:t>
            </a:fld>
            <a:endParaRPr lang="en-US" altLang="en-US">
              <a:solidFill>
                <a:prstClr val="white"/>
              </a:solidFill>
            </a:endParaRPr>
          </a:p>
        </p:txBody>
      </p:sp>
    </p:spTree>
    <p:extLst>
      <p:ext uri="{BB962C8B-B14F-4D97-AF65-F5344CB8AC3E}">
        <p14:creationId xmlns:p14="http://schemas.microsoft.com/office/powerpoint/2010/main" val="2068574353"/>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274638" y="538163"/>
            <a:ext cx="8402637" cy="763587"/>
          </a:xfrm>
        </p:spPr>
        <p:txBody>
          <a:bodyPr/>
          <a:lstStyle/>
          <a:p>
            <a:pPr eaLnBrk="1" hangingPunct="1"/>
            <a:r>
              <a:rPr lang="en-US" altLang="en-US" dirty="0" smtClean="0"/>
              <a:t>Passive Infrared (IR)</a:t>
            </a:r>
          </a:p>
        </p:txBody>
      </p:sp>
      <p:sp>
        <p:nvSpPr>
          <p:cNvPr id="74755" name="Content Placeholder 2"/>
          <p:cNvSpPr>
            <a:spLocks noGrp="1"/>
          </p:cNvSpPr>
          <p:nvPr>
            <p:ph idx="1"/>
          </p:nvPr>
        </p:nvSpPr>
        <p:spPr>
          <a:xfrm>
            <a:off x="274638" y="1490663"/>
            <a:ext cx="5359400" cy="5054600"/>
          </a:xfrm>
        </p:spPr>
        <p:txBody>
          <a:bodyPr/>
          <a:lstStyle/>
          <a:p>
            <a:pPr eaLnBrk="1" hangingPunct="1"/>
            <a:r>
              <a:rPr lang="en-US" altLang="en-US" smtClean="0"/>
              <a:t>Easy installation</a:t>
            </a:r>
          </a:p>
          <a:p>
            <a:pPr eaLnBrk="1" hangingPunct="1"/>
            <a:r>
              <a:rPr lang="en-US" altLang="en-US" smtClean="0"/>
              <a:t>Mounts to existing pole/surface or in purpose-built pole</a:t>
            </a:r>
          </a:p>
          <a:p>
            <a:pPr eaLnBrk="1" hangingPunct="1"/>
            <a:r>
              <a:rPr lang="en-US" altLang="en-US" smtClean="0"/>
              <a:t>Potential false detections from background </a:t>
            </a:r>
          </a:p>
          <a:p>
            <a:pPr eaLnBrk="1" hangingPunct="1"/>
            <a:r>
              <a:rPr lang="en-US" altLang="en-US" smtClean="0"/>
              <a:t>Possible undercounting due to occlusion</a:t>
            </a:r>
          </a:p>
        </p:txBody>
      </p:sp>
      <p:pic>
        <p:nvPicPr>
          <p:cNvPr id="2027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371600"/>
            <a:ext cx="340995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8" name="TextBox 2"/>
          <p:cNvSpPr txBox="1">
            <a:spLocks noChangeArrowheads="1"/>
          </p:cNvSpPr>
          <p:nvPr/>
        </p:nvSpPr>
        <p:spPr bwMode="auto">
          <a:xfrm>
            <a:off x="7726363" y="5916613"/>
            <a:ext cx="12080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1000">
                <a:solidFill>
                  <a:prstClr val="white"/>
                </a:solidFill>
                <a:cs typeface="Arial" pitchFamily="34" charset="0"/>
              </a:rPr>
              <a:t>Photo: Frank Proulx</a:t>
            </a:r>
          </a:p>
        </p:txBody>
      </p:sp>
      <p:sp>
        <p:nvSpPr>
          <p:cNvPr id="7"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36</a:t>
            </a:fld>
            <a:endParaRPr lang="en-US" altLang="en-US">
              <a:solidFill>
                <a:prstClr val="white"/>
              </a:solidFill>
            </a:endParaRPr>
          </a:p>
        </p:txBody>
      </p:sp>
      <p:pic>
        <p:nvPicPr>
          <p:cNvPr id="8" name="Picture 5" descr="C:\Users\!fproulx\Dropbox\NCHRP07_19\7_19Analysis\img\dataplots\pyrobetterda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062" y="1644548"/>
            <a:ext cx="4587876" cy="468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1423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74638" y="538163"/>
            <a:ext cx="8402637" cy="763587"/>
          </a:xfrm>
        </p:spPr>
        <p:txBody>
          <a:bodyPr/>
          <a:lstStyle/>
          <a:p>
            <a:pPr eaLnBrk="1" hangingPunct="1"/>
            <a:r>
              <a:rPr lang="en-US" altLang="en-US" smtClean="0"/>
              <a:t>Active Infrared (IR)</a:t>
            </a:r>
          </a:p>
        </p:txBody>
      </p:sp>
      <p:sp>
        <p:nvSpPr>
          <p:cNvPr id="33795" name="Content Placeholder 2"/>
          <p:cNvSpPr>
            <a:spLocks noGrp="1"/>
          </p:cNvSpPr>
          <p:nvPr>
            <p:ph idx="1"/>
          </p:nvPr>
        </p:nvSpPr>
        <p:spPr>
          <a:xfrm>
            <a:off x="228600" y="1479550"/>
            <a:ext cx="4257675" cy="4635500"/>
          </a:xfrm>
        </p:spPr>
        <p:txBody>
          <a:bodyPr/>
          <a:lstStyle/>
          <a:p>
            <a:pPr eaLnBrk="1" hangingPunct="1"/>
            <a:r>
              <a:rPr lang="en-US" altLang="en-US" smtClean="0"/>
              <a:t>Transmitter and receiver with IR beam</a:t>
            </a:r>
          </a:p>
          <a:p>
            <a:pPr eaLnBrk="1" hangingPunct="1"/>
            <a:r>
              <a:rPr lang="en-US" altLang="en-US" smtClean="0"/>
              <a:t>Counts caused by “breaking the beam”</a:t>
            </a:r>
          </a:p>
        </p:txBody>
      </p:sp>
      <p:pic>
        <p:nvPicPr>
          <p:cNvPr id="39943" name="Picture 5" descr="C:\Users\!fproulx\Desktop\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5" y="1628775"/>
            <a:ext cx="4064000" cy="303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5151438" y="3146425"/>
            <a:ext cx="2417762"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bwMode="auto">
          <a:xfrm>
            <a:off x="4572000" y="4752975"/>
            <a:ext cx="413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Aft>
                <a:spcPct val="0"/>
              </a:spcAft>
              <a:buFont typeface="Arial" pitchFamily="34" charset="0"/>
              <a:buNone/>
              <a:defRPr/>
            </a:pPr>
            <a:r>
              <a:rPr lang="en-US" altLang="en-US" sz="1400" dirty="0" smtClean="0">
                <a:solidFill>
                  <a:prstClr val="white"/>
                </a:solidFill>
                <a:cs typeface="Arial" pitchFamily="34" charset="0"/>
              </a:rPr>
              <a:t>Source: Steve </a:t>
            </a:r>
            <a:r>
              <a:rPr lang="en-US" altLang="en-US" sz="1400" dirty="0" err="1" smtClean="0">
                <a:solidFill>
                  <a:prstClr val="white"/>
                </a:solidFill>
                <a:cs typeface="Arial" pitchFamily="34" charset="0"/>
              </a:rPr>
              <a:t>Hankey</a:t>
            </a:r>
            <a:r>
              <a:rPr lang="en-US" altLang="en-US" sz="1400" dirty="0" smtClean="0">
                <a:solidFill>
                  <a:prstClr val="white"/>
                </a:solidFill>
                <a:cs typeface="Arial" pitchFamily="34" charset="0"/>
              </a:rPr>
              <a:t>, University of Minnesota</a:t>
            </a:r>
          </a:p>
        </p:txBody>
      </p:sp>
      <p:sp>
        <p:nvSpPr>
          <p:cNvPr id="8"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37</a:t>
            </a:fld>
            <a:endParaRPr lang="en-US" altLang="en-US">
              <a:solidFill>
                <a:prstClr val="white"/>
              </a:solidFill>
            </a:endParaRPr>
          </a:p>
        </p:txBody>
      </p:sp>
      <p:pic>
        <p:nvPicPr>
          <p:cNvPr id="11" name="Picture 4" descr="C:\Users\!fproulx\Dropbox\NCHRP07_19\7_19Analysis\img\dataplots\activerawda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588" y="1628775"/>
            <a:ext cx="4568825"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366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74638" y="538163"/>
            <a:ext cx="8402637" cy="763587"/>
          </a:xfrm>
        </p:spPr>
        <p:txBody>
          <a:bodyPr/>
          <a:lstStyle/>
          <a:p>
            <a:pPr eaLnBrk="1" hangingPunct="1"/>
            <a:r>
              <a:rPr lang="en-US" altLang="en-US" smtClean="0"/>
              <a:t>Pneumatic Tubes</a:t>
            </a:r>
          </a:p>
        </p:txBody>
      </p:sp>
      <p:sp>
        <p:nvSpPr>
          <p:cNvPr id="22531" name="Content Placeholder 2"/>
          <p:cNvSpPr>
            <a:spLocks noGrp="1"/>
          </p:cNvSpPr>
          <p:nvPr>
            <p:ph idx="1"/>
          </p:nvPr>
        </p:nvSpPr>
        <p:spPr>
          <a:xfrm>
            <a:off x="284163" y="1663700"/>
            <a:ext cx="4491037" cy="4625588"/>
          </a:xfrm>
        </p:spPr>
        <p:txBody>
          <a:bodyPr>
            <a:normAutofit fontScale="92500" lnSpcReduction="20000"/>
          </a:bodyPr>
          <a:lstStyle/>
          <a:p>
            <a:pPr eaLnBrk="1" hangingPunct="1"/>
            <a:r>
              <a:rPr lang="en-US" altLang="en-US" dirty="0" smtClean="0"/>
              <a:t>One or more tubes are stretched across roadway or path</a:t>
            </a:r>
          </a:p>
          <a:p>
            <a:pPr eaLnBrk="1" hangingPunct="1"/>
            <a:r>
              <a:rPr lang="en-US" altLang="en-US" dirty="0" smtClean="0"/>
              <a:t>When a bicycle rides over tube, pulse of air passes through tube to detector</a:t>
            </a:r>
          </a:p>
          <a:p>
            <a:pPr eaLnBrk="1" hangingPunct="1"/>
            <a:r>
              <a:rPr lang="en-US" altLang="en-US" dirty="0"/>
              <a:t>Tested BSCs – bicycle specific counters</a:t>
            </a:r>
          </a:p>
          <a:p>
            <a:pPr eaLnBrk="1" hangingPunct="1"/>
            <a:r>
              <a:rPr lang="en-US" altLang="en-US" dirty="0"/>
              <a:t>Primarily tested tubes on multi-use paths and bicycle </a:t>
            </a:r>
            <a:r>
              <a:rPr lang="en-US" altLang="en-US" dirty="0" smtClean="0"/>
              <a:t>lanes</a:t>
            </a:r>
            <a:endParaRPr lang="en-US" altLang="en-US" dirty="0"/>
          </a:p>
        </p:txBody>
      </p:sp>
      <p:pic>
        <p:nvPicPr>
          <p:cNvPr id="40967" name="Picture 5" descr="20130703_111026"/>
          <p:cNvPicPr>
            <a:picLocks noChangeAspect="1"/>
          </p:cNvPicPr>
          <p:nvPr/>
        </p:nvPicPr>
        <p:blipFill>
          <a:blip r:embed="rId3">
            <a:extLst>
              <a:ext uri="{28A0092B-C50C-407E-A947-70E740481C1C}">
                <a14:useLocalDpi xmlns:a14="http://schemas.microsoft.com/office/drawing/2010/main" val="0"/>
              </a:ext>
            </a:extLst>
          </a:blip>
          <a:srcRect t="15088" b="23492"/>
          <a:stretch>
            <a:fillRect/>
          </a:stretch>
        </p:blipFill>
        <p:spPr bwMode="auto">
          <a:xfrm>
            <a:off x="4702834" y="1747838"/>
            <a:ext cx="4039243" cy="35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rot="418627">
            <a:off x="4564063" y="4125913"/>
            <a:ext cx="4198937" cy="942975"/>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9" name="Content Placeholder 2"/>
          <p:cNvSpPr txBox="1">
            <a:spLocks/>
          </p:cNvSpPr>
          <p:nvPr/>
        </p:nvSpPr>
        <p:spPr bwMode="auto">
          <a:xfrm>
            <a:off x="4702834" y="5410200"/>
            <a:ext cx="413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Aft>
                <a:spcPct val="0"/>
              </a:spcAft>
              <a:buFont typeface="Arial" pitchFamily="34" charset="0"/>
              <a:buNone/>
              <a:defRPr/>
            </a:pPr>
            <a:r>
              <a:rPr lang="en-US" altLang="en-US" sz="1400" dirty="0" smtClean="0">
                <a:solidFill>
                  <a:prstClr val="white"/>
                </a:solidFill>
                <a:cs typeface="Arial" pitchFamily="34" charset="0"/>
              </a:rPr>
              <a:t>Source: Karla Kingsley, Kittelson</a:t>
            </a:r>
            <a:r>
              <a:rPr lang="en-US" altLang="en-US" sz="1400" dirty="0">
                <a:solidFill>
                  <a:prstClr val="white"/>
                </a:solidFill>
                <a:cs typeface="Arial" pitchFamily="34" charset="0"/>
              </a:rPr>
              <a:t> </a:t>
            </a:r>
            <a:r>
              <a:rPr lang="en-US" altLang="en-US" sz="1400" dirty="0" smtClean="0">
                <a:solidFill>
                  <a:prstClr val="white"/>
                </a:solidFill>
                <a:cs typeface="Arial" pitchFamily="34" charset="0"/>
              </a:rPr>
              <a:t>&amp; Associates, Inc.</a:t>
            </a:r>
          </a:p>
        </p:txBody>
      </p:sp>
      <p:sp>
        <p:nvSpPr>
          <p:cNvPr id="8"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38</a:t>
            </a:fld>
            <a:endParaRPr lang="en-US" altLang="en-US">
              <a:solidFill>
                <a:prstClr val="white"/>
              </a:solidFill>
            </a:endParaRPr>
          </a:p>
        </p:txBody>
      </p:sp>
      <p:pic>
        <p:nvPicPr>
          <p:cNvPr id="10" name="Picture 7" descr="C:\Users\!fproulx\Dropbox\NCHRP07_19\7_19Analysis\img\dataplots\tubesrawdat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2222" y="1814523"/>
            <a:ext cx="4299557" cy="444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4798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74638" y="538163"/>
            <a:ext cx="8402637" cy="763587"/>
          </a:xfrm>
        </p:spPr>
        <p:txBody>
          <a:bodyPr/>
          <a:lstStyle/>
          <a:p>
            <a:pPr eaLnBrk="1" hangingPunct="1"/>
            <a:r>
              <a:rPr lang="en-US" altLang="en-US" smtClean="0"/>
              <a:t>Radio Beam</a:t>
            </a:r>
          </a:p>
        </p:txBody>
      </p:sp>
      <p:sp>
        <p:nvSpPr>
          <p:cNvPr id="30723" name="Content Placeholder 2"/>
          <p:cNvSpPr>
            <a:spLocks noGrp="1"/>
          </p:cNvSpPr>
          <p:nvPr>
            <p:ph idx="1"/>
          </p:nvPr>
        </p:nvSpPr>
        <p:spPr>
          <a:xfrm>
            <a:off x="293688" y="1666875"/>
            <a:ext cx="4549775" cy="4619625"/>
          </a:xfrm>
        </p:spPr>
        <p:txBody>
          <a:bodyPr>
            <a:normAutofit fontScale="85000" lnSpcReduction="20000"/>
          </a:bodyPr>
          <a:lstStyle/>
          <a:p>
            <a:pPr eaLnBrk="1" hangingPunct="1"/>
            <a:r>
              <a:rPr lang="en-US" altLang="en-US" dirty="0" smtClean="0"/>
              <a:t>Transmitter and receiver emit a radio signal that detect a user when the beam is broken</a:t>
            </a:r>
          </a:p>
          <a:p>
            <a:pPr eaLnBrk="1" hangingPunct="1"/>
            <a:r>
              <a:rPr lang="en-US" altLang="en-US" dirty="0" smtClean="0"/>
              <a:t>Not previously tested in literature</a:t>
            </a:r>
          </a:p>
          <a:p>
            <a:pPr eaLnBrk="1" hangingPunct="1"/>
            <a:r>
              <a:rPr lang="en-US" altLang="en-US" dirty="0" smtClean="0"/>
              <a:t>Some devices count bikes and </a:t>
            </a:r>
            <a:r>
              <a:rPr lang="en-US" altLang="en-US" dirty="0" err="1" smtClean="0"/>
              <a:t>peds</a:t>
            </a:r>
            <a:r>
              <a:rPr lang="en-US" altLang="en-US" dirty="0" smtClean="0"/>
              <a:t> separately</a:t>
            </a:r>
          </a:p>
          <a:p>
            <a:pPr eaLnBrk="1" hangingPunct="1"/>
            <a:r>
              <a:rPr lang="en-US" altLang="en-US" dirty="0"/>
              <a:t>Tested two products, one that distinguished bicyclists and pedestrians (product A)</a:t>
            </a:r>
          </a:p>
          <a:p>
            <a:pPr lvl="1" eaLnBrk="1" hangingPunct="1"/>
            <a:r>
              <a:rPr lang="en-US" altLang="en-US" dirty="0"/>
              <a:t>Required mounting devices 10’ </a:t>
            </a:r>
            <a:r>
              <a:rPr lang="en-US" altLang="en-US" dirty="0" smtClean="0"/>
              <a:t>apart</a:t>
            </a:r>
          </a:p>
        </p:txBody>
      </p:sp>
      <p:pic>
        <p:nvPicPr>
          <p:cNvPr id="44041" name="Picture 7" descr="20130703_110151"/>
          <p:cNvPicPr>
            <a:picLocks noChangeAspect="1"/>
          </p:cNvPicPr>
          <p:nvPr/>
        </p:nvPicPr>
        <p:blipFill>
          <a:blip r:embed="rId2">
            <a:extLst>
              <a:ext uri="{28A0092B-C50C-407E-A947-70E740481C1C}">
                <a14:useLocalDpi xmlns:a14="http://schemas.microsoft.com/office/drawing/2010/main" val="0"/>
              </a:ext>
            </a:extLst>
          </a:blip>
          <a:srcRect l="22308" b="40414"/>
          <a:stretch>
            <a:fillRect/>
          </a:stretch>
        </p:blipFill>
        <p:spPr bwMode="auto">
          <a:xfrm>
            <a:off x="4883397" y="1454150"/>
            <a:ext cx="4027001" cy="441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5892800" y="2466975"/>
            <a:ext cx="1285875" cy="3490913"/>
            <a:chOff x="5893297" y="2466467"/>
            <a:chExt cx="1286012" cy="3491998"/>
          </a:xfrm>
        </p:grpSpPr>
        <p:sp>
          <p:nvSpPr>
            <p:cNvPr id="11" name="Rectangle 10"/>
            <p:cNvSpPr/>
            <p:nvPr/>
          </p:nvSpPr>
          <p:spPr>
            <a:xfrm rot="16624394">
              <a:off x="5843144" y="4622299"/>
              <a:ext cx="1386319" cy="1286012"/>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12" name="Rectangle 11"/>
            <p:cNvSpPr/>
            <p:nvPr/>
          </p:nvSpPr>
          <p:spPr>
            <a:xfrm rot="16624394">
              <a:off x="5899506" y="2823835"/>
              <a:ext cx="1386319" cy="671584"/>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grpSp>
      <p:sp>
        <p:nvSpPr>
          <p:cNvPr id="13" name="Content Placeholder 2"/>
          <p:cNvSpPr txBox="1">
            <a:spLocks/>
          </p:cNvSpPr>
          <p:nvPr/>
        </p:nvSpPr>
        <p:spPr bwMode="auto">
          <a:xfrm>
            <a:off x="4831559" y="5972175"/>
            <a:ext cx="413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Aft>
                <a:spcPct val="0"/>
              </a:spcAft>
              <a:buFont typeface="Arial" pitchFamily="34" charset="0"/>
              <a:buNone/>
              <a:defRPr/>
            </a:pPr>
            <a:r>
              <a:rPr lang="en-US" altLang="en-US" sz="1400" dirty="0" smtClean="0">
                <a:solidFill>
                  <a:prstClr val="white"/>
                </a:solidFill>
                <a:cs typeface="Arial" pitchFamily="34" charset="0"/>
              </a:rPr>
              <a:t>Source: Karla Kingsley, Kittelson &amp; Associates, Inc.</a:t>
            </a:r>
          </a:p>
        </p:txBody>
      </p:sp>
      <p:sp>
        <p:nvSpPr>
          <p:cNvPr id="10"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39</a:t>
            </a:fld>
            <a:endParaRPr lang="en-US" altLang="en-US">
              <a:solidFill>
                <a:prstClr val="white"/>
              </a:solidFill>
            </a:endParaRPr>
          </a:p>
        </p:txBody>
      </p:sp>
      <p:pic>
        <p:nvPicPr>
          <p:cNvPr id="15" name="Picture 6" descr="C:\Users\!fproulx\Dropbox\NCHRP07_19\7_19Analysis\img\facetplots\product_radi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8494" y="1530351"/>
            <a:ext cx="5307012"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796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0" y="1690689"/>
            <a:ext cx="9144000" cy="4351338"/>
          </a:xfrm>
        </p:spPr>
        <p:txBody>
          <a:bodyPr>
            <a:normAutofit fontScale="70000" lnSpcReduction="20000"/>
          </a:bodyPr>
          <a:lstStyle/>
          <a:p>
            <a:pPr marL="0" indent="0">
              <a:buNone/>
            </a:pPr>
            <a:r>
              <a:rPr lang="en-US" sz="4000" dirty="0" smtClean="0"/>
              <a:t>Margaret Havey  </a:t>
            </a:r>
          </a:p>
          <a:p>
            <a:pPr marL="0" indent="0">
              <a:buNone/>
            </a:pPr>
            <a:r>
              <a:rPr lang="en-US" sz="4000" dirty="0"/>
              <a:t> </a:t>
            </a:r>
            <a:r>
              <a:rPr lang="en-US" sz="4000" dirty="0" smtClean="0"/>
              <a:t> Regional Service Planner, Valley Regional Transit </a:t>
            </a:r>
          </a:p>
          <a:p>
            <a:pPr marL="0" indent="0">
              <a:buNone/>
            </a:pPr>
            <a:endParaRPr lang="en-US" dirty="0"/>
          </a:p>
          <a:p>
            <a:pPr marL="0" indent="0" algn="just">
              <a:lnSpc>
                <a:spcPct val="120000"/>
              </a:lnSpc>
              <a:buNone/>
            </a:pPr>
            <a:r>
              <a:rPr lang="en-US" sz="2900" dirty="0" smtClean="0"/>
              <a:t>Margaret is </a:t>
            </a:r>
            <a:r>
              <a:rPr lang="en-US" sz="2900" dirty="0"/>
              <a:t>currently working as the Regional Service Planner for Valley Regional Transit in </a:t>
            </a:r>
            <a:r>
              <a:rPr lang="en-US" sz="2900" dirty="0" smtClean="0"/>
              <a:t>Meridian, </a:t>
            </a:r>
            <a:r>
              <a:rPr lang="en-US" sz="2900" dirty="0"/>
              <a:t>Idaho where she works on a variety of public transit planning, mobility, and technology projects.  Prior to that she worked for the Idaho Transportation Department in the Headquarters Roadway Data section, where for three years she coordinated the statewide portable traffic data collection program. For the past four years Margaret has had a volunteer pet project to recruit and train community volunteers to count bicycle traffic. The project deploys upwards of 70 volunteers around Ada County each May and September, and the data provided to local agencies.</a:t>
            </a:r>
          </a:p>
          <a:p>
            <a:endParaRPr lang="en-US" dirty="0"/>
          </a:p>
        </p:txBody>
      </p:sp>
    </p:spTree>
    <p:extLst>
      <p:ext uri="{BB962C8B-B14F-4D97-AF65-F5344CB8AC3E}">
        <p14:creationId xmlns:p14="http://schemas.microsoft.com/office/powerpoint/2010/main" val="3019423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74638" y="538163"/>
            <a:ext cx="8402637" cy="763587"/>
          </a:xfrm>
        </p:spPr>
        <p:txBody>
          <a:bodyPr/>
          <a:lstStyle/>
          <a:p>
            <a:pPr eaLnBrk="1" hangingPunct="1"/>
            <a:r>
              <a:rPr lang="en-US" altLang="en-US" smtClean="0"/>
              <a:t>Inductive Loops</a:t>
            </a:r>
          </a:p>
        </p:txBody>
      </p:sp>
      <p:sp>
        <p:nvSpPr>
          <p:cNvPr id="28675" name="Content Placeholder 2"/>
          <p:cNvSpPr>
            <a:spLocks noGrp="1"/>
          </p:cNvSpPr>
          <p:nvPr>
            <p:ph idx="1"/>
          </p:nvPr>
        </p:nvSpPr>
        <p:spPr>
          <a:xfrm>
            <a:off x="263525" y="1522413"/>
            <a:ext cx="4529138" cy="3700462"/>
          </a:xfrm>
        </p:spPr>
        <p:txBody>
          <a:bodyPr/>
          <a:lstStyle/>
          <a:p>
            <a:pPr eaLnBrk="1" hangingPunct="1"/>
            <a:r>
              <a:rPr lang="en-US" altLang="en-US" smtClean="0"/>
              <a:t>Generate a magnetic field that detect metal parts of bicycle passing over loop</a:t>
            </a:r>
          </a:p>
          <a:p>
            <a:pPr eaLnBrk="1" hangingPunct="1"/>
            <a:r>
              <a:rPr lang="en-US" altLang="en-US" smtClean="0"/>
              <a:t>In-pavement or temporary loops (on surface)</a:t>
            </a:r>
          </a:p>
        </p:txBody>
      </p:sp>
      <p:grpSp>
        <p:nvGrpSpPr>
          <p:cNvPr id="41989" name="Group 4"/>
          <p:cNvGrpSpPr>
            <a:grpSpLocks/>
          </p:cNvGrpSpPr>
          <p:nvPr/>
        </p:nvGrpSpPr>
        <p:grpSpPr bwMode="auto">
          <a:xfrm>
            <a:off x="4604914" y="1466850"/>
            <a:ext cx="4284662" cy="4695825"/>
            <a:chOff x="41156" y="0"/>
            <a:chExt cx="2428875" cy="2533806"/>
          </a:xfrm>
        </p:grpSpPr>
        <p:pic>
          <p:nvPicPr>
            <p:cNvPr id="419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182" y="0"/>
              <a:ext cx="2292824" cy="171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2"/>
            <p:cNvSpPr txBox="1">
              <a:spLocks noChangeArrowheads="1"/>
            </p:cNvSpPr>
            <p:nvPr/>
          </p:nvSpPr>
          <p:spPr bwMode="auto">
            <a:xfrm>
              <a:off x="41156" y="1740176"/>
              <a:ext cx="2428875" cy="79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lnSpc>
                  <a:spcPct val="115000"/>
                </a:lnSpc>
                <a:spcBef>
                  <a:spcPct val="0"/>
                </a:spcBef>
                <a:spcAft>
                  <a:spcPts val="225"/>
                </a:spcAft>
                <a:buFont typeface="Arial" pitchFamily="34" charset="0"/>
                <a:buNone/>
              </a:pPr>
              <a:r>
                <a:rPr lang="en-US" altLang="en-US" sz="1400" dirty="0">
                  <a:solidFill>
                    <a:prstClr val="white"/>
                  </a:solidFill>
                  <a:ea typeface="Calibri" pitchFamily="34" charset="0"/>
                  <a:cs typeface="Times New Roman" pitchFamily="18" charset="0"/>
                </a:rPr>
                <a:t>Source: Katie </a:t>
              </a:r>
              <a:r>
                <a:rPr lang="en-US" altLang="en-US" sz="1400" dirty="0" err="1">
                  <a:solidFill>
                    <a:prstClr val="white"/>
                  </a:solidFill>
                  <a:ea typeface="Calibri" pitchFamily="34" charset="0"/>
                  <a:cs typeface="Times New Roman" pitchFamily="18" charset="0"/>
                </a:rPr>
                <a:t>Mencarini</a:t>
              </a:r>
              <a:r>
                <a:rPr lang="en-US" altLang="en-US" sz="1400" dirty="0">
                  <a:solidFill>
                    <a:prstClr val="white"/>
                  </a:solidFill>
                  <a:ea typeface="Calibri" pitchFamily="34" charset="0"/>
                  <a:cs typeface="Times New Roman" pitchFamily="18" charset="0"/>
                </a:rPr>
                <a:t>, Toole Design Group</a:t>
              </a:r>
            </a:p>
          </p:txBody>
        </p:sp>
      </p:grpSp>
      <p:sp>
        <p:nvSpPr>
          <p:cNvPr id="2" name="Rectangle 1"/>
          <p:cNvSpPr/>
          <p:nvPr/>
        </p:nvSpPr>
        <p:spPr>
          <a:xfrm rot="20072202">
            <a:off x="4237038" y="3036888"/>
            <a:ext cx="3675062" cy="1285875"/>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9" name="Content Placeholder 2"/>
          <p:cNvSpPr txBox="1">
            <a:spLocks/>
          </p:cNvSpPr>
          <p:nvPr/>
        </p:nvSpPr>
        <p:spPr bwMode="auto">
          <a:xfrm>
            <a:off x="4843463" y="6534150"/>
            <a:ext cx="413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Aft>
                <a:spcPct val="0"/>
              </a:spcAft>
              <a:buFont typeface="Arial" pitchFamily="34" charset="0"/>
              <a:buNone/>
              <a:defRPr/>
            </a:pPr>
            <a:r>
              <a:rPr lang="en-US" altLang="en-US" sz="1400" dirty="0" smtClean="0">
                <a:solidFill>
                  <a:prstClr val="black">
                    <a:lumMod val="75000"/>
                    <a:lumOff val="25000"/>
                  </a:prstClr>
                </a:solidFill>
                <a:cs typeface="Arial" pitchFamily="34" charset="0"/>
              </a:rPr>
              <a:t>Source: Toole Design Group</a:t>
            </a:r>
          </a:p>
        </p:txBody>
      </p:sp>
      <p:sp>
        <p:nvSpPr>
          <p:cNvPr id="10"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40</a:t>
            </a:fld>
            <a:endParaRPr lang="en-US" altLang="en-US">
              <a:solidFill>
                <a:prstClr val="white"/>
              </a:solidFill>
            </a:endParaRPr>
          </a:p>
        </p:txBody>
      </p:sp>
    </p:spTree>
    <p:extLst>
      <p:ext uri="{BB962C8B-B14F-4D97-AF65-F5344CB8AC3E}">
        <p14:creationId xmlns:p14="http://schemas.microsoft.com/office/powerpoint/2010/main" val="1525005868"/>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a:xfrm>
            <a:off x="274638" y="538163"/>
            <a:ext cx="8402637" cy="763587"/>
          </a:xfrm>
        </p:spPr>
        <p:txBody>
          <a:bodyPr/>
          <a:lstStyle/>
          <a:p>
            <a:pPr eaLnBrk="1" hangingPunct="1"/>
            <a:r>
              <a:rPr lang="en-US" altLang="en-US" smtClean="0"/>
              <a:t>Inductive Loops</a:t>
            </a:r>
          </a:p>
        </p:txBody>
      </p:sp>
      <p:sp>
        <p:nvSpPr>
          <p:cNvPr id="45059" name="Content Placeholder 2"/>
          <p:cNvSpPr>
            <a:spLocks noGrp="1"/>
          </p:cNvSpPr>
          <p:nvPr>
            <p:ph idx="1"/>
          </p:nvPr>
        </p:nvSpPr>
        <p:spPr>
          <a:xfrm>
            <a:off x="274638" y="1490663"/>
            <a:ext cx="8393112" cy="5054600"/>
          </a:xfrm>
        </p:spPr>
        <p:txBody>
          <a:bodyPr/>
          <a:lstStyle/>
          <a:p>
            <a:pPr eaLnBrk="1" hangingPunct="1">
              <a:defRPr/>
            </a:pPr>
            <a:r>
              <a:rPr lang="en-US" altLang="en-US" dirty="0" smtClean="0"/>
              <a:t>Bypass errors</a:t>
            </a:r>
          </a:p>
          <a:p>
            <a:pPr lvl="1" eaLnBrk="1" hangingPunct="1">
              <a:buFont typeface="Arial" charset="0"/>
              <a:buChar char="–"/>
              <a:defRPr/>
            </a:pPr>
            <a:r>
              <a:rPr lang="en-US" altLang="en-US" dirty="0" smtClean="0"/>
              <a:t>Cyclists passing outside bike lane</a:t>
            </a:r>
          </a:p>
          <a:p>
            <a:pPr lvl="1" eaLnBrk="1" hangingPunct="1">
              <a:buFont typeface="Arial" charset="0"/>
              <a:buChar char="–"/>
              <a:defRPr/>
            </a:pPr>
            <a:r>
              <a:rPr lang="en-US" altLang="en-US" dirty="0" smtClean="0"/>
              <a:t>Loops leaving gaps in detection zone</a:t>
            </a:r>
          </a:p>
        </p:txBody>
      </p:sp>
      <p:grpSp>
        <p:nvGrpSpPr>
          <p:cNvPr id="2" name="Group 1"/>
          <p:cNvGrpSpPr/>
          <p:nvPr/>
        </p:nvGrpSpPr>
        <p:grpSpPr>
          <a:xfrm>
            <a:off x="3579813" y="3270250"/>
            <a:ext cx="4978400" cy="2967037"/>
            <a:chOff x="4032250" y="2636838"/>
            <a:chExt cx="4978400" cy="2967037"/>
          </a:xfrm>
        </p:grpSpPr>
        <p:pic>
          <p:nvPicPr>
            <p:cNvPr id="209925" name="Picture 5"/>
            <p:cNvPicPr>
              <a:picLocks noChangeAspect="1"/>
            </p:cNvPicPr>
            <p:nvPr/>
          </p:nvPicPr>
          <p:blipFill>
            <a:blip r:embed="rId2">
              <a:extLst>
                <a:ext uri="{28A0092B-C50C-407E-A947-70E740481C1C}">
                  <a14:useLocalDpi xmlns:a14="http://schemas.microsoft.com/office/drawing/2010/main" val="0"/>
                </a:ext>
              </a:extLst>
            </a:blip>
            <a:srcRect l="12634" t="25269" r="9146" b="7640"/>
            <a:stretch>
              <a:fillRect/>
            </a:stretch>
          </p:blipFill>
          <p:spPr bwMode="auto">
            <a:xfrm>
              <a:off x="4032250" y="2636838"/>
              <a:ext cx="497840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6"/>
            <p:cNvSpPr>
              <a:spLocks noChangeArrowheads="1"/>
            </p:cNvSpPr>
            <p:nvPr/>
          </p:nvSpPr>
          <p:spPr bwMode="auto">
            <a:xfrm>
              <a:off x="5538788" y="4043363"/>
              <a:ext cx="530225" cy="90487"/>
            </a:xfrm>
            <a:prstGeom prst="rect">
              <a:avLst/>
            </a:prstGeom>
            <a:solidFill>
              <a:srgbClr val="C0504D"/>
            </a:solidFill>
            <a:ln w="25400" algn="ctr">
              <a:solidFill>
                <a:srgbClr val="4F81BD"/>
              </a:solidFill>
              <a:miter lim="800000"/>
              <a:headEnd/>
              <a:tailEnd/>
            </a:ln>
          </p:spPr>
          <p:txBody>
            <a:bodyPr anchor="ct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800">
                <a:solidFill>
                  <a:prstClr val="white"/>
                </a:solidFill>
                <a:cs typeface="Arial" pitchFamily="34" charset="0"/>
              </a:endParaRPr>
            </a:p>
          </p:txBody>
        </p:sp>
        <p:cxnSp>
          <p:nvCxnSpPr>
            <p:cNvPr id="78856" name="Straight Arrow Connector 7"/>
            <p:cNvCxnSpPr>
              <a:cxnSpLocks noChangeShapeType="1"/>
            </p:cNvCxnSpPr>
            <p:nvPr/>
          </p:nvCxnSpPr>
          <p:spPr bwMode="auto">
            <a:xfrm flipV="1">
              <a:off x="5757863" y="4235450"/>
              <a:ext cx="471487" cy="1036638"/>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8857" name="Straight Arrow Connector 8"/>
            <p:cNvCxnSpPr>
              <a:cxnSpLocks noChangeShapeType="1"/>
            </p:cNvCxnSpPr>
            <p:nvPr/>
          </p:nvCxnSpPr>
          <p:spPr bwMode="auto">
            <a:xfrm flipV="1">
              <a:off x="6207125" y="3762375"/>
              <a:ext cx="92075" cy="48577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8858" name="Straight Arrow Connector 9"/>
            <p:cNvCxnSpPr>
              <a:cxnSpLocks noChangeShapeType="1"/>
            </p:cNvCxnSpPr>
            <p:nvPr/>
          </p:nvCxnSpPr>
          <p:spPr bwMode="auto">
            <a:xfrm flipH="1" flipV="1">
              <a:off x="6218238" y="3443288"/>
              <a:ext cx="68262" cy="319087"/>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8859" name="Straight Arrow Connector 10"/>
            <p:cNvCxnSpPr>
              <a:cxnSpLocks noChangeShapeType="1"/>
            </p:cNvCxnSpPr>
            <p:nvPr/>
          </p:nvCxnSpPr>
          <p:spPr bwMode="auto">
            <a:xfrm flipH="1" flipV="1">
              <a:off x="7805738" y="3724275"/>
              <a:ext cx="1092200" cy="665163"/>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2" name="Slide Number Placeholder 8"/>
          <p:cNvSpPr txBox="1">
            <a:spLocks/>
          </p:cNvSpPr>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fld id="{B8B4F4B5-1064-4E56-A04B-7639093A4B1B}" type="slidenum">
              <a:rPr lang="en-US" altLang="en-US" smtClean="0">
                <a:solidFill>
                  <a:prstClr val="white"/>
                </a:solidFill>
              </a:rPr>
              <a:pPr>
                <a:defRPr/>
              </a:pPr>
              <a:t>41</a:t>
            </a:fld>
            <a:endParaRPr lang="en-US" altLang="en-US">
              <a:solidFill>
                <a:prstClr val="white"/>
              </a:solidFill>
            </a:endParaRPr>
          </a:p>
        </p:txBody>
      </p:sp>
      <p:pic>
        <p:nvPicPr>
          <p:cNvPr id="13" name="Picture 5" descr="C:\Users\!fproulx\Dropbox\NCHRP07_19\7_19Analysis\img\dataplots\loopsbetterda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7244" y="1492250"/>
            <a:ext cx="4989512"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831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74638" y="538163"/>
            <a:ext cx="8402637" cy="763587"/>
          </a:xfrm>
        </p:spPr>
        <p:txBody>
          <a:bodyPr/>
          <a:lstStyle/>
          <a:p>
            <a:pPr eaLnBrk="1" hangingPunct="1"/>
            <a:r>
              <a:rPr lang="en-US" altLang="en-US" dirty="0" smtClean="0"/>
              <a:t>Piezoelectric Strips</a:t>
            </a:r>
          </a:p>
        </p:txBody>
      </p:sp>
      <p:sp>
        <p:nvSpPr>
          <p:cNvPr id="22531" name="Content Placeholder 2"/>
          <p:cNvSpPr>
            <a:spLocks noGrp="1"/>
          </p:cNvSpPr>
          <p:nvPr>
            <p:ph idx="1"/>
          </p:nvPr>
        </p:nvSpPr>
        <p:spPr>
          <a:xfrm>
            <a:off x="242888" y="1573213"/>
            <a:ext cx="4797425" cy="4175125"/>
          </a:xfrm>
        </p:spPr>
        <p:txBody>
          <a:bodyPr/>
          <a:lstStyle/>
          <a:p>
            <a:pPr eaLnBrk="1" hangingPunct="1"/>
            <a:r>
              <a:rPr lang="en-US" altLang="en-US" smtClean="0"/>
              <a:t>Emit an electric signal when physically deformed to detect bicyclists</a:t>
            </a:r>
          </a:p>
          <a:p>
            <a:pPr eaLnBrk="1" hangingPunct="1"/>
            <a:r>
              <a:rPr lang="en-US" altLang="en-US" smtClean="0"/>
              <a:t>Typically embedded in pavement across travel way</a:t>
            </a:r>
          </a:p>
        </p:txBody>
      </p:sp>
      <p:pic>
        <p:nvPicPr>
          <p:cNvPr id="43015" name="Picture 5" descr="From MetroCount websit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7137" y="1446213"/>
            <a:ext cx="3416157" cy="34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rot="16200000">
            <a:off x="6452394" y="3677444"/>
            <a:ext cx="1385887" cy="1285875"/>
          </a:xfrm>
          <a:prstGeom prst="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9" name="Content Placeholder 2"/>
          <p:cNvSpPr txBox="1">
            <a:spLocks/>
          </p:cNvSpPr>
          <p:nvPr/>
        </p:nvSpPr>
        <p:spPr bwMode="auto">
          <a:xfrm>
            <a:off x="5170371" y="5022850"/>
            <a:ext cx="3849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Aft>
                <a:spcPct val="0"/>
              </a:spcAft>
              <a:buFont typeface="Arial" pitchFamily="34" charset="0"/>
              <a:buNone/>
              <a:defRPr/>
            </a:pPr>
            <a:r>
              <a:rPr lang="en-US" altLang="en-US" sz="1400" dirty="0" smtClean="0">
                <a:solidFill>
                  <a:prstClr val="white"/>
                </a:solidFill>
                <a:cs typeface="Arial" pitchFamily="34" charset="0"/>
              </a:rPr>
              <a:t>Source: </a:t>
            </a:r>
            <a:r>
              <a:rPr lang="en-US" altLang="en-US" sz="1400" dirty="0" err="1" smtClean="0">
                <a:solidFill>
                  <a:prstClr val="white"/>
                </a:solidFill>
                <a:cs typeface="Arial" pitchFamily="34" charset="0"/>
              </a:rPr>
              <a:t>MetroCount</a:t>
            </a:r>
            <a:endParaRPr lang="en-US" altLang="en-US" sz="1400" dirty="0" smtClean="0">
              <a:solidFill>
                <a:prstClr val="white"/>
              </a:solidFill>
              <a:cs typeface="Arial" pitchFamily="34" charset="0"/>
            </a:endParaRPr>
          </a:p>
        </p:txBody>
      </p:sp>
      <p:sp>
        <p:nvSpPr>
          <p:cNvPr id="8"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42</a:t>
            </a:fld>
            <a:endParaRPr lang="en-US" altLang="en-US">
              <a:solidFill>
                <a:prstClr val="white"/>
              </a:solidFill>
            </a:endParaRPr>
          </a:p>
        </p:txBody>
      </p:sp>
      <p:pic>
        <p:nvPicPr>
          <p:cNvPr id="10" name="Picture 9" descr="C:\Users\frank\AppData\Local\Microsoft\Windows\INetCache\Content.Word\piezorawdata.png"/>
          <p:cNvPicPr>
            <a:picLocks noChangeAspect="1"/>
          </p:cNvPicPr>
          <p:nvPr/>
        </p:nvPicPr>
        <p:blipFill rotWithShape="1">
          <a:blip r:embed="rId3" cstate="print">
            <a:extLst>
              <a:ext uri="{28A0092B-C50C-407E-A947-70E740481C1C}">
                <a14:useLocalDpi xmlns:a14="http://schemas.microsoft.com/office/drawing/2010/main" val="0"/>
              </a:ext>
            </a:extLst>
          </a:blip>
          <a:srcRect l="3294" t="5689" b="2395"/>
          <a:stretch/>
        </p:blipFill>
        <p:spPr bwMode="auto">
          <a:xfrm>
            <a:off x="2248634" y="1800224"/>
            <a:ext cx="4646731" cy="44165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9068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274638" y="538163"/>
            <a:ext cx="8402637" cy="763587"/>
          </a:xfrm>
        </p:spPr>
        <p:txBody>
          <a:bodyPr/>
          <a:lstStyle/>
          <a:p>
            <a:pPr eaLnBrk="1" hangingPunct="1"/>
            <a:r>
              <a:rPr lang="en-US" altLang="en-US" smtClean="0"/>
              <a:t>Research Conclusions</a:t>
            </a:r>
          </a:p>
        </p:txBody>
      </p:sp>
      <p:sp>
        <p:nvSpPr>
          <p:cNvPr id="216067" name="Content Placeholder 2"/>
          <p:cNvSpPr>
            <a:spLocks noGrp="1"/>
          </p:cNvSpPr>
          <p:nvPr>
            <p:ph idx="1"/>
          </p:nvPr>
        </p:nvSpPr>
        <p:spPr>
          <a:xfrm>
            <a:off x="274638" y="1490663"/>
            <a:ext cx="8393112" cy="4635500"/>
          </a:xfrm>
        </p:spPr>
        <p:txBody>
          <a:bodyPr/>
          <a:lstStyle/>
          <a:p>
            <a:pPr eaLnBrk="1" hangingPunct="1"/>
            <a:r>
              <a:rPr lang="en-US" altLang="en-US" smtClean="0"/>
              <a:t>Factors influencing accuracy</a:t>
            </a:r>
          </a:p>
          <a:p>
            <a:pPr lvl="1" eaLnBrk="1" hangingPunct="1"/>
            <a:r>
              <a:rPr lang="en-US" altLang="en-US" smtClean="0"/>
              <a:t>Proper calibration and installation</a:t>
            </a:r>
          </a:p>
          <a:p>
            <a:pPr lvl="1" eaLnBrk="1" hangingPunct="1"/>
            <a:r>
              <a:rPr lang="en-US" altLang="en-US" smtClean="0"/>
              <a:t>Occlusion</a:t>
            </a:r>
          </a:p>
          <a:p>
            <a:pPr lvl="1" eaLnBrk="1" hangingPunct="1"/>
            <a:r>
              <a:rPr lang="en-US" altLang="en-US" smtClean="0"/>
              <a:t>Vendor differences</a:t>
            </a:r>
          </a:p>
          <a:p>
            <a:pPr eaLnBrk="1" hangingPunct="1"/>
            <a:r>
              <a:rPr lang="en-US" altLang="en-US" smtClean="0"/>
              <a:t>Factors </a:t>
            </a:r>
            <a:r>
              <a:rPr lang="en-US" altLang="en-US" b="1" smtClean="0"/>
              <a:t>not</a:t>
            </a:r>
            <a:r>
              <a:rPr lang="en-US" altLang="en-US" smtClean="0"/>
              <a:t> found to influence accuracy</a:t>
            </a:r>
          </a:p>
          <a:p>
            <a:pPr lvl="1" eaLnBrk="1" hangingPunct="1"/>
            <a:r>
              <a:rPr lang="en-US" altLang="en-US" smtClean="0"/>
              <a:t>Age of inductive loops or pneumatic tubes</a:t>
            </a:r>
          </a:p>
          <a:p>
            <a:pPr lvl="1" eaLnBrk="1" hangingPunct="1"/>
            <a:r>
              <a:rPr lang="en-US" altLang="en-US" smtClean="0"/>
              <a:t>Temperature (except possibly active IR)</a:t>
            </a:r>
          </a:p>
          <a:p>
            <a:pPr lvl="1" eaLnBrk="1" hangingPunct="1"/>
            <a:r>
              <a:rPr lang="en-US" altLang="en-US" smtClean="0"/>
              <a:t>Snow/rain (limited data)</a:t>
            </a:r>
          </a:p>
          <a:p>
            <a:pPr lvl="1" eaLnBrk="1" hangingPunct="1"/>
            <a:endParaRPr lang="en-US" altLang="en-US" smtClean="0"/>
          </a:p>
        </p:txBody>
      </p:sp>
      <p:sp>
        <p:nvSpPr>
          <p:cNvPr id="5"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43</a:t>
            </a:fld>
            <a:endParaRPr lang="en-US" altLang="en-US">
              <a:solidFill>
                <a:prstClr val="white"/>
              </a:solidFill>
            </a:endParaRPr>
          </a:p>
        </p:txBody>
      </p:sp>
    </p:spTree>
    <p:extLst>
      <p:ext uri="{BB962C8B-B14F-4D97-AF65-F5344CB8AC3E}">
        <p14:creationId xmlns:p14="http://schemas.microsoft.com/office/powerpoint/2010/main" val="3944235728"/>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274638" y="538163"/>
            <a:ext cx="8402637" cy="763587"/>
          </a:xfrm>
        </p:spPr>
        <p:txBody>
          <a:bodyPr/>
          <a:lstStyle/>
          <a:p>
            <a:pPr eaLnBrk="1" hangingPunct="1"/>
            <a:r>
              <a:rPr lang="en-US" altLang="en-US" smtClean="0"/>
              <a:t>Research Conclusions</a:t>
            </a:r>
          </a:p>
        </p:txBody>
      </p:sp>
      <p:graphicFrame>
        <p:nvGraphicFramePr>
          <p:cNvPr id="3" name="Content Placeholder 2"/>
          <p:cNvGraphicFramePr>
            <a:graphicFrameLocks noGrp="1"/>
          </p:cNvGraphicFramePr>
          <p:nvPr>
            <p:ph idx="1"/>
            <p:extLst/>
          </p:nvPr>
        </p:nvGraphicFramePr>
        <p:xfrm>
          <a:off x="425450" y="2093913"/>
          <a:ext cx="8347074" cy="2773386"/>
        </p:xfrm>
        <a:graphic>
          <a:graphicData uri="http://schemas.openxmlformats.org/drawingml/2006/table">
            <a:tbl>
              <a:tblPr firstRow="1" bandRow="1">
                <a:tableStyleId>{5C22544A-7EE6-4342-B048-85BDC9FD1C3A}</a:tableStyleId>
              </a:tblPr>
              <a:tblGrid>
                <a:gridCol w="3700284"/>
                <a:gridCol w="2323395"/>
                <a:gridCol w="2323395"/>
              </a:tblGrid>
              <a:tr h="396195">
                <a:tc>
                  <a:txBody>
                    <a:bodyPr/>
                    <a:lstStyle/>
                    <a:p>
                      <a:r>
                        <a:rPr lang="en-US" sz="2000" dirty="0" smtClean="0">
                          <a:solidFill>
                            <a:schemeClr val="bg1"/>
                          </a:solidFill>
                        </a:rPr>
                        <a:t>Device</a:t>
                      </a:r>
                      <a:endParaRPr lang="en-US" sz="2000" dirty="0">
                        <a:solidFill>
                          <a:schemeClr val="bg1"/>
                        </a:solidFill>
                      </a:endParaRPr>
                    </a:p>
                  </a:txBody>
                  <a:tcPr marL="91442" marR="91442" marT="45699" marB="45699">
                    <a:lnL w="12700" cmpd="sng">
                      <a:noFill/>
                    </a:lnL>
                    <a:lnR w="12700" cmpd="sng">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solidFill>
                            <a:schemeClr val="bg1"/>
                          </a:solidFill>
                        </a:rPr>
                        <a:t>Undercounting Rate</a:t>
                      </a:r>
                      <a:endParaRPr lang="en-US" sz="2000" dirty="0">
                        <a:solidFill>
                          <a:schemeClr val="bg1"/>
                        </a:solidFill>
                      </a:endParaRPr>
                    </a:p>
                  </a:txBody>
                  <a:tcPr marL="91442" marR="91442" marT="45699" marB="45699" anchor="ctr">
                    <a:lnL w="12700" cmpd="sng">
                      <a:noFill/>
                    </a:lnL>
                    <a:lnR w="6350" cap="flat" cmpd="sng" algn="ctr">
                      <a:solidFill>
                        <a:schemeClr val="tx1">
                          <a:lumMod val="85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solidFill>
                            <a:schemeClr val="bg1"/>
                          </a:solidFill>
                        </a:rPr>
                        <a:t>Total Deviation</a:t>
                      </a:r>
                      <a:endParaRPr lang="en-US" sz="2000" dirty="0">
                        <a:solidFill>
                          <a:schemeClr val="bg1"/>
                        </a:solidFill>
                      </a:endParaRPr>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6195">
                <a:tc>
                  <a:txBody>
                    <a:bodyPr/>
                    <a:lstStyle/>
                    <a:p>
                      <a:r>
                        <a:rPr lang="en-US" sz="2000" dirty="0" smtClean="0"/>
                        <a:t>Passive Infrared (2 products)</a:t>
                      </a:r>
                    </a:p>
                  </a:txBody>
                  <a:tcPr marL="91442" marR="91442" marT="45699" marB="45699">
                    <a:lnL w="12700" cmpd="sng">
                      <a:noFill/>
                    </a:lnL>
                    <a:lnR w="6350" cap="flat" cmpd="sng" algn="ctr">
                      <a:solidFill>
                        <a:schemeClr val="tx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8.75%</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6350" cap="flat" cmpd="sng" algn="ctr">
                      <a:solidFill>
                        <a:schemeClr val="tx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20.11%</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6195">
                <a:tc>
                  <a:txBody>
                    <a:bodyPr/>
                    <a:lstStyle/>
                    <a:p>
                      <a:r>
                        <a:rPr lang="en-US" sz="2000" dirty="0" smtClean="0"/>
                        <a:t>Active Infrared</a:t>
                      </a:r>
                    </a:p>
                  </a:txBody>
                  <a:tcPr marL="91442" marR="91442" marT="45699" marB="45699">
                    <a:lnL w="12700" cmpd="sng">
                      <a:noFill/>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9.11%</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11.61%</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6195">
                <a:tc>
                  <a:txBody>
                    <a:bodyPr/>
                    <a:lstStyle/>
                    <a:p>
                      <a:r>
                        <a:rPr lang="en-US" sz="2000" dirty="0" smtClean="0"/>
                        <a:t>Pneumati</a:t>
                      </a:r>
                      <a:r>
                        <a:rPr lang="en-US" sz="2000" baseline="0" dirty="0" smtClean="0"/>
                        <a:t>c Tubes</a:t>
                      </a:r>
                      <a:endParaRPr lang="en-US" sz="2000" dirty="0"/>
                    </a:p>
                  </a:txBody>
                  <a:tcPr marL="91442" marR="91442" marT="45699" marB="45699">
                    <a:lnL w="12700" cmpd="sng">
                      <a:noFill/>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17.89%</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18.50%</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6195">
                <a:tc>
                  <a:txBody>
                    <a:bodyPr/>
                    <a:lstStyle/>
                    <a:p>
                      <a:r>
                        <a:rPr lang="en-US" sz="2000" dirty="0" smtClean="0"/>
                        <a:t>Radio</a:t>
                      </a:r>
                      <a:r>
                        <a:rPr lang="en-US" sz="2000" baseline="0" dirty="0" smtClean="0"/>
                        <a:t> Beam</a:t>
                      </a:r>
                      <a:endParaRPr lang="en-US" sz="2000" dirty="0"/>
                    </a:p>
                  </a:txBody>
                  <a:tcPr marL="91442" marR="91442" marT="45699" marB="45699">
                    <a:lnL w="12700" cmpd="sng">
                      <a:noFill/>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18.18%</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48.15%</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6195">
                <a:tc>
                  <a:txBody>
                    <a:bodyPr/>
                    <a:lstStyle/>
                    <a:p>
                      <a:r>
                        <a:rPr lang="en-US" sz="2000" dirty="0" smtClean="0"/>
                        <a:t>Inductive Loops</a:t>
                      </a:r>
                      <a:endParaRPr lang="en-US" sz="2000" dirty="0"/>
                    </a:p>
                  </a:txBody>
                  <a:tcPr marL="91442" marR="91442" marT="45699" marB="45699">
                    <a:lnL w="12700" cmpd="sng">
                      <a:noFill/>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0.55%</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8.87%</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6350" cap="flat" cmpd="sng" algn="ctr">
                      <a:solidFill>
                        <a:schemeClr val="tx1">
                          <a:lumMod val="85000"/>
                        </a:schemeClr>
                      </a:solidFill>
                      <a:prstDash val="solid"/>
                      <a:round/>
                      <a:headEnd type="none" w="med" len="med"/>
                      <a:tailEnd type="none" w="med" len="med"/>
                    </a:lnT>
                    <a:lnB w="63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396195">
                <a:tc>
                  <a:txBody>
                    <a:bodyPr/>
                    <a:lstStyle/>
                    <a:p>
                      <a:r>
                        <a:rPr lang="en-US" sz="2000" dirty="0" smtClean="0"/>
                        <a:t>Piezoelectric</a:t>
                      </a:r>
                      <a:r>
                        <a:rPr lang="en-US" sz="2000" baseline="0" dirty="0" smtClean="0"/>
                        <a:t> Strips</a:t>
                      </a:r>
                      <a:endParaRPr lang="en-US" sz="2000" dirty="0"/>
                    </a:p>
                  </a:txBody>
                  <a:tcPr marL="91442" marR="91442" marT="45699" marB="45699">
                    <a:lnL w="12700" cmpd="sng">
                      <a:noFill/>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11.36%</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6350" cap="flat" cmpd="sng" algn="ctr">
                      <a:solidFill>
                        <a:schemeClr val="tx1">
                          <a:lumMod val="85000"/>
                        </a:schemeClr>
                      </a:solidFill>
                      <a:prstDash val="solid"/>
                      <a:round/>
                      <a:headEnd type="none" w="med" len="med"/>
                      <a:tailEnd type="none" w="med" len="med"/>
                    </a:lnR>
                    <a:lnT w="6350" cap="flat" cmpd="sng" algn="ctr">
                      <a:solidFill>
                        <a:schemeClr val="tx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dirty="0" smtClean="0"/>
                        <a:t>26.60%</a:t>
                      </a:r>
                      <a:endParaRPr lang="en-US" sz="2000" dirty="0"/>
                    </a:p>
                  </a:txBody>
                  <a:tcPr marL="91442" marR="91442" marT="45699" marB="45699" anchor="ctr">
                    <a:lnL w="6350" cap="flat" cmpd="sng" algn="ctr">
                      <a:solidFill>
                        <a:schemeClr val="tx1">
                          <a:lumMod val="85000"/>
                        </a:schemeClr>
                      </a:solidFill>
                      <a:prstDash val="solid"/>
                      <a:round/>
                      <a:headEnd type="none" w="med" len="med"/>
                      <a:tailEnd type="none" w="med" len="med"/>
                    </a:lnL>
                    <a:lnR w="12700" cmpd="sng">
                      <a:noFill/>
                    </a:lnR>
                    <a:lnT w="6350" cap="flat" cmpd="sng" algn="ctr">
                      <a:solidFill>
                        <a:schemeClr val="tx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bl>
          </a:graphicData>
        </a:graphic>
      </p:graphicFrame>
      <p:sp>
        <p:nvSpPr>
          <p:cNvPr id="217124" name="Content Placeholder 2"/>
          <p:cNvSpPr txBox="1">
            <a:spLocks/>
          </p:cNvSpPr>
          <p:nvPr/>
        </p:nvSpPr>
        <p:spPr bwMode="auto">
          <a:xfrm>
            <a:off x="274638" y="1490663"/>
            <a:ext cx="789781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Aft>
                <a:spcPct val="0"/>
              </a:spcAft>
              <a:buFont typeface="Wingdings" pitchFamily="2" charset="2"/>
              <a:buChar char="§"/>
            </a:pPr>
            <a:r>
              <a:rPr lang="en-US" altLang="en-US" sz="3200" dirty="0">
                <a:cs typeface="Arial" pitchFamily="34" charset="0"/>
              </a:rPr>
              <a:t>Automated counter accuracy</a:t>
            </a:r>
            <a:r>
              <a:rPr lang="en-US" altLang="en-US" sz="3200" dirty="0" smtClean="0">
                <a:cs typeface="Arial" pitchFamily="34" charset="0"/>
              </a:rPr>
              <a:t>:</a:t>
            </a:r>
          </a:p>
          <a:p>
            <a:pPr fontAlgn="base">
              <a:spcAft>
                <a:spcPct val="0"/>
              </a:spcAft>
              <a:buFont typeface="Wingdings" pitchFamily="2" charset="2"/>
              <a:buChar char="§"/>
            </a:pPr>
            <a:endParaRPr lang="en-US" altLang="en-US" sz="2000" dirty="0">
              <a:cs typeface="Arial" pitchFamily="34" charset="0"/>
            </a:endParaRPr>
          </a:p>
          <a:p>
            <a:pPr fontAlgn="base">
              <a:spcAft>
                <a:spcPct val="0"/>
              </a:spcAft>
              <a:buFont typeface="Wingdings" pitchFamily="2" charset="2"/>
              <a:buChar char="§"/>
            </a:pPr>
            <a:endParaRPr lang="en-US" altLang="en-US" sz="3200" dirty="0" smtClean="0">
              <a:cs typeface="Arial" pitchFamily="34" charset="0"/>
            </a:endParaRPr>
          </a:p>
          <a:p>
            <a:pPr fontAlgn="base">
              <a:spcAft>
                <a:spcPct val="0"/>
              </a:spcAft>
              <a:buFont typeface="Wingdings" pitchFamily="2" charset="2"/>
              <a:buChar char="§"/>
            </a:pPr>
            <a:endParaRPr lang="en-US" altLang="en-US" sz="3200" dirty="0">
              <a:cs typeface="Arial" pitchFamily="34" charset="0"/>
            </a:endParaRPr>
          </a:p>
          <a:p>
            <a:pPr fontAlgn="base">
              <a:spcAft>
                <a:spcPct val="0"/>
              </a:spcAft>
              <a:buFont typeface="Wingdings" pitchFamily="2" charset="2"/>
              <a:buChar char="§"/>
            </a:pPr>
            <a:endParaRPr lang="en-US" altLang="en-US" sz="3200" dirty="0" smtClean="0">
              <a:cs typeface="Arial" pitchFamily="34" charset="0"/>
            </a:endParaRPr>
          </a:p>
          <a:p>
            <a:pPr fontAlgn="base">
              <a:spcAft>
                <a:spcPct val="0"/>
              </a:spcAft>
              <a:buFont typeface="Wingdings" pitchFamily="2" charset="2"/>
              <a:buChar char="§"/>
            </a:pPr>
            <a:endParaRPr lang="en-US" altLang="en-US" sz="3600" dirty="0">
              <a:cs typeface="Arial" pitchFamily="34" charset="0"/>
            </a:endParaRPr>
          </a:p>
          <a:p>
            <a:pPr fontAlgn="base">
              <a:spcAft>
                <a:spcPct val="0"/>
              </a:spcAft>
              <a:buFont typeface="Wingdings" pitchFamily="2" charset="2"/>
              <a:buChar char="§"/>
            </a:pPr>
            <a:r>
              <a:rPr lang="en-US" altLang="en-US" sz="3200" dirty="0" smtClean="0">
                <a:cs typeface="Arial" pitchFamily="34" charset="0"/>
              </a:rPr>
              <a:t>Untested technologies:</a:t>
            </a:r>
          </a:p>
          <a:p>
            <a:pPr lvl="1" fontAlgn="base">
              <a:spcAft>
                <a:spcPct val="0"/>
              </a:spcAft>
            </a:pPr>
            <a:r>
              <a:rPr lang="en-US" altLang="en-US" sz="3200" dirty="0">
                <a:cs typeface="Arial" pitchFamily="34" charset="0"/>
              </a:rPr>
              <a:t>Thermal</a:t>
            </a:r>
          </a:p>
          <a:p>
            <a:pPr lvl="1" fontAlgn="base">
              <a:spcAft>
                <a:spcPct val="0"/>
              </a:spcAft>
            </a:pPr>
            <a:r>
              <a:rPr lang="en-US" altLang="en-US" sz="3200" dirty="0" smtClean="0">
                <a:cs typeface="Arial" pitchFamily="34" charset="0"/>
              </a:rPr>
              <a:t>Radar</a:t>
            </a:r>
            <a:endParaRPr lang="en-US" altLang="en-US" dirty="0">
              <a:cs typeface="Arial" pitchFamily="34" charset="0"/>
            </a:endParaRPr>
          </a:p>
        </p:txBody>
      </p:sp>
      <p:sp>
        <p:nvSpPr>
          <p:cNvPr id="4" name="TextBox 3"/>
          <p:cNvSpPr txBox="1"/>
          <p:nvPr/>
        </p:nvSpPr>
        <p:spPr>
          <a:xfrm>
            <a:off x="4894153" y="4479075"/>
            <a:ext cx="822045" cy="365760"/>
          </a:xfrm>
          <a:prstGeom prst="rect">
            <a:avLst/>
          </a:prstGeom>
          <a:solidFill>
            <a:schemeClr val="tx1"/>
          </a:solidFill>
        </p:spPr>
        <p:txBody>
          <a:bodyPr wrap="square" rtlCol="0">
            <a:spAutoFit/>
          </a:bodyPr>
          <a:lstStyle/>
          <a:p>
            <a:pPr eaLnBrk="0" fontAlgn="base" hangingPunct="0">
              <a:spcBef>
                <a:spcPct val="0"/>
              </a:spcBef>
              <a:spcAft>
                <a:spcPct val="0"/>
              </a:spcAft>
            </a:pPr>
            <a:r>
              <a:rPr lang="en-US" sz="2000" dirty="0" smtClean="0">
                <a:solidFill>
                  <a:prstClr val="black"/>
                </a:solidFill>
                <a:cs typeface="Arial" pitchFamily="34" charset="0"/>
              </a:rPr>
              <a:t>1.46%</a:t>
            </a:r>
            <a:endParaRPr lang="en-US" sz="2000" dirty="0">
              <a:solidFill>
                <a:prstClr val="black"/>
              </a:solidFill>
              <a:cs typeface="Arial" pitchFamily="34" charset="0"/>
            </a:endParaRPr>
          </a:p>
        </p:txBody>
      </p:sp>
      <p:sp>
        <p:nvSpPr>
          <p:cNvPr id="8" name="TextBox 7"/>
          <p:cNvSpPr txBox="1"/>
          <p:nvPr/>
        </p:nvSpPr>
        <p:spPr>
          <a:xfrm>
            <a:off x="7206171" y="4479075"/>
            <a:ext cx="822045" cy="365760"/>
          </a:xfrm>
          <a:prstGeom prst="rect">
            <a:avLst/>
          </a:prstGeom>
          <a:solidFill>
            <a:schemeClr val="tx1"/>
          </a:solidFill>
        </p:spPr>
        <p:txBody>
          <a:bodyPr wrap="square" rtlCol="0">
            <a:spAutoFit/>
          </a:bodyPr>
          <a:lstStyle/>
          <a:p>
            <a:pPr eaLnBrk="0" fontAlgn="base" hangingPunct="0">
              <a:spcBef>
                <a:spcPct val="0"/>
              </a:spcBef>
              <a:spcAft>
                <a:spcPct val="0"/>
              </a:spcAft>
            </a:pPr>
            <a:r>
              <a:rPr lang="en-US" sz="2000" dirty="0" smtClean="0">
                <a:solidFill>
                  <a:prstClr val="black"/>
                </a:solidFill>
                <a:cs typeface="Arial" pitchFamily="34" charset="0"/>
              </a:rPr>
              <a:t>2.57%</a:t>
            </a:r>
            <a:endParaRPr lang="en-US" sz="2000" dirty="0">
              <a:solidFill>
                <a:prstClr val="black"/>
              </a:solidFill>
              <a:cs typeface="Arial" pitchFamily="34" charset="0"/>
            </a:endParaRPr>
          </a:p>
        </p:txBody>
      </p:sp>
      <p:sp>
        <p:nvSpPr>
          <p:cNvPr id="9"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44</a:t>
            </a:fld>
            <a:endParaRPr lang="en-US" altLang="en-US">
              <a:solidFill>
                <a:prstClr val="white"/>
              </a:solidFill>
            </a:endParaRPr>
          </a:p>
        </p:txBody>
      </p:sp>
      <p:sp>
        <p:nvSpPr>
          <p:cNvPr id="10" name="Content Placeholder 2"/>
          <p:cNvSpPr txBox="1">
            <a:spLocks/>
          </p:cNvSpPr>
          <p:nvPr/>
        </p:nvSpPr>
        <p:spPr bwMode="auto">
          <a:xfrm>
            <a:off x="2676526" y="5429251"/>
            <a:ext cx="6238874"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2800">
                <a:solidFill>
                  <a:srgbClr val="FDBE57"/>
                </a:solidFill>
                <a:latin typeface="Calibri" pitchFamily="34" charset="0"/>
              </a:defRPr>
            </a:lvl1pPr>
            <a:lvl2pPr marL="742950" indent="-285750">
              <a:spcBef>
                <a:spcPct val="20000"/>
              </a:spcBef>
              <a:buFont typeface="Arial" pitchFamily="34" charset="0"/>
              <a:buChar char="–"/>
              <a:defRPr sz="2800">
                <a:solidFill>
                  <a:srgbClr val="FFF0BD"/>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fontAlgn="base">
              <a:spcAft>
                <a:spcPct val="0"/>
              </a:spcAft>
            </a:pPr>
            <a:r>
              <a:rPr lang="en-US" altLang="en-US" sz="3200" dirty="0" smtClean="0">
                <a:cs typeface="Arial" pitchFamily="34" charset="0"/>
              </a:rPr>
              <a:t>Laser </a:t>
            </a:r>
            <a:r>
              <a:rPr lang="en-US" altLang="en-US" sz="3200" dirty="0">
                <a:cs typeface="Arial" pitchFamily="34" charset="0"/>
              </a:rPr>
              <a:t>scanners</a:t>
            </a:r>
          </a:p>
          <a:p>
            <a:pPr lvl="1" fontAlgn="base">
              <a:spcAft>
                <a:spcPct val="0"/>
              </a:spcAft>
            </a:pPr>
            <a:r>
              <a:rPr lang="en-US" altLang="en-US" sz="3200" dirty="0">
                <a:cs typeface="Arial" pitchFamily="34" charset="0"/>
              </a:rPr>
              <a:t>Pressure and acoustic sensors</a:t>
            </a:r>
          </a:p>
          <a:p>
            <a:pPr fontAlgn="base">
              <a:spcAft>
                <a:spcPct val="0"/>
              </a:spcAft>
              <a:buFont typeface="Wingdings" pitchFamily="2" charset="2"/>
              <a:buChar char="§"/>
            </a:pPr>
            <a:endParaRPr lang="en-US" altLang="en-US" sz="3200" dirty="0">
              <a:cs typeface="Arial" pitchFamily="34" charset="0"/>
            </a:endParaRPr>
          </a:p>
          <a:p>
            <a:pPr lvl="1" fontAlgn="base">
              <a:spcAft>
                <a:spcPct val="0"/>
              </a:spcAft>
            </a:pPr>
            <a:endParaRPr lang="en-US" altLang="en-US" dirty="0">
              <a:cs typeface="Arial" pitchFamily="34" charset="0"/>
            </a:endParaRPr>
          </a:p>
        </p:txBody>
      </p:sp>
    </p:spTree>
    <p:extLst>
      <p:ext uri="{BB962C8B-B14F-4D97-AF65-F5344CB8AC3E}">
        <p14:creationId xmlns:p14="http://schemas.microsoft.com/office/powerpoint/2010/main" val="1433808903"/>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74638" y="538163"/>
            <a:ext cx="8402637" cy="763587"/>
          </a:xfrm>
        </p:spPr>
        <p:txBody>
          <a:bodyPr/>
          <a:lstStyle/>
          <a:p>
            <a:pPr eaLnBrk="1" hangingPunct="1"/>
            <a:r>
              <a:rPr lang="da-DK" altLang="en-US" sz="3600" dirty="0" smtClean="0"/>
              <a:t>Automated Counts</a:t>
            </a:r>
            <a:endParaRPr lang="en-US" altLang="en-US" sz="3600" dirty="0" smtClean="0"/>
          </a:p>
        </p:txBody>
      </p:sp>
      <p:sp>
        <p:nvSpPr>
          <p:cNvPr id="15363" name="Content Placeholder 2"/>
          <p:cNvSpPr>
            <a:spLocks noGrp="1"/>
          </p:cNvSpPr>
          <p:nvPr>
            <p:ph idx="1"/>
          </p:nvPr>
        </p:nvSpPr>
        <p:spPr>
          <a:xfrm>
            <a:off x="274638" y="1490663"/>
            <a:ext cx="8393112" cy="4635500"/>
          </a:xfrm>
        </p:spPr>
        <p:txBody>
          <a:bodyPr>
            <a:normAutofit/>
          </a:bodyPr>
          <a:lstStyle/>
          <a:p>
            <a:pPr eaLnBrk="1" hangingPunct="1"/>
            <a:r>
              <a:rPr lang="da-DK" altLang="en-US" dirty="0" smtClean="0"/>
              <a:t>Calibrating a counter/count site prior to use is a worthwhile investment of time</a:t>
            </a:r>
          </a:p>
          <a:p>
            <a:pPr lvl="1" eaLnBrk="1" hangingPunct="1"/>
            <a:r>
              <a:rPr lang="da-DK" altLang="en-US" dirty="0" smtClean="0"/>
              <a:t>Site-specific differences</a:t>
            </a:r>
          </a:p>
          <a:p>
            <a:pPr lvl="1" eaLnBrk="1" hangingPunct="1"/>
            <a:r>
              <a:rPr lang="da-DK" altLang="en-US" dirty="0" smtClean="0"/>
              <a:t>Differences in vendor implementations of a particular counting technology</a:t>
            </a:r>
          </a:p>
          <a:p>
            <a:pPr eaLnBrk="1" hangingPunct="1"/>
            <a:r>
              <a:rPr lang="da-DK" altLang="en-US" dirty="0" smtClean="0"/>
              <a:t>Count data from most counters tested could be readily corrected to produce good volume estimates</a:t>
            </a:r>
          </a:p>
        </p:txBody>
      </p:sp>
      <p:sp>
        <p:nvSpPr>
          <p:cNvPr id="4" name="Slide Number Placeholder 8"/>
          <p:cNvSpPr>
            <a:spLocks noGrp="1"/>
          </p:cNvSpPr>
          <p:nvPr>
            <p:ph type="sldNum" sz="quarter" idx="10"/>
          </p:nvPr>
        </p:nvSpPr>
        <p:spPr>
          <a:xfrm>
            <a:off x="88900" y="638333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8B4F4B5-1064-4E56-A04B-7639093A4B1B}" type="slidenum">
              <a:rPr lang="en-US" altLang="en-US">
                <a:solidFill>
                  <a:prstClr val="white"/>
                </a:solidFill>
              </a:rPr>
              <a:pPr>
                <a:defRPr/>
              </a:pPr>
              <a:t>45</a:t>
            </a:fld>
            <a:endParaRPr lang="en-US" altLang="en-US">
              <a:solidFill>
                <a:prstClr val="white"/>
              </a:solidFill>
            </a:endParaRPr>
          </a:p>
        </p:txBody>
      </p:sp>
    </p:spTree>
    <p:extLst>
      <p:ext uri="{BB962C8B-B14F-4D97-AF65-F5344CB8AC3E}">
        <p14:creationId xmlns:p14="http://schemas.microsoft.com/office/powerpoint/2010/main" val="940347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Bike/Ped Counting Integration</a:t>
            </a:r>
            <a:endParaRPr lang="en-US" dirty="0"/>
          </a:p>
        </p:txBody>
      </p:sp>
      <p:sp>
        <p:nvSpPr>
          <p:cNvPr id="3" name="Subtitle 2"/>
          <p:cNvSpPr>
            <a:spLocks noGrp="1"/>
          </p:cNvSpPr>
          <p:nvPr>
            <p:ph type="subTitle" idx="1"/>
          </p:nvPr>
        </p:nvSpPr>
        <p:spPr>
          <a:xfrm>
            <a:off x="1143000" y="3866606"/>
            <a:ext cx="6858000" cy="1391194"/>
          </a:xfrm>
        </p:spPr>
        <p:txBody>
          <a:bodyPr/>
          <a:lstStyle/>
          <a:p>
            <a:r>
              <a:rPr lang="en-US" dirty="0" smtClean="0"/>
              <a:t>Tom Laws</a:t>
            </a:r>
          </a:p>
          <a:p>
            <a:r>
              <a:rPr lang="en-US" dirty="0" smtClean="0"/>
              <a:t>Associate Planner </a:t>
            </a:r>
          </a:p>
          <a:p>
            <a:r>
              <a:rPr lang="en-US" dirty="0" smtClean="0"/>
              <a:t>COMPASS</a:t>
            </a:r>
            <a:endParaRPr lang="en-US" dirty="0"/>
          </a:p>
        </p:txBody>
      </p:sp>
    </p:spTree>
    <p:extLst>
      <p:ext uri="{BB962C8B-B14F-4D97-AF65-F5344CB8AC3E}">
        <p14:creationId xmlns:p14="http://schemas.microsoft.com/office/powerpoint/2010/main" val="17083252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endParaRPr lang="en-US" dirty="0"/>
          </a:p>
        </p:txBody>
      </p:sp>
      <p:pic>
        <p:nvPicPr>
          <p:cNvPr id="5" name="Picture 4"/>
          <p:cNvPicPr>
            <a:picLocks noChangeAspect="1"/>
          </p:cNvPicPr>
          <p:nvPr/>
        </p:nvPicPr>
        <p:blipFill>
          <a:blip r:embed="rId2"/>
          <a:stretch>
            <a:fillRect/>
          </a:stretch>
        </p:blipFill>
        <p:spPr>
          <a:xfrm flipH="1">
            <a:off x="4675585" y="1690689"/>
            <a:ext cx="4233282" cy="3615635"/>
          </a:xfrm>
          <a:prstGeom prst="rect">
            <a:avLst/>
          </a:prstGeom>
        </p:spPr>
      </p:pic>
      <p:sp>
        <p:nvSpPr>
          <p:cNvPr id="6" name="TextBox 5"/>
          <p:cNvSpPr txBox="1"/>
          <p:nvPr/>
        </p:nvSpPr>
        <p:spPr>
          <a:xfrm>
            <a:off x="235133" y="1595021"/>
            <a:ext cx="4258491"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2060"/>
                </a:solidFill>
              </a:rPr>
              <a:t>COMPASS – Metropolitan Planning Association for Ada and Canyon Counties </a:t>
            </a:r>
          </a:p>
          <a:p>
            <a:pPr marL="342900" indent="-342900">
              <a:buFont typeface="Arial" panose="020B0604020202020204" pitchFamily="34" charset="0"/>
              <a:buChar char="•"/>
            </a:pPr>
            <a:endParaRPr lang="en-US" sz="2400" dirty="0">
              <a:solidFill>
                <a:srgbClr val="002060"/>
              </a:solidFill>
            </a:endParaRPr>
          </a:p>
          <a:p>
            <a:pPr marL="342900" indent="-342900">
              <a:buFont typeface="Arial" panose="020B0604020202020204" pitchFamily="34" charset="0"/>
              <a:buChar char="•"/>
            </a:pPr>
            <a:r>
              <a:rPr lang="en-US" sz="2400" dirty="0" smtClean="0">
                <a:solidFill>
                  <a:srgbClr val="002060"/>
                </a:solidFill>
              </a:rPr>
              <a:t>Transitioning to four key elements:</a:t>
            </a:r>
          </a:p>
          <a:p>
            <a:pPr marL="800100" lvl="1" indent="-342900">
              <a:buFont typeface="Arial" panose="020B0604020202020204" pitchFamily="34" charset="0"/>
              <a:buChar char="•"/>
            </a:pPr>
            <a:r>
              <a:rPr lang="en-US" sz="2400" dirty="0" smtClean="0">
                <a:solidFill>
                  <a:srgbClr val="002060"/>
                </a:solidFill>
              </a:rPr>
              <a:t>Automobiles</a:t>
            </a:r>
          </a:p>
          <a:p>
            <a:pPr marL="800100" lvl="1" indent="-342900">
              <a:buFont typeface="Arial" panose="020B0604020202020204" pitchFamily="34" charset="0"/>
              <a:buChar char="•"/>
            </a:pPr>
            <a:r>
              <a:rPr lang="en-US" sz="2400" dirty="0" smtClean="0">
                <a:solidFill>
                  <a:srgbClr val="002060"/>
                </a:solidFill>
              </a:rPr>
              <a:t>Transit</a:t>
            </a:r>
          </a:p>
          <a:p>
            <a:pPr marL="800100" lvl="1" indent="-342900">
              <a:buFont typeface="Arial" panose="020B0604020202020204" pitchFamily="34" charset="0"/>
              <a:buChar char="•"/>
            </a:pPr>
            <a:r>
              <a:rPr lang="en-US" sz="2400" dirty="0" smtClean="0">
                <a:solidFill>
                  <a:srgbClr val="002060"/>
                </a:solidFill>
              </a:rPr>
              <a:t>Freight</a:t>
            </a:r>
          </a:p>
          <a:p>
            <a:pPr marL="800100" lvl="1" indent="-342900">
              <a:buFont typeface="Arial" panose="020B0604020202020204" pitchFamily="34" charset="0"/>
              <a:buChar char="•"/>
            </a:pPr>
            <a:r>
              <a:rPr lang="en-US" sz="2400" dirty="0" smtClean="0">
                <a:solidFill>
                  <a:srgbClr val="002060"/>
                </a:solidFill>
              </a:rPr>
              <a:t>Bike/Pedestrian</a:t>
            </a:r>
          </a:p>
          <a:p>
            <a:pPr marL="342900" indent="-342900">
              <a:buFont typeface="Arial" panose="020B0604020202020204" pitchFamily="34" charset="0"/>
              <a:buChar char="•"/>
            </a:pPr>
            <a:endParaRPr lang="en-US" sz="2400" dirty="0">
              <a:solidFill>
                <a:srgbClr val="002060"/>
              </a:solidFill>
            </a:endParaRPr>
          </a:p>
          <a:p>
            <a:pPr marL="342900" indent="-342900">
              <a:buFont typeface="Arial" panose="020B0604020202020204" pitchFamily="34" charset="0"/>
              <a:buChar char="•"/>
            </a:pPr>
            <a:r>
              <a:rPr lang="en-US" sz="2400" dirty="0" smtClean="0">
                <a:solidFill>
                  <a:srgbClr val="002060"/>
                </a:solidFill>
              </a:rPr>
              <a:t>2014 FHWA Performance Review</a:t>
            </a:r>
          </a:p>
        </p:txBody>
      </p:sp>
    </p:spTree>
    <p:extLst>
      <p:ext uri="{BB962C8B-B14F-4D97-AF65-F5344CB8AC3E}">
        <p14:creationId xmlns:p14="http://schemas.microsoft.com/office/powerpoint/2010/main" val="26113534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000" dirty="0" smtClean="0"/>
              <a:t>Stakeholder Coordination</a:t>
            </a:r>
            <a:endParaRPr lang="en-US" sz="4000" dirty="0"/>
          </a:p>
        </p:txBody>
      </p:sp>
      <p:sp>
        <p:nvSpPr>
          <p:cNvPr id="5" name="TextBox 4"/>
          <p:cNvSpPr txBox="1"/>
          <p:nvPr/>
        </p:nvSpPr>
        <p:spPr>
          <a:xfrm>
            <a:off x="620286" y="1690689"/>
            <a:ext cx="7895064"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2060"/>
                </a:solidFill>
              </a:rPr>
              <a:t>What are the needs in the </a:t>
            </a:r>
            <a:r>
              <a:rPr lang="en-US" sz="2400" dirty="0" smtClean="0">
                <a:solidFill>
                  <a:srgbClr val="002060"/>
                </a:solidFill>
              </a:rPr>
              <a:t>Valley?</a:t>
            </a:r>
            <a:endParaRPr lang="en-US" sz="2400" dirty="0">
              <a:solidFill>
                <a:srgbClr val="002060"/>
              </a:solidFill>
            </a:endParaRPr>
          </a:p>
          <a:p>
            <a:pPr marL="285750" indent="-285750">
              <a:buFont typeface="Arial" panose="020B0604020202020204" pitchFamily="34" charset="0"/>
              <a:buChar char="•"/>
            </a:pPr>
            <a:endParaRPr lang="en-US" sz="2400" dirty="0" smtClean="0">
              <a:solidFill>
                <a:srgbClr val="002060"/>
              </a:solidFill>
            </a:endParaRPr>
          </a:p>
          <a:p>
            <a:pPr marL="742950" lvl="1" indent="-285750">
              <a:buFont typeface="Arial" panose="020B0604020202020204" pitchFamily="34" charset="0"/>
              <a:buChar char="•"/>
            </a:pPr>
            <a:r>
              <a:rPr lang="en-US" sz="2400" dirty="0" smtClean="0">
                <a:solidFill>
                  <a:srgbClr val="002060"/>
                </a:solidFill>
              </a:rPr>
              <a:t>Active Transportation </a:t>
            </a:r>
            <a:br>
              <a:rPr lang="en-US" sz="2400" dirty="0" smtClean="0">
                <a:solidFill>
                  <a:srgbClr val="002060"/>
                </a:solidFill>
              </a:rPr>
            </a:br>
            <a:r>
              <a:rPr lang="en-US" sz="2400" dirty="0" smtClean="0">
                <a:solidFill>
                  <a:srgbClr val="002060"/>
                </a:solidFill>
              </a:rPr>
              <a:t>Workgroup</a:t>
            </a:r>
          </a:p>
          <a:p>
            <a:pPr marL="285750" indent="-285750">
              <a:buFont typeface="Arial" panose="020B0604020202020204" pitchFamily="34" charset="0"/>
              <a:buChar char="•"/>
            </a:pPr>
            <a:endParaRPr lang="en-US" sz="2400" dirty="0">
              <a:solidFill>
                <a:srgbClr val="002060"/>
              </a:solidFill>
            </a:endParaRPr>
          </a:p>
          <a:p>
            <a:pPr marL="742950" lvl="1" indent="-285750">
              <a:buFont typeface="Arial" panose="020B0604020202020204" pitchFamily="34" charset="0"/>
              <a:buChar char="•"/>
            </a:pPr>
            <a:r>
              <a:rPr lang="en-US" sz="2400" dirty="0" smtClean="0">
                <a:solidFill>
                  <a:srgbClr val="002060"/>
                </a:solidFill>
              </a:rPr>
              <a:t>Foundation for Ada/Canyon</a:t>
            </a:r>
            <a:br>
              <a:rPr lang="en-US" sz="2400" dirty="0" smtClean="0">
                <a:solidFill>
                  <a:srgbClr val="002060"/>
                </a:solidFill>
              </a:rPr>
            </a:br>
            <a:r>
              <a:rPr lang="en-US" sz="2400" dirty="0" smtClean="0">
                <a:solidFill>
                  <a:srgbClr val="002060"/>
                </a:solidFill>
              </a:rPr>
              <a:t>Trails System (F.A.C.T.S.)</a:t>
            </a:r>
          </a:p>
          <a:p>
            <a:pPr marL="285750" indent="-285750">
              <a:buFont typeface="Arial" panose="020B0604020202020204" pitchFamily="34" charset="0"/>
              <a:buChar char="•"/>
            </a:pPr>
            <a:endParaRPr lang="en-US" sz="2400" dirty="0">
              <a:solidFill>
                <a:srgbClr val="002060"/>
              </a:solidFill>
            </a:endParaRPr>
          </a:p>
          <a:p>
            <a:pPr marL="742950" lvl="1" indent="-285750">
              <a:buFont typeface="Arial" panose="020B0604020202020204" pitchFamily="34" charset="0"/>
              <a:buChar char="•"/>
            </a:pPr>
            <a:r>
              <a:rPr lang="en-US" sz="2400" dirty="0" smtClean="0">
                <a:solidFill>
                  <a:srgbClr val="002060"/>
                </a:solidFill>
              </a:rPr>
              <a:t>Member Agency </a:t>
            </a:r>
            <a:br>
              <a:rPr lang="en-US" sz="2400" dirty="0" smtClean="0">
                <a:solidFill>
                  <a:srgbClr val="002060"/>
                </a:solidFill>
              </a:rPr>
            </a:br>
            <a:r>
              <a:rPr lang="en-US" sz="2400" dirty="0" smtClean="0">
                <a:solidFill>
                  <a:srgbClr val="002060"/>
                </a:solidFill>
              </a:rPr>
              <a:t>Bicycle/Pedestrian Committees</a:t>
            </a:r>
          </a:p>
          <a:p>
            <a:endParaRPr lang="en-US" dirty="0" smtClean="0"/>
          </a:p>
          <a:p>
            <a:pPr marL="342900" indent="-342900">
              <a:buFont typeface="Arial" panose="020B0604020202020204" pitchFamily="34" charset="0"/>
              <a:buChar char="•"/>
            </a:pPr>
            <a:endParaRPr lang="en-US" sz="2400" dirty="0">
              <a:solidFill>
                <a:srgbClr val="002060"/>
              </a:solidFill>
            </a:endParaRPr>
          </a:p>
          <a:p>
            <a:endParaRPr lang="en-US" dirty="0"/>
          </a:p>
        </p:txBody>
      </p:sp>
      <p:pic>
        <p:nvPicPr>
          <p:cNvPr id="2050" name="Picture 2" descr="http://4.bp.blogspot.com/-z0AH6RT5DGw/T75mquSPSlI/AAAAAAAAAlw/ddRY_hlGyhs/s1600/coordin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2159" y="2565901"/>
            <a:ext cx="3094263" cy="23206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0417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Needs</a:t>
            </a:r>
            <a:endParaRPr lang="en-US" dirty="0"/>
          </a:p>
        </p:txBody>
      </p:sp>
      <p:sp>
        <p:nvSpPr>
          <p:cNvPr id="3" name="Content Placeholder 2"/>
          <p:cNvSpPr>
            <a:spLocks noGrp="1"/>
          </p:cNvSpPr>
          <p:nvPr>
            <p:ph idx="1"/>
          </p:nvPr>
        </p:nvSpPr>
        <p:spPr/>
        <p:txBody>
          <a:bodyPr/>
          <a:lstStyle/>
          <a:p>
            <a:pPr marL="457200" lvl="1" indent="0">
              <a:buNone/>
            </a:pPr>
            <a:r>
              <a:rPr lang="en-US" sz="2800" dirty="0" smtClean="0"/>
              <a:t>Where are users going?</a:t>
            </a:r>
          </a:p>
          <a:p>
            <a:pPr marL="457200" lvl="1" indent="0">
              <a:buNone/>
            </a:pPr>
            <a:endParaRPr lang="en-US" sz="2800" dirty="0" smtClean="0"/>
          </a:p>
          <a:p>
            <a:pPr marL="457200" lvl="1" indent="0">
              <a:buNone/>
            </a:pPr>
            <a:r>
              <a:rPr lang="en-US" sz="2800" dirty="0" smtClean="0"/>
              <a:t>Where are they not?</a:t>
            </a:r>
          </a:p>
          <a:p>
            <a:pPr marL="457200" lvl="1" indent="0">
              <a:buNone/>
            </a:pPr>
            <a:endParaRPr lang="en-US" sz="2800" dirty="0" smtClean="0"/>
          </a:p>
          <a:p>
            <a:pPr marL="457200" lvl="1" indent="0">
              <a:buNone/>
            </a:pPr>
            <a:r>
              <a:rPr lang="en-US" sz="2800" dirty="0" smtClean="0"/>
              <a:t>Why?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314" y="3409407"/>
            <a:ext cx="4389121" cy="3291840"/>
          </a:xfrm>
          <a:prstGeom prst="rect">
            <a:avLst/>
          </a:prstGeom>
        </p:spPr>
      </p:pic>
    </p:spTree>
    <p:extLst>
      <p:ext uri="{BB962C8B-B14F-4D97-AF65-F5344CB8AC3E}">
        <p14:creationId xmlns:p14="http://schemas.microsoft.com/office/powerpoint/2010/main" val="584940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endParaRPr lang="en-US" dirty="0"/>
          </a:p>
        </p:txBody>
      </p:sp>
      <p:sp>
        <p:nvSpPr>
          <p:cNvPr id="4" name="Rectangle 3"/>
          <p:cNvSpPr/>
          <p:nvPr/>
        </p:nvSpPr>
        <p:spPr>
          <a:xfrm>
            <a:off x="0" y="1617767"/>
            <a:ext cx="9144000" cy="5258876"/>
          </a:xfrm>
          <a:prstGeom prst="rect">
            <a:avLst/>
          </a:prstGeom>
        </p:spPr>
        <p:txBody>
          <a:bodyPr wrap="square">
            <a:spAutoFit/>
          </a:bodyPr>
          <a:lstStyle/>
          <a:p>
            <a:pPr>
              <a:lnSpc>
                <a:spcPct val="115000"/>
              </a:lnSpc>
            </a:pPr>
            <a:r>
              <a:rPr lang="en-US" sz="2800" dirty="0">
                <a:solidFill>
                  <a:srgbClr val="002060"/>
                </a:solidFill>
                <a:ea typeface="Calibri" panose="020F0502020204030204" pitchFamily="34" charset="0"/>
                <a:cs typeface="Times New Roman" panose="02020603050405020304" pitchFamily="18" charset="0"/>
              </a:rPr>
              <a:t>Kelly Laustsen </a:t>
            </a:r>
            <a:endParaRPr lang="en-US" sz="2800" dirty="0" smtClean="0">
              <a:solidFill>
                <a:srgbClr val="002060"/>
              </a:solidFill>
              <a:ea typeface="Calibri" panose="020F0502020204030204" pitchFamily="34" charset="0"/>
              <a:cs typeface="Times New Roman" panose="02020603050405020304" pitchFamily="18" charset="0"/>
            </a:endParaRPr>
          </a:p>
          <a:p>
            <a:pPr>
              <a:lnSpc>
                <a:spcPct val="115000"/>
              </a:lnSpc>
            </a:pPr>
            <a:r>
              <a:rPr lang="en-US" sz="2800" dirty="0">
                <a:solidFill>
                  <a:srgbClr val="002060"/>
                </a:solidFill>
                <a:ea typeface="Calibri" panose="020F0502020204030204" pitchFamily="34" charset="0"/>
                <a:cs typeface="Times New Roman" panose="02020603050405020304" pitchFamily="18" charset="0"/>
              </a:rPr>
              <a:t> </a:t>
            </a:r>
            <a:r>
              <a:rPr lang="en-US" sz="2800" dirty="0" smtClean="0">
                <a:solidFill>
                  <a:srgbClr val="002060"/>
                </a:solidFill>
                <a:ea typeface="Calibri" panose="020F0502020204030204" pitchFamily="34" charset="0"/>
                <a:cs typeface="Times New Roman" panose="02020603050405020304" pitchFamily="18" charset="0"/>
              </a:rPr>
              <a:t> Transportation Engineer, </a:t>
            </a:r>
            <a:r>
              <a:rPr lang="en-US" sz="2800" dirty="0" err="1">
                <a:solidFill>
                  <a:srgbClr val="002060"/>
                </a:solidFill>
                <a:ea typeface="Calibri" panose="020F0502020204030204" pitchFamily="34" charset="0"/>
                <a:cs typeface="Times New Roman" panose="02020603050405020304" pitchFamily="18" charset="0"/>
              </a:rPr>
              <a:t>Kittelson</a:t>
            </a:r>
            <a:r>
              <a:rPr lang="en-US" sz="2800" dirty="0">
                <a:solidFill>
                  <a:srgbClr val="002060"/>
                </a:solidFill>
                <a:ea typeface="Calibri" panose="020F0502020204030204" pitchFamily="34" charset="0"/>
                <a:cs typeface="Times New Roman" panose="02020603050405020304" pitchFamily="18" charset="0"/>
              </a:rPr>
              <a:t> &amp; </a:t>
            </a:r>
            <a:r>
              <a:rPr lang="en-US" sz="2800" dirty="0" smtClean="0">
                <a:solidFill>
                  <a:srgbClr val="002060"/>
                </a:solidFill>
                <a:ea typeface="Calibri" panose="020F0502020204030204" pitchFamily="34" charset="0"/>
                <a:cs typeface="Times New Roman" panose="02020603050405020304" pitchFamily="18" charset="0"/>
              </a:rPr>
              <a:t>Associates</a:t>
            </a:r>
          </a:p>
          <a:p>
            <a:pPr>
              <a:lnSpc>
                <a:spcPct val="115000"/>
              </a:lnSpc>
              <a:spcAft>
                <a:spcPts val="1000"/>
              </a:spcAft>
            </a:pPr>
            <a:endParaRPr lang="en-US" sz="2000" dirty="0">
              <a:solidFill>
                <a:srgbClr val="002060"/>
              </a:solidFill>
              <a:ea typeface="Calibri" panose="020F0502020204030204" pitchFamily="34" charset="0"/>
              <a:cs typeface="Times New Roman" panose="02020603050405020304" pitchFamily="18" charset="0"/>
            </a:endParaRPr>
          </a:p>
          <a:p>
            <a:pPr algn="just">
              <a:spcAft>
                <a:spcPts val="1000"/>
              </a:spcAft>
            </a:pPr>
            <a:r>
              <a:rPr lang="en-US" sz="2000" dirty="0" smtClean="0">
                <a:solidFill>
                  <a:srgbClr val="002060"/>
                </a:solidFill>
                <a:ea typeface="Calibri" panose="020F0502020204030204" pitchFamily="34" charset="0"/>
                <a:cs typeface="Times New Roman" panose="02020603050405020304" pitchFamily="18" charset="0"/>
              </a:rPr>
              <a:t>Kelly is a Transportation engineer at </a:t>
            </a:r>
            <a:r>
              <a:rPr lang="en-US" sz="2000" dirty="0" err="1" smtClean="0">
                <a:solidFill>
                  <a:srgbClr val="002060"/>
                </a:solidFill>
                <a:ea typeface="Calibri" panose="020F0502020204030204" pitchFamily="34" charset="0"/>
                <a:cs typeface="Times New Roman" panose="02020603050405020304" pitchFamily="18" charset="0"/>
              </a:rPr>
              <a:t>Kittelson</a:t>
            </a:r>
            <a:r>
              <a:rPr lang="en-US" sz="2000" dirty="0" smtClean="0">
                <a:solidFill>
                  <a:srgbClr val="002060"/>
                </a:solidFill>
                <a:ea typeface="Calibri" panose="020F0502020204030204" pitchFamily="34" charset="0"/>
                <a:cs typeface="Times New Roman" panose="02020603050405020304" pitchFamily="18" charset="0"/>
              </a:rPr>
              <a:t> &amp; Associates, a </a:t>
            </a:r>
            <a:r>
              <a:rPr lang="en-US" sz="2000" dirty="0">
                <a:solidFill>
                  <a:srgbClr val="002060"/>
                </a:solidFill>
                <a:ea typeface="Calibri" panose="020F0502020204030204" pitchFamily="34" charset="0"/>
                <a:cs typeface="Times New Roman" panose="02020603050405020304" pitchFamily="18" charset="0"/>
              </a:rPr>
              <a:t>transportation consulting firm. </a:t>
            </a:r>
            <a:r>
              <a:rPr lang="en-US" sz="2000" dirty="0" err="1">
                <a:solidFill>
                  <a:srgbClr val="002060"/>
                </a:solidFill>
                <a:ea typeface="Calibri" panose="020F0502020204030204" pitchFamily="34" charset="0"/>
                <a:cs typeface="Times New Roman" panose="02020603050405020304" pitchFamily="18" charset="0"/>
              </a:rPr>
              <a:t>Kittelson</a:t>
            </a:r>
            <a:r>
              <a:rPr lang="en-US" sz="2000" dirty="0">
                <a:solidFill>
                  <a:srgbClr val="002060"/>
                </a:solidFill>
                <a:ea typeface="Calibri" panose="020F0502020204030204" pitchFamily="34" charset="0"/>
                <a:cs typeface="Times New Roman" panose="02020603050405020304" pitchFamily="18" charset="0"/>
              </a:rPr>
              <a:t> is based in Portland, Oregon with seventeen offices around the county. While Kelly lives in Portland, she has had the opportunity to also do work in Anchorage, Orlando, Boise, Baltimore, and a number of other locations across the country. She has worked on a variety of planning, development services, safety, and research projects. She recently worked on a research project to assess methods and technologies for collecting pedestrian and bicycle counts, resulting in </a:t>
            </a:r>
            <a:r>
              <a:rPr lang="en-US" sz="2000" i="1" dirty="0">
                <a:solidFill>
                  <a:srgbClr val="002060"/>
                </a:solidFill>
                <a:ea typeface="Calibri" panose="020F0502020204030204" pitchFamily="34" charset="0"/>
                <a:cs typeface="Times New Roman" panose="02020603050405020304" pitchFamily="18" charset="0"/>
              </a:rPr>
              <a:t>NCHRP Report 797: Guidebook on Pedestrian and Bicycle Volume Data Collection.</a:t>
            </a:r>
            <a:r>
              <a:rPr lang="en-US" sz="2000" dirty="0">
                <a:solidFill>
                  <a:srgbClr val="002060"/>
                </a:solidFill>
                <a:ea typeface="Calibri" panose="020F0502020204030204" pitchFamily="34" charset="0"/>
                <a:cs typeface="Times New Roman" panose="02020603050405020304" pitchFamily="18" charset="0"/>
              </a:rPr>
              <a:t> She is currently helping develop a multimodal data collection program for Bend, Oregon.</a:t>
            </a:r>
            <a:endParaRPr lang="en-US" sz="20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9938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628650" y="1825625"/>
            <a:ext cx="7886700" cy="2811689"/>
          </a:xfrm>
        </p:spPr>
        <p:txBody>
          <a:bodyPr/>
          <a:lstStyle/>
          <a:p>
            <a:r>
              <a:rPr lang="en-US" dirty="0" smtClean="0"/>
              <a:t>Two tiered Gap Analysis:</a:t>
            </a:r>
          </a:p>
          <a:p>
            <a:endParaRPr lang="en-US" dirty="0" smtClean="0"/>
          </a:p>
          <a:p>
            <a:pPr marL="457200" lvl="1" indent="0">
              <a:buNone/>
            </a:pPr>
            <a:r>
              <a:rPr lang="en-US" dirty="0" smtClean="0"/>
              <a:t>1. Supply: Where is the existing bike/pedestrian infrastructure?</a:t>
            </a:r>
          </a:p>
          <a:p>
            <a:pPr lvl="1"/>
            <a:endParaRPr lang="en-US" dirty="0"/>
          </a:p>
          <a:p>
            <a:pPr marL="457200" lvl="1" indent="0">
              <a:buNone/>
            </a:pPr>
            <a:r>
              <a:rPr lang="en-US" dirty="0" smtClean="0"/>
              <a:t>2. Demand: Where are users traveling? </a:t>
            </a:r>
            <a:endParaRPr lang="en-US" dirty="0"/>
          </a:p>
          <a:p>
            <a:endParaRPr lang="en-US" dirty="0"/>
          </a:p>
        </p:txBody>
      </p:sp>
      <p:pic>
        <p:nvPicPr>
          <p:cNvPr id="4" name="Picture 3"/>
          <p:cNvPicPr>
            <a:picLocks noChangeAspect="1"/>
          </p:cNvPicPr>
          <p:nvPr/>
        </p:nvPicPr>
        <p:blipFill>
          <a:blip r:embed="rId2" cstate="print"/>
          <a:stretch>
            <a:fillRect/>
          </a:stretch>
        </p:blipFill>
        <p:spPr>
          <a:xfrm>
            <a:off x="6191253" y="340308"/>
            <a:ext cx="2694666" cy="2700762"/>
          </a:xfrm>
          <a:prstGeom prst="rect">
            <a:avLst/>
          </a:prstGeom>
        </p:spPr>
      </p:pic>
    </p:spTree>
    <p:extLst>
      <p:ext uri="{BB962C8B-B14F-4D97-AF65-F5344CB8AC3E}">
        <p14:creationId xmlns:p14="http://schemas.microsoft.com/office/powerpoint/2010/main" val="2977817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Needs</a:t>
            </a:r>
            <a:endParaRPr lang="en-US" dirty="0"/>
          </a:p>
        </p:txBody>
      </p:sp>
      <p:sp>
        <p:nvSpPr>
          <p:cNvPr id="3" name="Content Placeholder 2"/>
          <p:cNvSpPr>
            <a:spLocks noGrp="1"/>
          </p:cNvSpPr>
          <p:nvPr>
            <p:ph idx="1"/>
          </p:nvPr>
        </p:nvSpPr>
        <p:spPr/>
        <p:txBody>
          <a:bodyPr>
            <a:normAutofit/>
          </a:bodyPr>
          <a:lstStyle/>
          <a:p>
            <a:pPr marL="342892" indent="-342892"/>
            <a:r>
              <a:rPr lang="en-US" dirty="0" smtClean="0"/>
              <a:t>Where </a:t>
            </a:r>
            <a:r>
              <a:rPr lang="en-US" dirty="0"/>
              <a:t>are we seeing high use?</a:t>
            </a:r>
          </a:p>
          <a:p>
            <a:pPr marL="800092" lvl="1" indent="-342892"/>
            <a:r>
              <a:rPr lang="en-US" dirty="0"/>
              <a:t>Where not?</a:t>
            </a:r>
          </a:p>
          <a:p>
            <a:pPr marL="800092" lvl="1" indent="-342892"/>
            <a:endParaRPr lang="en-US" dirty="0"/>
          </a:p>
          <a:p>
            <a:endParaRPr lang="en-US" dirty="0"/>
          </a:p>
        </p:txBody>
      </p:sp>
      <p:pic>
        <p:nvPicPr>
          <p:cNvPr id="4" name="Picture 4" descr="http://www.anorak.co.uk/wp-content/uploads/2013/11/watch-for-bikes.jpg"/>
          <p:cNvPicPr>
            <a:picLocks noChangeAspect="1" noChangeArrowheads="1"/>
          </p:cNvPicPr>
          <p:nvPr/>
        </p:nvPicPr>
        <p:blipFill>
          <a:blip r:embed="rId2" cstate="print">
            <a:lum bright="15000" contrast="18000"/>
            <a:extLst>
              <a:ext uri="{28A0092B-C50C-407E-A947-70E740481C1C}">
                <a14:useLocalDpi xmlns:a14="http://schemas.microsoft.com/office/drawing/2010/main" val="0"/>
              </a:ext>
            </a:extLst>
          </a:blip>
          <a:srcRect/>
          <a:stretch>
            <a:fillRect/>
          </a:stretch>
        </p:blipFill>
        <p:spPr bwMode="auto">
          <a:xfrm>
            <a:off x="3657601" y="2685560"/>
            <a:ext cx="5329646" cy="4006118"/>
          </a:xfrm>
          <a:prstGeom prst="rect">
            <a:avLst/>
          </a:prstGeom>
          <a:noFill/>
          <a:ln>
            <a:solidFill>
              <a:schemeClr val="accent1"/>
            </a:solidFill>
          </a:ln>
          <a:extLst/>
        </p:spPr>
      </p:pic>
    </p:spTree>
    <p:extLst>
      <p:ext uri="{BB962C8B-B14F-4D97-AF65-F5344CB8AC3E}">
        <p14:creationId xmlns:p14="http://schemas.microsoft.com/office/powerpoint/2010/main" val="1187204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Bicycle and Pedestrian Supply</a:t>
            </a:r>
            <a:endParaRPr lang="en-US" dirty="0"/>
          </a:p>
        </p:txBody>
      </p:sp>
      <p:pic>
        <p:nvPicPr>
          <p:cNvPr id="5" name="Picture 4"/>
          <p:cNvPicPr>
            <a:picLocks noChangeAspect="1"/>
          </p:cNvPicPr>
          <p:nvPr/>
        </p:nvPicPr>
        <p:blipFill rotWithShape="1">
          <a:blip r:embed="rId2"/>
          <a:srcRect l="23356" r="14429"/>
          <a:stretch/>
        </p:blipFill>
        <p:spPr>
          <a:xfrm>
            <a:off x="248195" y="1841862"/>
            <a:ext cx="4184611" cy="4423801"/>
          </a:xfrm>
          <a:prstGeom prst="rect">
            <a:avLst/>
          </a:prstGeom>
        </p:spPr>
      </p:pic>
      <p:pic>
        <p:nvPicPr>
          <p:cNvPr id="6" name="Picture 5"/>
          <p:cNvPicPr>
            <a:picLocks noChangeAspect="1"/>
          </p:cNvPicPr>
          <p:nvPr/>
        </p:nvPicPr>
        <p:blipFill rotWithShape="1">
          <a:blip r:embed="rId3"/>
          <a:srcRect l="22526" t="1925" r="26704"/>
          <a:stretch/>
        </p:blipFill>
        <p:spPr>
          <a:xfrm>
            <a:off x="5041098" y="1831589"/>
            <a:ext cx="3474252" cy="4423801"/>
          </a:xfrm>
          <a:prstGeom prst="rect">
            <a:avLst/>
          </a:prstGeom>
        </p:spPr>
      </p:pic>
      <p:sp>
        <p:nvSpPr>
          <p:cNvPr id="7" name="TextBox 6"/>
          <p:cNvSpPr txBox="1"/>
          <p:nvPr/>
        </p:nvSpPr>
        <p:spPr>
          <a:xfrm>
            <a:off x="799899" y="6265663"/>
            <a:ext cx="3081201" cy="461665"/>
          </a:xfrm>
          <a:prstGeom prst="rect">
            <a:avLst/>
          </a:prstGeom>
          <a:noFill/>
        </p:spPr>
        <p:txBody>
          <a:bodyPr wrap="square" rtlCol="0">
            <a:spAutoFit/>
          </a:bodyPr>
          <a:lstStyle/>
          <a:p>
            <a:r>
              <a:rPr lang="en-US" sz="2400" dirty="0" smtClean="0">
                <a:solidFill>
                  <a:srgbClr val="002060"/>
                </a:solidFill>
              </a:rPr>
              <a:t>Existing Sidewalks</a:t>
            </a:r>
            <a:endParaRPr lang="en-US" sz="2400" dirty="0">
              <a:solidFill>
                <a:srgbClr val="002060"/>
              </a:solidFill>
            </a:endParaRPr>
          </a:p>
        </p:txBody>
      </p:sp>
      <p:sp>
        <p:nvSpPr>
          <p:cNvPr id="8" name="TextBox 7"/>
          <p:cNvSpPr txBox="1"/>
          <p:nvPr/>
        </p:nvSpPr>
        <p:spPr>
          <a:xfrm>
            <a:off x="5315184" y="6255390"/>
            <a:ext cx="2926080" cy="461665"/>
          </a:xfrm>
          <a:prstGeom prst="rect">
            <a:avLst/>
          </a:prstGeom>
          <a:noFill/>
        </p:spPr>
        <p:txBody>
          <a:bodyPr wrap="square" rtlCol="0">
            <a:spAutoFit/>
          </a:bodyPr>
          <a:lstStyle/>
          <a:p>
            <a:r>
              <a:rPr lang="en-US" sz="2400" dirty="0" smtClean="0">
                <a:solidFill>
                  <a:srgbClr val="002060"/>
                </a:solidFill>
              </a:rPr>
              <a:t>Future Pathways</a:t>
            </a:r>
            <a:endParaRPr lang="en-US" sz="2400" dirty="0">
              <a:solidFill>
                <a:srgbClr val="002060"/>
              </a:solidFill>
            </a:endParaRPr>
          </a:p>
        </p:txBody>
      </p:sp>
    </p:spTree>
    <p:extLst>
      <p:ext uri="{BB962C8B-B14F-4D97-AF65-F5344CB8AC3E}">
        <p14:creationId xmlns:p14="http://schemas.microsoft.com/office/powerpoint/2010/main" val="37928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Bicycle and Pedestrian Demand </a:t>
            </a:r>
          </a:p>
        </p:txBody>
      </p:sp>
      <p:pic>
        <p:nvPicPr>
          <p:cNvPr id="1028" name="Picture 4" descr="JAMA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2277" y="-5569489"/>
            <a:ext cx="152922"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1043" y="1889565"/>
            <a:ext cx="3047057" cy="1238952"/>
            <a:chOff x="628650" y="3753302"/>
            <a:chExt cx="3047057" cy="1238952"/>
          </a:xfrm>
        </p:grpSpPr>
        <p:pic>
          <p:nvPicPr>
            <p:cNvPr id="1034" name="Picture 10" descr="JAMA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87" y="3753302"/>
              <a:ext cx="2589146" cy="774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650" y="4622922"/>
              <a:ext cx="3047057" cy="369332"/>
            </a:xfrm>
            <a:prstGeom prst="rect">
              <a:avLst/>
            </a:prstGeom>
            <a:noFill/>
          </p:spPr>
          <p:txBody>
            <a:bodyPr wrap="square" rtlCol="0">
              <a:spAutoFit/>
            </a:bodyPr>
            <a:lstStyle/>
            <a:p>
              <a:pPr algn="ctr"/>
              <a:r>
                <a:rPr lang="en-US" b="1" dirty="0" smtClean="0"/>
                <a:t>On-street counters</a:t>
              </a:r>
              <a:endParaRPr lang="en-US" b="1" dirty="0"/>
            </a:p>
          </p:txBody>
        </p:sp>
      </p:grpSp>
      <p:grpSp>
        <p:nvGrpSpPr>
          <p:cNvPr id="10" name="Group 9"/>
          <p:cNvGrpSpPr/>
          <p:nvPr/>
        </p:nvGrpSpPr>
        <p:grpSpPr>
          <a:xfrm>
            <a:off x="5877953" y="1538088"/>
            <a:ext cx="3047057" cy="1674657"/>
            <a:chOff x="450942" y="5183343"/>
            <a:chExt cx="3047057" cy="1674657"/>
          </a:xfrm>
        </p:grpSpPr>
        <p:pic>
          <p:nvPicPr>
            <p:cNvPr id="1030" name="Picture 6" descr="http://streetwise.kittelson.com/system/datas/390/original/ped_counts.jpg?13946655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959" y="5183343"/>
              <a:ext cx="2272665" cy="13511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0942" y="6488668"/>
              <a:ext cx="3047057" cy="369332"/>
            </a:xfrm>
            <a:prstGeom prst="rect">
              <a:avLst/>
            </a:prstGeom>
            <a:noFill/>
          </p:spPr>
          <p:txBody>
            <a:bodyPr wrap="square" rtlCol="0">
              <a:spAutoFit/>
            </a:bodyPr>
            <a:lstStyle/>
            <a:p>
              <a:pPr algn="ctr"/>
              <a:r>
                <a:rPr lang="en-US" b="1" dirty="0" smtClean="0"/>
                <a:t>Manual counts</a:t>
              </a:r>
              <a:endParaRPr lang="en-US" b="1" dirty="0"/>
            </a:p>
          </p:txBody>
        </p:sp>
      </p:grpSp>
      <p:grpSp>
        <p:nvGrpSpPr>
          <p:cNvPr id="8" name="Group 7"/>
          <p:cNvGrpSpPr/>
          <p:nvPr/>
        </p:nvGrpSpPr>
        <p:grpSpPr>
          <a:xfrm>
            <a:off x="3012059" y="2662539"/>
            <a:ext cx="3047057" cy="2040246"/>
            <a:chOff x="3162559" y="3084605"/>
            <a:chExt cx="3047057" cy="2040246"/>
          </a:xfrm>
        </p:grpSpPr>
        <p:pic>
          <p:nvPicPr>
            <p:cNvPr id="4" name="Picture 3"/>
            <p:cNvPicPr>
              <a:picLocks noChangeAspect="1"/>
            </p:cNvPicPr>
            <p:nvPr/>
          </p:nvPicPr>
          <p:blipFill>
            <a:blip r:embed="rId5" cstate="print"/>
            <a:stretch>
              <a:fillRect/>
            </a:stretch>
          </p:blipFill>
          <p:spPr>
            <a:xfrm>
              <a:off x="3981880" y="3084605"/>
              <a:ext cx="1408416" cy="1408416"/>
            </a:xfrm>
            <a:prstGeom prst="rect">
              <a:avLst/>
            </a:prstGeom>
          </p:spPr>
        </p:pic>
        <p:sp>
          <p:nvSpPr>
            <p:cNvPr id="12" name="TextBox 11"/>
            <p:cNvSpPr txBox="1"/>
            <p:nvPr/>
          </p:nvSpPr>
          <p:spPr>
            <a:xfrm>
              <a:off x="3162559" y="4478520"/>
              <a:ext cx="3047057" cy="646331"/>
            </a:xfrm>
            <a:prstGeom prst="rect">
              <a:avLst/>
            </a:prstGeom>
            <a:noFill/>
          </p:spPr>
          <p:txBody>
            <a:bodyPr wrap="square" rtlCol="0">
              <a:spAutoFit/>
            </a:bodyPr>
            <a:lstStyle/>
            <a:p>
              <a:pPr algn="ctr"/>
              <a:r>
                <a:rPr lang="en-US" b="1" dirty="0" smtClean="0"/>
                <a:t>Vendor-supplied </a:t>
              </a:r>
              <a:br>
                <a:rPr lang="en-US" b="1" dirty="0" smtClean="0"/>
              </a:br>
              <a:r>
                <a:rPr lang="en-US" b="1" dirty="0" smtClean="0"/>
                <a:t>counts</a:t>
              </a:r>
              <a:endParaRPr lang="en-US" b="1" dirty="0"/>
            </a:p>
          </p:txBody>
        </p:sp>
      </p:grpSp>
      <p:grpSp>
        <p:nvGrpSpPr>
          <p:cNvPr id="15" name="Group 14"/>
          <p:cNvGrpSpPr/>
          <p:nvPr/>
        </p:nvGrpSpPr>
        <p:grpSpPr>
          <a:xfrm>
            <a:off x="81043" y="4651000"/>
            <a:ext cx="3047057" cy="1538528"/>
            <a:chOff x="3128101" y="5021498"/>
            <a:chExt cx="3047057" cy="1538528"/>
          </a:xfrm>
        </p:grpSpPr>
        <p:pic>
          <p:nvPicPr>
            <p:cNvPr id="1026" name="Picture 2" descr="https://encrypted-tbn3.gstatic.com/images?q=tbn:ANd9GcRwKQy-rm-ma4kNmn3yC8PSLTOXhLLXkXTjA0ggZ-7psmsmTnCM4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6270" y="5021498"/>
              <a:ext cx="2558086" cy="10658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28101" y="6190694"/>
              <a:ext cx="3047057" cy="369332"/>
            </a:xfrm>
            <a:prstGeom prst="rect">
              <a:avLst/>
            </a:prstGeom>
            <a:noFill/>
          </p:spPr>
          <p:txBody>
            <a:bodyPr wrap="square" rtlCol="0">
              <a:spAutoFit/>
            </a:bodyPr>
            <a:lstStyle/>
            <a:p>
              <a:pPr algn="ctr"/>
              <a:r>
                <a:rPr lang="en-US" b="1" dirty="0" smtClean="0"/>
                <a:t>Off-street counters</a:t>
              </a:r>
              <a:endParaRPr lang="en-US" b="1" dirty="0"/>
            </a:p>
          </p:txBody>
        </p:sp>
      </p:grpSp>
      <p:grpSp>
        <p:nvGrpSpPr>
          <p:cNvPr id="17" name="Group 16"/>
          <p:cNvGrpSpPr/>
          <p:nvPr/>
        </p:nvGrpSpPr>
        <p:grpSpPr>
          <a:xfrm>
            <a:off x="5624578" y="3705302"/>
            <a:ext cx="3047057" cy="1891396"/>
            <a:chOff x="5879765" y="5277434"/>
            <a:chExt cx="3047057" cy="1891396"/>
          </a:xfrm>
        </p:grpSpPr>
        <p:pic>
          <p:nvPicPr>
            <p:cNvPr id="2050" name="Picture 2" descr="https://s3.amazonaws.com/speed-gear/icons/32/huge/logo-on-white.png?14259142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3467" y="5277434"/>
              <a:ext cx="1539654" cy="15396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879765" y="6799498"/>
              <a:ext cx="3047057" cy="369332"/>
            </a:xfrm>
            <a:prstGeom prst="rect">
              <a:avLst/>
            </a:prstGeom>
            <a:noFill/>
          </p:spPr>
          <p:txBody>
            <a:bodyPr wrap="square" rtlCol="0">
              <a:spAutoFit/>
            </a:bodyPr>
            <a:lstStyle/>
            <a:p>
              <a:pPr algn="ctr"/>
              <a:r>
                <a:rPr lang="en-US" b="1" dirty="0" smtClean="0"/>
                <a:t>Other data sources</a:t>
              </a:r>
              <a:endParaRPr lang="en-US" b="1" dirty="0"/>
            </a:p>
          </p:txBody>
        </p:sp>
      </p:grpSp>
    </p:spTree>
    <p:extLst>
      <p:ext uri="{BB962C8B-B14F-4D97-AF65-F5344CB8AC3E}">
        <p14:creationId xmlns:p14="http://schemas.microsoft.com/office/powerpoint/2010/main" val="252696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Counts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844" y="1690690"/>
            <a:ext cx="5306517" cy="3979886"/>
          </a:xfrm>
        </p:spPr>
      </p:pic>
      <p:sp>
        <p:nvSpPr>
          <p:cNvPr id="5" name="TextBox 4"/>
          <p:cNvSpPr txBox="1"/>
          <p:nvPr/>
        </p:nvSpPr>
        <p:spPr>
          <a:xfrm>
            <a:off x="5816184" y="1843790"/>
            <a:ext cx="305799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2060"/>
                </a:solidFill>
              </a:rPr>
              <a:t>Years of data</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Varied locations</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Ability to calibrate permanent counters</a:t>
            </a:r>
            <a:endParaRPr lang="en-US" sz="2400" dirty="0">
              <a:solidFill>
                <a:srgbClr val="002060"/>
              </a:solidFill>
            </a:endParaRPr>
          </a:p>
        </p:txBody>
      </p:sp>
    </p:spTree>
    <p:extLst>
      <p:ext uri="{BB962C8B-B14F-4D97-AF65-F5344CB8AC3E}">
        <p14:creationId xmlns:p14="http://schemas.microsoft.com/office/powerpoint/2010/main" val="40110810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Permanent </a:t>
            </a:r>
            <a:r>
              <a:rPr lang="en-US" dirty="0"/>
              <a:t>Counter Installation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41" y="1690689"/>
            <a:ext cx="4056968" cy="405696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639" t="24772" r="16940" b="-24772"/>
          <a:stretch/>
        </p:blipFill>
        <p:spPr>
          <a:xfrm>
            <a:off x="4289059" y="2099043"/>
            <a:ext cx="4727056" cy="4616075"/>
          </a:xfrm>
          <a:prstGeom prst="rect">
            <a:avLst/>
          </a:prstGeom>
        </p:spPr>
      </p:pic>
      <p:sp>
        <p:nvSpPr>
          <p:cNvPr id="4" name="Rectangle 3"/>
          <p:cNvSpPr/>
          <p:nvPr/>
        </p:nvSpPr>
        <p:spPr>
          <a:xfrm>
            <a:off x="232347" y="5747657"/>
            <a:ext cx="4572000" cy="830997"/>
          </a:xfrm>
          <a:prstGeom prst="rect">
            <a:avLst/>
          </a:prstGeom>
        </p:spPr>
        <p:txBody>
          <a:bodyPr>
            <a:spAutoFit/>
          </a:bodyPr>
          <a:lstStyle/>
          <a:p>
            <a:r>
              <a:rPr lang="en-US" sz="2400" dirty="0" smtClean="0">
                <a:solidFill>
                  <a:srgbClr val="002060"/>
                </a:solidFill>
              </a:rPr>
              <a:t>Boise Greenbelt</a:t>
            </a:r>
          </a:p>
          <a:p>
            <a:r>
              <a:rPr lang="en-US" sz="2400" dirty="0" smtClean="0">
                <a:solidFill>
                  <a:srgbClr val="002060"/>
                </a:solidFill>
              </a:rPr>
              <a:t>Boise, Idaho</a:t>
            </a:r>
            <a:endParaRPr lang="en-US" sz="2400" dirty="0">
              <a:solidFill>
                <a:srgbClr val="002060"/>
              </a:solidFill>
            </a:endParaRPr>
          </a:p>
        </p:txBody>
      </p:sp>
      <p:sp>
        <p:nvSpPr>
          <p:cNvPr id="8" name="Rectangle 7"/>
          <p:cNvSpPr/>
          <p:nvPr/>
        </p:nvSpPr>
        <p:spPr>
          <a:xfrm>
            <a:off x="4289059" y="5611193"/>
            <a:ext cx="4572000" cy="830997"/>
          </a:xfrm>
          <a:prstGeom prst="rect">
            <a:avLst/>
          </a:prstGeom>
        </p:spPr>
        <p:txBody>
          <a:bodyPr>
            <a:spAutoFit/>
          </a:bodyPr>
          <a:lstStyle/>
          <a:p>
            <a:r>
              <a:rPr lang="en-US" sz="2400" dirty="0" smtClean="0">
                <a:solidFill>
                  <a:srgbClr val="002060"/>
                </a:solidFill>
              </a:rPr>
              <a:t>Adams Street</a:t>
            </a:r>
          </a:p>
          <a:p>
            <a:r>
              <a:rPr lang="en-US" sz="2400" dirty="0" smtClean="0">
                <a:solidFill>
                  <a:srgbClr val="002060"/>
                </a:solidFill>
              </a:rPr>
              <a:t>Garden City, Idaho</a:t>
            </a:r>
            <a:endParaRPr lang="en-US" sz="2400" dirty="0">
              <a:solidFill>
                <a:srgbClr val="002060"/>
              </a:solidFill>
            </a:endParaRPr>
          </a:p>
        </p:txBody>
      </p:sp>
    </p:spTree>
    <p:extLst>
      <p:ext uri="{BB962C8B-B14F-4D97-AF65-F5344CB8AC3E}">
        <p14:creationId xmlns:p14="http://schemas.microsoft.com/office/powerpoint/2010/main" val="1150667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br>
              <a:rPr lang="en-US" dirty="0" smtClean="0"/>
            </a:br>
            <a:r>
              <a:rPr lang="en-US" dirty="0" smtClean="0"/>
              <a:t>Friendship Bridge, Boise </a:t>
            </a:r>
            <a:endParaRPr lang="en-US" dirty="0"/>
          </a:p>
        </p:txBody>
      </p:sp>
      <p:sp>
        <p:nvSpPr>
          <p:cNvPr id="3" name="Content Placeholder 2"/>
          <p:cNvSpPr>
            <a:spLocks noGrp="1"/>
          </p:cNvSpPr>
          <p:nvPr>
            <p:ph idx="1"/>
          </p:nvPr>
        </p:nvSpPr>
        <p:spPr/>
        <p:txBody>
          <a:bodyPr/>
          <a:lstStyle/>
          <a:p>
            <a:endParaRPr lang="en-US"/>
          </a:p>
        </p:txBody>
      </p:sp>
      <p:pic>
        <p:nvPicPr>
          <p:cNvPr id="4" name="Picture 3" descr="https://www.eco-visio.net/graphiques/visio_144070974336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00" t="12029"/>
          <a:stretch/>
        </p:blipFill>
        <p:spPr bwMode="auto">
          <a:xfrm>
            <a:off x="432370" y="1690689"/>
            <a:ext cx="8580092" cy="4092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782174" y="1929662"/>
            <a:ext cx="9525" cy="361473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9638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Portable Counter Installations</a:t>
            </a:r>
            <a:endParaRPr lang="en-US" dirty="0"/>
          </a:p>
        </p:txBody>
      </p:sp>
      <p:pic>
        <p:nvPicPr>
          <p:cNvPr id="4" name="Picture 3"/>
          <p:cNvPicPr>
            <a:picLocks noChangeAspect="1"/>
          </p:cNvPicPr>
          <p:nvPr/>
        </p:nvPicPr>
        <p:blipFill>
          <a:blip r:embed="rId3"/>
          <a:stretch>
            <a:fillRect/>
          </a:stretch>
        </p:blipFill>
        <p:spPr>
          <a:xfrm>
            <a:off x="112734" y="2134020"/>
            <a:ext cx="4257224" cy="3667930"/>
          </a:xfrm>
          <a:prstGeom prst="rect">
            <a:avLst/>
          </a:prstGeom>
        </p:spPr>
      </p:pic>
      <p:sp>
        <p:nvSpPr>
          <p:cNvPr id="6" name="TextBox 5"/>
          <p:cNvSpPr txBox="1"/>
          <p:nvPr/>
        </p:nvSpPr>
        <p:spPr>
          <a:xfrm>
            <a:off x="112734" y="5975175"/>
            <a:ext cx="4946754" cy="830997"/>
          </a:xfrm>
          <a:prstGeom prst="rect">
            <a:avLst/>
          </a:prstGeom>
          <a:noFill/>
        </p:spPr>
        <p:txBody>
          <a:bodyPr wrap="square" rtlCol="0">
            <a:spAutoFit/>
          </a:bodyPr>
          <a:lstStyle/>
          <a:p>
            <a:r>
              <a:rPr lang="en-US" sz="2400" dirty="0" smtClean="0">
                <a:solidFill>
                  <a:srgbClr val="002060"/>
                </a:solidFill>
              </a:rPr>
              <a:t>Lewis and Clark Elementary School Caldwell, Idaho</a:t>
            </a:r>
            <a:endParaRPr lang="en-US" sz="2400" dirty="0">
              <a:solidFill>
                <a:srgbClr val="002060"/>
              </a:solidFill>
            </a:endParaRPr>
          </a:p>
        </p:txBody>
      </p:sp>
      <p:sp>
        <p:nvSpPr>
          <p:cNvPr id="7" name="TextBox 6"/>
          <p:cNvSpPr txBox="1"/>
          <p:nvPr/>
        </p:nvSpPr>
        <p:spPr>
          <a:xfrm>
            <a:off x="5059488" y="2309438"/>
            <a:ext cx="3713037"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2060"/>
                </a:solidFill>
              </a:rPr>
              <a:t>Passive Infrared and Pneumatic Tube Technology</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Available to member agencies on request</a:t>
            </a:r>
          </a:p>
          <a:p>
            <a:endParaRPr lang="en-US" sz="2400" dirty="0" smtClean="0">
              <a:solidFill>
                <a:srgbClr val="002060"/>
              </a:solidFill>
            </a:endParaRPr>
          </a:p>
          <a:p>
            <a:pPr marL="285750" indent="-285750">
              <a:buFont typeface="Arial" panose="020B0604020202020204" pitchFamily="34" charset="0"/>
              <a:buChar char="•"/>
            </a:pPr>
            <a:endParaRPr lang="en-US" sz="2400" dirty="0">
              <a:solidFill>
                <a:srgbClr val="002060"/>
              </a:solidFill>
            </a:endParaRPr>
          </a:p>
        </p:txBody>
      </p:sp>
    </p:spTree>
    <p:extLst>
      <p:ext uri="{BB962C8B-B14F-4D97-AF65-F5344CB8AC3E}">
        <p14:creationId xmlns:p14="http://schemas.microsoft.com/office/powerpoint/2010/main" val="23928045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a:t>
            </a:r>
            <a:r>
              <a:rPr lang="en-US" dirty="0" smtClean="0"/>
              <a:t>Technologies</a:t>
            </a:r>
            <a:endParaRPr lang="en-US" dirty="0"/>
          </a:p>
        </p:txBody>
      </p:sp>
      <p:sp>
        <p:nvSpPr>
          <p:cNvPr id="3" name="Text Placeholder 2"/>
          <p:cNvSpPr>
            <a:spLocks noGrp="1"/>
          </p:cNvSpPr>
          <p:nvPr>
            <p:ph type="body" sz="quarter" idx="10"/>
          </p:nvPr>
        </p:nvSpPr>
        <p:spPr>
          <a:xfrm>
            <a:off x="177889" y="1526396"/>
            <a:ext cx="8140304" cy="3825875"/>
          </a:xfrm>
        </p:spPr>
        <p:txBody>
          <a:bodyPr/>
          <a:lstStyle/>
          <a:p>
            <a:pPr lvl="1"/>
            <a:r>
              <a:rPr lang="en-US" dirty="0" smtClean="0"/>
              <a:t>Boise </a:t>
            </a:r>
            <a:r>
              <a:rPr lang="en-US" dirty="0" err="1" smtClean="0"/>
              <a:t>GreenBike</a:t>
            </a:r>
            <a:endParaRPr lang="en-US" dirty="0" smtClean="0"/>
          </a:p>
          <a:p>
            <a:pPr lvl="1"/>
            <a:r>
              <a:rPr lang="en-US" dirty="0" smtClean="0"/>
              <a:t>Time Lapse Cameras</a:t>
            </a:r>
          </a:p>
          <a:p>
            <a:pPr lvl="1"/>
            <a:r>
              <a:rPr lang="en-US" dirty="0" err="1"/>
              <a:t>Strava</a:t>
            </a:r>
            <a:endParaRPr lang="en-US" dirty="0"/>
          </a:p>
          <a:p>
            <a:pPr lvl="1"/>
            <a:endParaRPr lang="en-US" dirty="0" smtClean="0"/>
          </a:p>
        </p:txBody>
      </p:sp>
      <p:pic>
        <p:nvPicPr>
          <p:cNvPr id="4" name="Picture 3"/>
          <p:cNvPicPr>
            <a:picLocks noChangeAspect="1"/>
          </p:cNvPicPr>
          <p:nvPr/>
        </p:nvPicPr>
        <p:blipFill>
          <a:blip r:embed="rId3" cstate="print"/>
          <a:stretch>
            <a:fillRect/>
          </a:stretch>
        </p:blipFill>
        <p:spPr>
          <a:xfrm>
            <a:off x="4495320" y="1673468"/>
            <a:ext cx="4494829" cy="2887339"/>
          </a:xfrm>
          <a:prstGeom prst="rect">
            <a:avLst/>
          </a:prstGeom>
        </p:spPr>
      </p:pic>
      <p:pic>
        <p:nvPicPr>
          <p:cNvPr id="8" name="Picture 7"/>
          <p:cNvPicPr>
            <a:picLocks noChangeAspect="1"/>
          </p:cNvPicPr>
          <p:nvPr/>
        </p:nvPicPr>
        <p:blipFill rotWithShape="1">
          <a:blip r:embed="rId4"/>
          <a:srcRect l="24440" t="26984" r="813"/>
          <a:stretch/>
        </p:blipFill>
        <p:spPr>
          <a:xfrm>
            <a:off x="177889" y="3569548"/>
            <a:ext cx="4213734" cy="3087134"/>
          </a:xfrm>
          <a:prstGeom prst="rect">
            <a:avLst/>
          </a:prstGeom>
        </p:spPr>
      </p:pic>
    </p:spTree>
    <p:extLst>
      <p:ext uri="{BB962C8B-B14F-4D97-AF65-F5344CB8AC3E}">
        <p14:creationId xmlns:p14="http://schemas.microsoft.com/office/powerpoint/2010/main" val="3597728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88171" y="1196873"/>
            <a:ext cx="8624808" cy="5521528"/>
          </a:xfrm>
          <a:prstGeom prst="rect">
            <a:avLst/>
          </a:prstGeom>
        </p:spPr>
      </p:pic>
      <p:sp>
        <p:nvSpPr>
          <p:cNvPr id="3" name="Oval 2"/>
          <p:cNvSpPr/>
          <p:nvPr/>
        </p:nvSpPr>
        <p:spPr>
          <a:xfrm>
            <a:off x="4156075" y="3957637"/>
            <a:ext cx="584200" cy="723900"/>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65921" y="38687"/>
            <a:ext cx="7886700" cy="1325563"/>
          </a:xfrm>
        </p:spPr>
        <p:txBody>
          <a:bodyPr/>
          <a:lstStyle/>
          <a:p>
            <a:r>
              <a:rPr lang="en-US" dirty="0"/>
              <a:t>Additional </a:t>
            </a:r>
            <a:r>
              <a:rPr lang="en-US" dirty="0" smtClean="0"/>
              <a:t>Technologies</a:t>
            </a:r>
            <a:endParaRPr lang="en-US" dirty="0"/>
          </a:p>
        </p:txBody>
      </p:sp>
    </p:spTree>
    <p:extLst>
      <p:ext uri="{BB962C8B-B14F-4D97-AF65-F5344CB8AC3E}">
        <p14:creationId xmlns:p14="http://schemas.microsoft.com/office/powerpoint/2010/main" val="122439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endParaRPr lang="en-US" dirty="0"/>
          </a:p>
        </p:txBody>
      </p:sp>
      <p:sp>
        <p:nvSpPr>
          <p:cNvPr id="4" name="Rectangle 3"/>
          <p:cNvSpPr/>
          <p:nvPr/>
        </p:nvSpPr>
        <p:spPr>
          <a:xfrm>
            <a:off x="0" y="1590494"/>
            <a:ext cx="9144000" cy="4951099"/>
          </a:xfrm>
          <a:prstGeom prst="rect">
            <a:avLst/>
          </a:prstGeom>
        </p:spPr>
        <p:txBody>
          <a:bodyPr wrap="square">
            <a:spAutoFit/>
          </a:bodyPr>
          <a:lstStyle/>
          <a:p>
            <a:pPr algn="just">
              <a:lnSpc>
                <a:spcPct val="115000"/>
              </a:lnSpc>
              <a:tabLst>
                <a:tab pos="2057400" algn="l"/>
              </a:tabLst>
            </a:pPr>
            <a:r>
              <a:rPr lang="en-US" sz="2800" dirty="0">
                <a:solidFill>
                  <a:srgbClr val="002060"/>
                </a:solidFill>
                <a:ea typeface="Calibri" panose="020F0502020204030204" pitchFamily="34" charset="0"/>
                <a:cs typeface="Times New Roman" panose="02020603050405020304" pitchFamily="18" charset="0"/>
              </a:rPr>
              <a:t>Tom </a:t>
            </a:r>
            <a:r>
              <a:rPr lang="en-US" sz="2800" dirty="0" smtClean="0">
                <a:solidFill>
                  <a:srgbClr val="002060"/>
                </a:solidFill>
                <a:ea typeface="Calibri" panose="020F0502020204030204" pitchFamily="34" charset="0"/>
                <a:cs typeface="Times New Roman" panose="02020603050405020304" pitchFamily="18" charset="0"/>
              </a:rPr>
              <a:t>Laws</a:t>
            </a:r>
          </a:p>
          <a:p>
            <a:pPr algn="just">
              <a:lnSpc>
                <a:spcPct val="115000"/>
              </a:lnSpc>
              <a:tabLst>
                <a:tab pos="2057400" algn="l"/>
              </a:tabLst>
            </a:pPr>
            <a:r>
              <a:rPr lang="en-US" sz="2800" dirty="0" smtClean="0">
                <a:solidFill>
                  <a:srgbClr val="002060"/>
                </a:solidFill>
                <a:ea typeface="Calibri" panose="020F0502020204030204" pitchFamily="34" charset="0"/>
                <a:cs typeface="Times New Roman" panose="02020603050405020304" pitchFamily="18" charset="0"/>
              </a:rPr>
              <a:t>  Bicycle and Pedestrian Coordinator, COMPASS</a:t>
            </a:r>
          </a:p>
          <a:p>
            <a:pPr algn="just">
              <a:lnSpc>
                <a:spcPct val="115000"/>
              </a:lnSpc>
              <a:spcAft>
                <a:spcPts val="1000"/>
              </a:spcAft>
              <a:tabLst>
                <a:tab pos="2057400" algn="l"/>
              </a:tabLst>
            </a:pPr>
            <a:endParaRPr lang="en-US" sz="2000" dirty="0">
              <a:solidFill>
                <a:srgbClr val="002060"/>
              </a:solidFill>
              <a:ea typeface="Calibri" panose="020F0502020204030204" pitchFamily="34" charset="0"/>
              <a:cs typeface="Times New Roman" panose="02020603050405020304" pitchFamily="18" charset="0"/>
            </a:endParaRPr>
          </a:p>
          <a:p>
            <a:pPr algn="just">
              <a:spcAft>
                <a:spcPts val="1000"/>
              </a:spcAft>
              <a:tabLst>
                <a:tab pos="2057400" algn="l"/>
              </a:tabLst>
            </a:pPr>
            <a:r>
              <a:rPr lang="en-US" sz="2000" dirty="0" smtClean="0">
                <a:solidFill>
                  <a:srgbClr val="002060"/>
                </a:solidFill>
                <a:ea typeface="Calibri" panose="020F0502020204030204" pitchFamily="34" charset="0"/>
                <a:cs typeface="Times New Roman" panose="02020603050405020304" pitchFamily="18" charset="0"/>
              </a:rPr>
              <a:t>Tom is an Associate </a:t>
            </a:r>
            <a:r>
              <a:rPr lang="en-US" sz="2000" dirty="0">
                <a:solidFill>
                  <a:srgbClr val="002060"/>
                </a:solidFill>
                <a:ea typeface="Calibri" panose="020F0502020204030204" pitchFamily="34" charset="0"/>
                <a:cs typeface="Times New Roman" panose="02020603050405020304" pitchFamily="18" charset="0"/>
              </a:rPr>
              <a:t>P</a:t>
            </a:r>
            <a:r>
              <a:rPr lang="en-US" sz="2000" dirty="0" smtClean="0">
                <a:solidFill>
                  <a:srgbClr val="002060"/>
                </a:solidFill>
                <a:ea typeface="Calibri" panose="020F0502020204030204" pitchFamily="34" charset="0"/>
                <a:cs typeface="Times New Roman" panose="02020603050405020304" pitchFamily="18" charset="0"/>
              </a:rPr>
              <a:t>lanner at COMPASS in Meridian, Idaho </a:t>
            </a:r>
            <a:r>
              <a:rPr lang="en-US" sz="2000" dirty="0">
                <a:solidFill>
                  <a:srgbClr val="002060"/>
                </a:solidFill>
                <a:ea typeface="Calibri" panose="020F0502020204030204" pitchFamily="34" charset="0"/>
                <a:cs typeface="Times New Roman" panose="02020603050405020304" pitchFamily="18" charset="0"/>
              </a:rPr>
              <a:t>with a primary focus in bicycle and pedestrian </a:t>
            </a:r>
            <a:r>
              <a:rPr lang="en-US" sz="2000" dirty="0" smtClean="0">
                <a:solidFill>
                  <a:srgbClr val="002060"/>
                </a:solidFill>
                <a:ea typeface="Calibri" panose="020F0502020204030204" pitchFamily="34" charset="0"/>
                <a:cs typeface="Times New Roman" panose="02020603050405020304" pitchFamily="18" charset="0"/>
              </a:rPr>
              <a:t>planning. Tom has worked on a variety of other projects at COMPASS including performance </a:t>
            </a:r>
            <a:r>
              <a:rPr lang="en-US" sz="2000" dirty="0">
                <a:solidFill>
                  <a:srgbClr val="002060"/>
                </a:solidFill>
                <a:ea typeface="Calibri" panose="020F0502020204030204" pitchFamily="34" charset="0"/>
                <a:cs typeface="Times New Roman" panose="02020603050405020304" pitchFamily="18" charset="0"/>
              </a:rPr>
              <a:t>monitoring, development review, </a:t>
            </a:r>
            <a:r>
              <a:rPr lang="en-US" sz="2000" dirty="0" smtClean="0">
                <a:solidFill>
                  <a:srgbClr val="002060"/>
                </a:solidFill>
                <a:ea typeface="Calibri" panose="020F0502020204030204" pitchFamily="34" charset="0"/>
                <a:cs typeface="Times New Roman" panose="02020603050405020304" pitchFamily="18" charset="0"/>
              </a:rPr>
              <a:t>complete streets level of service, and demographics forecasts. Prior </a:t>
            </a:r>
            <a:r>
              <a:rPr lang="en-US" sz="2000" dirty="0">
                <a:solidFill>
                  <a:srgbClr val="002060"/>
                </a:solidFill>
                <a:ea typeface="Calibri" panose="020F0502020204030204" pitchFamily="34" charset="0"/>
                <a:cs typeface="Times New Roman" panose="02020603050405020304" pitchFamily="18" charset="0"/>
              </a:rPr>
              <a:t>to joining COMPASS, Tom worked with the Department of the Interior and National Parks Service on visitor movement and transit shuttle </a:t>
            </a:r>
            <a:r>
              <a:rPr lang="en-US" sz="2000" dirty="0" smtClean="0">
                <a:solidFill>
                  <a:srgbClr val="002060"/>
                </a:solidFill>
                <a:ea typeface="Calibri" panose="020F0502020204030204" pitchFamily="34" charset="0"/>
                <a:cs typeface="Times New Roman" panose="02020603050405020304" pitchFamily="18" charset="0"/>
              </a:rPr>
              <a:t>planning in Sequoia and Kings Canyon National Parks</a:t>
            </a:r>
            <a:r>
              <a:rPr lang="en-US" sz="2000" dirty="0">
                <a:solidFill>
                  <a:srgbClr val="002060"/>
                </a:solidFill>
                <a:ea typeface="Calibri" panose="020F0502020204030204" pitchFamily="34" charset="0"/>
                <a:cs typeface="Times New Roman" panose="02020603050405020304" pitchFamily="18" charset="0"/>
              </a:rPr>
              <a:t>. </a:t>
            </a:r>
            <a:r>
              <a:rPr lang="en-US" sz="2000" dirty="0" smtClean="0">
                <a:solidFill>
                  <a:srgbClr val="002060"/>
                </a:solidFill>
                <a:ea typeface="Calibri" panose="020F0502020204030204" pitchFamily="34" charset="0"/>
                <a:cs typeface="Times New Roman" panose="02020603050405020304" pitchFamily="18" charset="0"/>
              </a:rPr>
              <a:t>Tom holds a Master’s </a:t>
            </a:r>
            <a:r>
              <a:rPr lang="en-US" sz="2000" dirty="0">
                <a:solidFill>
                  <a:srgbClr val="002060"/>
                </a:solidFill>
                <a:ea typeface="Calibri" panose="020F0502020204030204" pitchFamily="34" charset="0"/>
                <a:cs typeface="Times New Roman" panose="02020603050405020304" pitchFamily="18" charset="0"/>
              </a:rPr>
              <a:t>degree in Geography with emphasis in Transportation Planning from Western Washington </a:t>
            </a:r>
            <a:r>
              <a:rPr lang="en-US" sz="2000" dirty="0" smtClean="0">
                <a:solidFill>
                  <a:srgbClr val="002060"/>
                </a:solidFill>
                <a:ea typeface="Calibri" panose="020F0502020204030204" pitchFamily="34" charset="0"/>
                <a:cs typeface="Times New Roman" panose="02020603050405020304" pitchFamily="18" charset="0"/>
              </a:rPr>
              <a:t>University and Bachelor’s </a:t>
            </a:r>
            <a:r>
              <a:rPr lang="en-US" sz="2000" dirty="0">
                <a:solidFill>
                  <a:srgbClr val="002060"/>
                </a:solidFill>
                <a:ea typeface="Calibri" panose="020F0502020204030204" pitchFamily="34" charset="0"/>
                <a:cs typeface="Times New Roman" panose="02020603050405020304" pitchFamily="18" charset="0"/>
              </a:rPr>
              <a:t>degrees with honors in Geography and Environmental Studies from the University of </a:t>
            </a:r>
            <a:r>
              <a:rPr lang="en-US" sz="2000" dirty="0" smtClean="0">
                <a:solidFill>
                  <a:srgbClr val="002060"/>
                </a:solidFill>
                <a:ea typeface="Calibri" panose="020F0502020204030204" pitchFamily="34" charset="0"/>
                <a:cs typeface="Times New Roman" panose="02020603050405020304" pitchFamily="18" charset="0"/>
              </a:rPr>
              <a:t>Oregon.</a:t>
            </a:r>
            <a:endParaRPr lang="en-US" sz="20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26648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196" y="1605883"/>
            <a:ext cx="8435975" cy="4954334"/>
          </a:xfrm>
          <a:prstGeom prst="rect">
            <a:avLst/>
          </a:prstGeom>
        </p:spPr>
      </p:pic>
      <p:cxnSp>
        <p:nvCxnSpPr>
          <p:cNvPr id="6" name="Straight Connector 5"/>
          <p:cNvCxnSpPr/>
          <p:nvPr/>
        </p:nvCxnSpPr>
        <p:spPr>
          <a:xfrm flipV="1">
            <a:off x="3914775" y="3689350"/>
            <a:ext cx="215900" cy="3683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665921" y="38687"/>
            <a:ext cx="7886700" cy="1325563"/>
          </a:xfrm>
        </p:spPr>
        <p:txBody>
          <a:bodyPr/>
          <a:lstStyle/>
          <a:p>
            <a:r>
              <a:rPr lang="en-US" dirty="0"/>
              <a:t>Additional </a:t>
            </a:r>
            <a:r>
              <a:rPr lang="en-US" dirty="0" smtClean="0"/>
              <a:t>Technologies</a:t>
            </a:r>
            <a:endParaRPr lang="en-US" dirty="0"/>
          </a:p>
        </p:txBody>
      </p:sp>
    </p:spTree>
    <p:extLst>
      <p:ext uri="{BB962C8B-B14F-4D97-AF65-F5344CB8AC3E}">
        <p14:creationId xmlns:p14="http://schemas.microsoft.com/office/powerpoint/2010/main" val="3900875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53295" t="16334" r="21023" b="42458"/>
          <a:stretch/>
        </p:blipFill>
        <p:spPr>
          <a:xfrm>
            <a:off x="290512" y="1516650"/>
            <a:ext cx="8610600" cy="4710113"/>
          </a:xfrm>
          <a:prstGeom prst="rect">
            <a:avLst/>
          </a:prstGeom>
        </p:spPr>
      </p:pic>
      <p:sp>
        <p:nvSpPr>
          <p:cNvPr id="5" name="Title 1"/>
          <p:cNvSpPr txBox="1">
            <a:spLocks/>
          </p:cNvSpPr>
          <p:nvPr/>
        </p:nvSpPr>
        <p:spPr>
          <a:xfrm>
            <a:off x="818321" y="19108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a:lstStyle>
          <a:p>
            <a:r>
              <a:rPr lang="en-US" smtClean="0"/>
              <a:t>Additional Technologies</a:t>
            </a:r>
            <a:endParaRPr lang="en-US" dirty="0"/>
          </a:p>
        </p:txBody>
      </p:sp>
    </p:spTree>
    <p:extLst>
      <p:ext uri="{BB962C8B-B14F-4D97-AF65-F5344CB8AC3E}">
        <p14:creationId xmlns:p14="http://schemas.microsoft.com/office/powerpoint/2010/main" val="42493373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Text Placeholder 2"/>
          <p:cNvSpPr>
            <a:spLocks noGrp="1"/>
          </p:cNvSpPr>
          <p:nvPr>
            <p:ph type="body" sz="quarter" idx="10"/>
          </p:nvPr>
        </p:nvSpPr>
        <p:spPr>
          <a:xfrm>
            <a:off x="99462" y="2177562"/>
            <a:ext cx="4872588" cy="4407875"/>
          </a:xfrm>
        </p:spPr>
        <p:txBody>
          <a:bodyPr>
            <a:normAutofit/>
          </a:bodyPr>
          <a:lstStyle/>
          <a:p>
            <a:pPr marL="0" indent="0" algn="r">
              <a:buNone/>
            </a:pPr>
            <a:r>
              <a:rPr lang="en-US" dirty="0" smtClean="0"/>
              <a:t>Permanent Counters +</a:t>
            </a:r>
          </a:p>
          <a:p>
            <a:pPr marL="0" indent="0" algn="r">
              <a:buNone/>
            </a:pPr>
            <a:r>
              <a:rPr lang="en-US" dirty="0" smtClean="0"/>
              <a:t>Portable Counters +</a:t>
            </a:r>
          </a:p>
          <a:p>
            <a:pPr marL="0" indent="0" algn="r">
              <a:buNone/>
            </a:pPr>
            <a:r>
              <a:rPr lang="en-US" dirty="0" smtClean="0"/>
              <a:t>Manual Counts +</a:t>
            </a:r>
          </a:p>
          <a:p>
            <a:pPr marL="0" indent="0" algn="r">
              <a:buNone/>
            </a:pPr>
            <a:r>
              <a:rPr lang="en-US" u="sng" dirty="0"/>
              <a:t> </a:t>
            </a:r>
            <a:r>
              <a:rPr lang="en-US" u="sng" dirty="0" smtClean="0"/>
              <a:t>           Additional Data =</a:t>
            </a:r>
          </a:p>
          <a:p>
            <a:pPr marL="0" indent="0" algn="r">
              <a:buNone/>
            </a:pPr>
            <a:r>
              <a:rPr lang="en-US" dirty="0" smtClean="0"/>
              <a:t>		</a:t>
            </a:r>
            <a:r>
              <a:rPr lang="en-US" dirty="0"/>
              <a:t>  </a:t>
            </a:r>
            <a:r>
              <a:rPr lang="en-US" dirty="0" smtClean="0"/>
              <a:t> REGIONAL Supply/Demand Examination</a:t>
            </a:r>
            <a:endParaRPr lang="en-US" dirty="0"/>
          </a:p>
        </p:txBody>
      </p:sp>
      <p:pic>
        <p:nvPicPr>
          <p:cNvPr id="4" name="Picture 3"/>
          <p:cNvPicPr>
            <a:picLocks noChangeAspect="1"/>
          </p:cNvPicPr>
          <p:nvPr/>
        </p:nvPicPr>
        <p:blipFill>
          <a:blip r:embed="rId2"/>
          <a:stretch>
            <a:fillRect/>
          </a:stretch>
        </p:blipFill>
        <p:spPr>
          <a:xfrm>
            <a:off x="5172075" y="0"/>
            <a:ext cx="3971925" cy="3971925"/>
          </a:xfrm>
          <a:prstGeom prst="rect">
            <a:avLst/>
          </a:prstGeom>
        </p:spPr>
      </p:pic>
    </p:spTree>
    <p:extLst>
      <p:ext uri="{BB962C8B-B14F-4D97-AF65-F5344CB8AC3E}">
        <p14:creationId xmlns:p14="http://schemas.microsoft.com/office/powerpoint/2010/main" val="2745909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lstStyle/>
          <a:p>
            <a:pPr marL="342892" indent="-342892"/>
            <a:r>
              <a:rPr lang="en-US" dirty="0"/>
              <a:t>Member Agencies can use </a:t>
            </a:r>
            <a:r>
              <a:rPr lang="en-US" dirty="0" smtClean="0"/>
              <a:t>results </a:t>
            </a:r>
            <a:r>
              <a:rPr lang="en-US" dirty="0"/>
              <a:t>for:</a:t>
            </a:r>
          </a:p>
          <a:p>
            <a:pPr marL="800092" lvl="1" indent="-342892"/>
            <a:r>
              <a:rPr lang="en-US" dirty="0"/>
              <a:t>Project Justification</a:t>
            </a:r>
          </a:p>
          <a:p>
            <a:pPr marL="800092" lvl="1" indent="-342892"/>
            <a:r>
              <a:rPr lang="en-US" dirty="0"/>
              <a:t>Grant Applications</a:t>
            </a:r>
          </a:p>
          <a:p>
            <a:pPr marL="800092" lvl="1" indent="-342892"/>
            <a:r>
              <a:rPr lang="en-US" dirty="0"/>
              <a:t>Pre/Post project analysis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2088" y="4129333"/>
            <a:ext cx="3674451" cy="2450859"/>
          </a:xfrm>
          <a:prstGeom prst="rect">
            <a:avLst/>
          </a:prstGeom>
        </p:spPr>
      </p:pic>
    </p:spTree>
    <p:extLst>
      <p:ext uri="{BB962C8B-B14F-4D97-AF65-F5344CB8AC3E}">
        <p14:creationId xmlns:p14="http://schemas.microsoft.com/office/powerpoint/2010/main" val="5699126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2" name="Title 1"/>
          <p:cNvSpPr>
            <a:spLocks noGrp="1"/>
          </p:cNvSpPr>
          <p:nvPr>
            <p:ph type="ctrTitle"/>
          </p:nvPr>
        </p:nvSpPr>
        <p:spPr>
          <a:xfrm>
            <a:off x="1408774" y="1292046"/>
            <a:ext cx="6523349" cy="58722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Estimating Directional Bicycle Volumes</a:t>
            </a:r>
            <a:endParaRPr lang="en-US" sz="1800" spc="50" dirty="0">
              <a:effectLst>
                <a:outerShdw blurRad="76200" dist="50800" dir="5400000" algn="tl" rotWithShape="0">
                  <a:srgbClr val="000000">
                    <a:alpha val="65000"/>
                  </a:srgbClr>
                </a:outerShdw>
              </a:effectLst>
            </a:endParaRPr>
          </a:p>
        </p:txBody>
      </p:sp>
      <p:sp>
        <p:nvSpPr>
          <p:cNvPr id="4" name="TextBox 3"/>
          <p:cNvSpPr txBox="1"/>
          <p:nvPr/>
        </p:nvSpPr>
        <p:spPr>
          <a:xfrm>
            <a:off x="2155970" y="2857257"/>
            <a:ext cx="5467047" cy="1015663"/>
          </a:xfrm>
          <a:prstGeom prst="rect">
            <a:avLst/>
          </a:prstGeom>
          <a:noFill/>
        </p:spPr>
        <p:txBody>
          <a:bodyPr wrap="square" rtlCol="0">
            <a:spAutoFit/>
          </a:bodyPr>
          <a:lstStyle/>
          <a:p>
            <a:pPr algn="ctr"/>
            <a:r>
              <a:rPr lang="en-US" sz="2000" b="1" i="1" dirty="0" smtClean="0">
                <a:solidFill>
                  <a:prstClr val="black">
                    <a:lumMod val="85000"/>
                    <a:lumOff val="15000"/>
                  </a:prstClr>
                </a:solidFill>
                <a:effectLst>
                  <a:outerShdw blurRad="38100" dist="38100" dir="2700000" algn="tl">
                    <a:srgbClr val="000000">
                      <a:alpha val="43137"/>
                    </a:srgbClr>
                  </a:outerShdw>
                </a:effectLst>
              </a:rPr>
              <a:t>Idaho APA Conference,</a:t>
            </a:r>
            <a:r>
              <a:rPr lang="en-US" b="1" i="1" dirty="0" smtClean="0">
                <a:solidFill>
                  <a:prstClr val="black">
                    <a:lumMod val="85000"/>
                    <a:lumOff val="15000"/>
                  </a:prstClr>
                </a:solidFill>
                <a:effectLst>
                  <a:outerShdw blurRad="38100" dist="38100" dir="2700000" algn="tl">
                    <a:srgbClr val="000000">
                      <a:alpha val="43137"/>
                    </a:srgbClr>
                  </a:outerShdw>
                </a:effectLst>
              </a:rPr>
              <a:t> October 7-9, 2015</a:t>
            </a:r>
          </a:p>
          <a:p>
            <a:pPr algn="ctr"/>
            <a:r>
              <a:rPr lang="en-US" sz="2000" b="1" dirty="0" smtClean="0">
                <a:solidFill>
                  <a:prstClr val="black">
                    <a:lumMod val="85000"/>
                    <a:lumOff val="15000"/>
                  </a:prstClr>
                </a:solidFill>
                <a:effectLst>
                  <a:outerShdw blurRad="38100" dist="38100" dir="2700000" algn="tl">
                    <a:srgbClr val="000000">
                      <a:alpha val="43137"/>
                    </a:srgbClr>
                  </a:outerShdw>
                </a:effectLst>
              </a:rPr>
              <a:t>Stephen McDaniel, WGM Group</a:t>
            </a:r>
          </a:p>
          <a:p>
            <a:pPr algn="ctr"/>
            <a:r>
              <a:rPr lang="en-US" sz="2000" b="1" dirty="0">
                <a:solidFill>
                  <a:prstClr val="black">
                    <a:lumMod val="85000"/>
                    <a:lumOff val="15000"/>
                  </a:prstClr>
                </a:solidFill>
                <a:effectLst>
                  <a:outerShdw blurRad="38100" dist="38100" dir="2700000" algn="tl">
                    <a:srgbClr val="000000">
                      <a:alpha val="43137"/>
                    </a:srgbClr>
                  </a:outerShdw>
                </a:effectLst>
              </a:rPr>
              <a:t>Mike Lowry, University of </a:t>
            </a:r>
            <a:r>
              <a:rPr lang="en-US" sz="2000" b="1" dirty="0" smtClean="0">
                <a:solidFill>
                  <a:prstClr val="black">
                    <a:lumMod val="85000"/>
                    <a:lumOff val="15000"/>
                  </a:prstClr>
                </a:solidFill>
                <a:effectLst>
                  <a:outerShdw blurRad="38100" dist="38100" dir="2700000" algn="tl">
                    <a:srgbClr val="000000">
                      <a:alpha val="43137"/>
                    </a:srgbClr>
                  </a:outerShdw>
                </a:effectLst>
              </a:rPr>
              <a:t>Idaho</a:t>
            </a:r>
            <a:endParaRPr lang="en-US" sz="2000" b="1" dirty="0">
              <a:solidFill>
                <a:prstClr val="black">
                  <a:lumMod val="85000"/>
                  <a:lumOff val="1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1460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Estimate </a:t>
            </a:r>
            <a:br>
              <a:rPr lang="en-US" dirty="0" smtClean="0"/>
            </a:br>
            <a:r>
              <a:rPr lang="en-US" dirty="0" smtClean="0"/>
              <a:t>Bicycle Volumes</a:t>
            </a:r>
            <a:endParaRPr lang="en-US" dirty="0"/>
          </a:p>
        </p:txBody>
      </p:sp>
      <p:sp>
        <p:nvSpPr>
          <p:cNvPr id="5" name="Text Placeholder 4"/>
          <p:cNvSpPr>
            <a:spLocks noGrp="1"/>
          </p:cNvSpPr>
          <p:nvPr>
            <p:ph type="body" idx="1"/>
          </p:nvPr>
        </p:nvSpPr>
        <p:spPr/>
        <p:txBody>
          <a:bodyPr/>
          <a:lstStyle/>
          <a:p>
            <a:r>
              <a:rPr lang="en-US" dirty="0" smtClean="0"/>
              <a:t>GIS Tool</a:t>
            </a:r>
            <a:endParaRPr lang="en-US" dirty="0"/>
          </a:p>
        </p:txBody>
      </p:sp>
      <p:pic>
        <p:nvPicPr>
          <p:cNvPr id="2050" name="Picture 2" descr="http://img1.etsystatic.com/000/0/6172748/il_570xN.36345681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6350" y="749935"/>
            <a:ext cx="4000500" cy="3200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691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flipH="1">
            <a:off x="2773292" y="2129539"/>
            <a:ext cx="685801" cy="58446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5628500" y="2168819"/>
            <a:ext cx="573537" cy="565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Oval 17"/>
          <p:cNvSpPr/>
          <p:nvPr/>
        </p:nvSpPr>
        <p:spPr>
          <a:xfrm>
            <a:off x="2773292" y="1247188"/>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Estimating </a:t>
            </a:r>
          </a:p>
          <a:p>
            <a:pPr algn="ctr"/>
            <a:r>
              <a:rPr lang="en-US" b="1" dirty="0" smtClean="0">
                <a:solidFill>
                  <a:srgbClr val="1F497D"/>
                </a:solidFill>
                <a:effectLst>
                  <a:outerShdw blurRad="38100" dist="38100" dir="2700000" algn="tl">
                    <a:srgbClr val="000000">
                      <a:alpha val="43137"/>
                    </a:srgbClr>
                  </a:outerShdw>
                </a:effectLst>
              </a:rPr>
              <a:t>Bicycle Demand</a:t>
            </a:r>
            <a:endParaRPr lang="en-US" b="1" dirty="0">
              <a:solidFill>
                <a:srgbClr val="1F497D"/>
              </a:solidFill>
              <a:effectLst>
                <a:outerShdw blurRad="38100" dist="38100" dir="2700000" algn="tl">
                  <a:srgbClr val="000000">
                    <a:alpha val="43137"/>
                  </a:srgbClr>
                </a:outerShdw>
              </a:effectLst>
            </a:endParaRPr>
          </a:p>
        </p:txBody>
      </p:sp>
      <p:sp>
        <p:nvSpPr>
          <p:cNvPr id="27" name="Oval 26"/>
          <p:cNvSpPr/>
          <p:nvPr/>
        </p:nvSpPr>
        <p:spPr>
          <a:xfrm>
            <a:off x="5203830" y="282900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Direct Demand Models</a:t>
            </a:r>
            <a:endParaRPr lang="en-US" b="1" dirty="0">
              <a:solidFill>
                <a:srgbClr val="1F497D"/>
              </a:solidFill>
              <a:effectLst>
                <a:outerShdw blurRad="38100" dist="38100" dir="2700000" algn="tl">
                  <a:srgbClr val="000000">
                    <a:alpha val="43137"/>
                  </a:srgbClr>
                </a:outerShdw>
              </a:effectLst>
            </a:endParaRPr>
          </a:p>
        </p:txBody>
      </p:sp>
      <p:sp>
        <p:nvSpPr>
          <p:cNvPr id="28" name="Oval 27"/>
          <p:cNvSpPr/>
          <p:nvPr/>
        </p:nvSpPr>
        <p:spPr>
          <a:xfrm>
            <a:off x="334250" y="282900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Multistep Behavior Demand Models</a:t>
            </a:r>
            <a:endParaRPr lang="en-US" b="1" dirty="0">
              <a:solidFill>
                <a:srgbClr val="1F497D"/>
              </a:solidFill>
              <a:effectLst>
                <a:outerShdw blurRad="38100" dist="38100" dir="2700000" algn="tl">
                  <a:srgbClr val="000000">
                    <a:alpha val="43137"/>
                  </a:srgbClr>
                </a:outerShdw>
              </a:effectLst>
            </a:endParaRPr>
          </a:p>
        </p:txBody>
      </p:sp>
      <p:sp>
        <p:nvSpPr>
          <p:cNvPr id="29" name="TextBox 28"/>
          <p:cNvSpPr txBox="1"/>
          <p:nvPr/>
        </p:nvSpPr>
        <p:spPr>
          <a:xfrm>
            <a:off x="509337" y="3814196"/>
            <a:ext cx="315502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Tx/>
              <a:buAutoNum type="arabicPeriod"/>
            </a:pPr>
            <a:r>
              <a:rPr lang="en-US" dirty="0" smtClean="0">
                <a:solidFill>
                  <a:prstClr val="black"/>
                </a:solidFill>
              </a:rPr>
              <a:t>Trip generation</a:t>
            </a:r>
          </a:p>
          <a:p>
            <a:pPr marL="342900" indent="-342900">
              <a:buFontTx/>
              <a:buAutoNum type="arabicPeriod"/>
            </a:pPr>
            <a:r>
              <a:rPr lang="en-US" dirty="0" smtClean="0">
                <a:solidFill>
                  <a:prstClr val="black"/>
                </a:solidFill>
              </a:rPr>
              <a:t>Trip distribution</a:t>
            </a:r>
          </a:p>
          <a:p>
            <a:pPr marL="342900" indent="-342900">
              <a:buFontTx/>
              <a:buAutoNum type="arabicPeriod"/>
            </a:pPr>
            <a:r>
              <a:rPr lang="en-US" dirty="0" smtClean="0">
                <a:solidFill>
                  <a:prstClr val="black"/>
                </a:solidFill>
              </a:rPr>
              <a:t>Mode choice</a:t>
            </a:r>
          </a:p>
          <a:p>
            <a:pPr marL="342900" indent="-342900">
              <a:buFontTx/>
              <a:buAutoNum type="arabicPeriod"/>
            </a:pPr>
            <a:r>
              <a:rPr lang="en-US" dirty="0" smtClean="0">
                <a:solidFill>
                  <a:prstClr val="black"/>
                </a:solidFill>
              </a:rPr>
              <a:t>Route assignment</a:t>
            </a:r>
            <a:endParaRPr lang="en-US" dirty="0">
              <a:solidFill>
                <a:prstClr val="black"/>
              </a:solidFill>
            </a:endParaRPr>
          </a:p>
        </p:txBody>
      </p:sp>
      <p:sp>
        <p:nvSpPr>
          <p:cNvPr id="30" name="TextBox 29"/>
          <p:cNvSpPr txBox="1"/>
          <p:nvPr/>
        </p:nvSpPr>
        <p:spPr>
          <a:xfrm>
            <a:off x="5203829" y="3825937"/>
            <a:ext cx="361615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olidFill>
                  <a:prstClr val="black"/>
                </a:solidFill>
              </a:rPr>
              <a:t>Volume = </a:t>
            </a:r>
            <a:r>
              <a:rPr lang="el-GR" dirty="0" smtClean="0">
                <a:solidFill>
                  <a:prstClr val="black"/>
                </a:solidFill>
              </a:rPr>
              <a:t>β</a:t>
            </a:r>
            <a:r>
              <a:rPr lang="en-US" baseline="-25000" dirty="0" smtClean="0">
                <a:solidFill>
                  <a:prstClr val="black"/>
                </a:solidFill>
              </a:rPr>
              <a:t>0</a:t>
            </a:r>
            <a:r>
              <a:rPr lang="en-US" dirty="0" smtClean="0">
                <a:solidFill>
                  <a:prstClr val="black"/>
                </a:solidFill>
              </a:rPr>
              <a:t> </a:t>
            </a:r>
          </a:p>
          <a:p>
            <a:r>
              <a:rPr lang="en-US" dirty="0">
                <a:solidFill>
                  <a:prstClr val="black"/>
                </a:solidFill>
              </a:rPr>
              <a:t>	</a:t>
            </a:r>
            <a:r>
              <a:rPr lang="en-US" dirty="0" smtClean="0">
                <a:solidFill>
                  <a:prstClr val="black"/>
                </a:solidFill>
              </a:rPr>
              <a:t>+ </a:t>
            </a:r>
            <a:r>
              <a:rPr lang="el-GR" dirty="0" smtClean="0">
                <a:solidFill>
                  <a:prstClr val="black"/>
                </a:solidFill>
              </a:rPr>
              <a:t>β</a:t>
            </a:r>
            <a:r>
              <a:rPr lang="en-US" baseline="-25000" dirty="0" smtClean="0">
                <a:solidFill>
                  <a:prstClr val="black"/>
                </a:solidFill>
              </a:rPr>
              <a:t>1</a:t>
            </a:r>
            <a:r>
              <a:rPr lang="en-US" dirty="0" smtClean="0">
                <a:solidFill>
                  <a:prstClr val="black"/>
                </a:solidFill>
              </a:rPr>
              <a:t>(Functional class)</a:t>
            </a:r>
          </a:p>
          <a:p>
            <a:r>
              <a:rPr lang="en-US" dirty="0">
                <a:solidFill>
                  <a:prstClr val="black"/>
                </a:solidFill>
              </a:rPr>
              <a:t>	</a:t>
            </a:r>
            <a:r>
              <a:rPr lang="en-US" dirty="0" smtClean="0">
                <a:solidFill>
                  <a:prstClr val="black"/>
                </a:solidFill>
              </a:rPr>
              <a:t>+ </a:t>
            </a:r>
            <a:r>
              <a:rPr lang="el-GR" dirty="0" smtClean="0">
                <a:solidFill>
                  <a:prstClr val="black"/>
                </a:solidFill>
              </a:rPr>
              <a:t>β</a:t>
            </a:r>
            <a:r>
              <a:rPr lang="en-US" baseline="-25000" dirty="0" smtClean="0">
                <a:solidFill>
                  <a:prstClr val="black"/>
                </a:solidFill>
              </a:rPr>
              <a:t>2</a:t>
            </a:r>
            <a:r>
              <a:rPr lang="en-US" dirty="0" smtClean="0">
                <a:solidFill>
                  <a:prstClr val="black"/>
                </a:solidFill>
              </a:rPr>
              <a:t>(Adjacent land use)</a:t>
            </a:r>
          </a:p>
          <a:p>
            <a:r>
              <a:rPr lang="en-US" dirty="0" smtClean="0">
                <a:solidFill>
                  <a:prstClr val="black"/>
                </a:solidFill>
              </a:rPr>
              <a:t>                  + </a:t>
            </a:r>
            <a:r>
              <a:rPr lang="el-GR" dirty="0" smtClean="0">
                <a:solidFill>
                  <a:prstClr val="black"/>
                </a:solidFill>
              </a:rPr>
              <a:t>β</a:t>
            </a:r>
            <a:r>
              <a:rPr lang="en-US" baseline="-25000" dirty="0" smtClean="0">
                <a:solidFill>
                  <a:prstClr val="black"/>
                </a:solidFill>
              </a:rPr>
              <a:t>3</a:t>
            </a:r>
            <a:r>
              <a:rPr lang="en-US" dirty="0" smtClean="0">
                <a:solidFill>
                  <a:prstClr val="black"/>
                </a:solidFill>
              </a:rPr>
              <a:t>(Distance to BART)</a:t>
            </a:r>
          </a:p>
        </p:txBody>
      </p:sp>
      <p:sp>
        <p:nvSpPr>
          <p:cNvPr id="2" name="Title 1"/>
          <p:cNvSpPr>
            <a:spLocks noGrp="1"/>
          </p:cNvSpPr>
          <p:nvPr>
            <p:ph type="title"/>
          </p:nvPr>
        </p:nvSpPr>
        <p:spPr>
          <a:xfrm>
            <a:off x="457200" y="274638"/>
            <a:ext cx="8229600" cy="639762"/>
          </a:xfrm>
        </p:spPr>
        <p:txBody>
          <a:bodyPr>
            <a:normAutofit fontScale="90000"/>
          </a:bodyPr>
          <a:lstStyle/>
          <a:p>
            <a:r>
              <a:rPr lang="en-US" sz="4000" u="sng" dirty="0" smtClean="0"/>
              <a:t>Background</a:t>
            </a:r>
            <a:endParaRPr lang="en-US" sz="4000" u="sng" dirty="0"/>
          </a:p>
        </p:txBody>
      </p:sp>
    </p:spTree>
    <p:extLst>
      <p:ext uri="{BB962C8B-B14F-4D97-AF65-F5344CB8AC3E}">
        <p14:creationId xmlns:p14="http://schemas.microsoft.com/office/powerpoint/2010/main" val="309719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flipH="1">
            <a:off x="2773292" y="2129539"/>
            <a:ext cx="685801" cy="58446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5628500" y="2168819"/>
            <a:ext cx="573537" cy="565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Oval 17"/>
          <p:cNvSpPr/>
          <p:nvPr/>
        </p:nvSpPr>
        <p:spPr>
          <a:xfrm>
            <a:off x="2773292" y="1247188"/>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Estimating </a:t>
            </a:r>
          </a:p>
          <a:p>
            <a:pPr algn="ctr"/>
            <a:r>
              <a:rPr lang="en-US" b="1" dirty="0" smtClean="0">
                <a:solidFill>
                  <a:srgbClr val="1F497D"/>
                </a:solidFill>
                <a:effectLst>
                  <a:outerShdw blurRad="38100" dist="38100" dir="2700000" algn="tl">
                    <a:srgbClr val="000000">
                      <a:alpha val="43137"/>
                    </a:srgbClr>
                  </a:outerShdw>
                </a:effectLst>
              </a:rPr>
              <a:t>Bicycle Demand</a:t>
            </a:r>
            <a:endParaRPr lang="en-US" b="1" dirty="0">
              <a:solidFill>
                <a:srgbClr val="1F497D"/>
              </a:solidFill>
              <a:effectLst>
                <a:outerShdw blurRad="38100" dist="38100" dir="2700000" algn="tl">
                  <a:srgbClr val="000000">
                    <a:alpha val="43137"/>
                  </a:srgbClr>
                </a:outerShdw>
              </a:effectLst>
            </a:endParaRPr>
          </a:p>
        </p:txBody>
      </p:sp>
      <p:sp>
        <p:nvSpPr>
          <p:cNvPr id="27" name="Oval 26"/>
          <p:cNvSpPr/>
          <p:nvPr/>
        </p:nvSpPr>
        <p:spPr>
          <a:xfrm>
            <a:off x="5203830" y="282900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Direct Demand Models</a:t>
            </a:r>
            <a:endParaRPr lang="en-US" b="1" dirty="0">
              <a:solidFill>
                <a:srgbClr val="1F497D"/>
              </a:solidFill>
              <a:effectLst>
                <a:outerShdw blurRad="38100" dist="38100" dir="2700000" algn="tl">
                  <a:srgbClr val="000000">
                    <a:alpha val="43137"/>
                  </a:srgbClr>
                </a:outerShdw>
              </a:effectLst>
            </a:endParaRPr>
          </a:p>
        </p:txBody>
      </p:sp>
      <p:sp>
        <p:nvSpPr>
          <p:cNvPr id="28" name="Oval 27"/>
          <p:cNvSpPr/>
          <p:nvPr/>
        </p:nvSpPr>
        <p:spPr>
          <a:xfrm>
            <a:off x="334250" y="282900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Multistep Behavior Demand Models</a:t>
            </a:r>
            <a:endParaRPr lang="en-US" b="1" dirty="0">
              <a:solidFill>
                <a:srgbClr val="1F497D"/>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274638"/>
            <a:ext cx="8229600" cy="639762"/>
          </a:xfrm>
        </p:spPr>
        <p:txBody>
          <a:bodyPr>
            <a:normAutofit fontScale="90000"/>
          </a:bodyPr>
          <a:lstStyle/>
          <a:p>
            <a:r>
              <a:rPr lang="en-US" sz="4000" u="sng" dirty="0" smtClean="0"/>
              <a:t>Background</a:t>
            </a:r>
            <a:endParaRPr lang="en-US" sz="4000" u="sng" dirty="0"/>
          </a:p>
        </p:txBody>
      </p:sp>
      <p:sp>
        <p:nvSpPr>
          <p:cNvPr id="10" name="TextBox 9"/>
          <p:cNvSpPr txBox="1"/>
          <p:nvPr/>
        </p:nvSpPr>
        <p:spPr>
          <a:xfrm>
            <a:off x="457200" y="3974536"/>
            <a:ext cx="315502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olidFill>
                  <a:srgbClr val="FF0000"/>
                </a:solidFill>
              </a:rPr>
              <a:t>-Data intensive</a:t>
            </a:r>
          </a:p>
          <a:p>
            <a:r>
              <a:rPr lang="en-US" dirty="0" smtClean="0">
                <a:solidFill>
                  <a:srgbClr val="FF0000"/>
                </a:solidFill>
              </a:rPr>
              <a:t>-Complicated</a:t>
            </a:r>
          </a:p>
          <a:p>
            <a:r>
              <a:rPr lang="en-US" dirty="0" smtClean="0">
                <a:solidFill>
                  <a:srgbClr val="FF0000"/>
                </a:solidFill>
              </a:rPr>
              <a:t>-Expensive</a:t>
            </a:r>
          </a:p>
          <a:p>
            <a:r>
              <a:rPr lang="en-US" dirty="0" smtClean="0">
                <a:solidFill>
                  <a:srgbClr val="FF0000"/>
                </a:solidFill>
              </a:rPr>
              <a:t>- Not very accurate</a:t>
            </a:r>
            <a:endParaRPr lang="en-US" dirty="0">
              <a:solidFill>
                <a:srgbClr val="FF0000"/>
              </a:solidFill>
            </a:endParaRPr>
          </a:p>
        </p:txBody>
      </p:sp>
      <p:sp>
        <p:nvSpPr>
          <p:cNvPr id="11" name="TextBox 10"/>
          <p:cNvSpPr txBox="1"/>
          <p:nvPr/>
        </p:nvSpPr>
        <p:spPr>
          <a:xfrm>
            <a:off x="5125016" y="3974536"/>
            <a:ext cx="358401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olidFill>
                  <a:srgbClr val="FF0000"/>
                </a:solidFill>
              </a:rPr>
              <a:t>-Ignore origin and destination   relationship</a:t>
            </a:r>
          </a:p>
          <a:p>
            <a:r>
              <a:rPr lang="en-US" dirty="0" smtClean="0">
                <a:solidFill>
                  <a:srgbClr val="FF0000"/>
                </a:solidFill>
              </a:rPr>
              <a:t>-Do not provide directional volumes</a:t>
            </a:r>
          </a:p>
          <a:p>
            <a:r>
              <a:rPr lang="en-US" dirty="0" smtClean="0">
                <a:solidFill>
                  <a:srgbClr val="FF0000"/>
                </a:solidFill>
              </a:rPr>
              <a:t>- Not very accurate</a:t>
            </a:r>
            <a:endParaRPr lang="en-US" dirty="0">
              <a:solidFill>
                <a:srgbClr val="FF0000"/>
              </a:solidFill>
            </a:endParaRPr>
          </a:p>
        </p:txBody>
      </p:sp>
    </p:spTree>
    <p:extLst>
      <p:ext uri="{BB962C8B-B14F-4D97-AF65-F5344CB8AC3E}">
        <p14:creationId xmlns:p14="http://schemas.microsoft.com/office/powerpoint/2010/main" val="167178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flipH="1">
            <a:off x="2759187" y="2147867"/>
            <a:ext cx="685801" cy="58446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5614395" y="2187147"/>
            <a:ext cx="573537" cy="565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Oval 17"/>
          <p:cNvSpPr/>
          <p:nvPr/>
        </p:nvSpPr>
        <p:spPr>
          <a:xfrm>
            <a:off x="2810599" y="124678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Estimating </a:t>
            </a:r>
          </a:p>
          <a:p>
            <a:pPr algn="ctr"/>
            <a:r>
              <a:rPr lang="en-US" b="1" dirty="0" smtClean="0">
                <a:solidFill>
                  <a:srgbClr val="1F497D"/>
                </a:solidFill>
                <a:effectLst>
                  <a:outerShdw blurRad="38100" dist="38100" dir="2700000" algn="tl">
                    <a:srgbClr val="000000">
                      <a:alpha val="43137"/>
                    </a:srgbClr>
                  </a:outerShdw>
                </a:effectLst>
              </a:rPr>
              <a:t>Bicycle Demand</a:t>
            </a:r>
            <a:endParaRPr lang="en-US" b="1" dirty="0">
              <a:solidFill>
                <a:srgbClr val="1F497D"/>
              </a:solidFill>
              <a:effectLst>
                <a:outerShdw blurRad="38100" dist="38100" dir="2700000" algn="tl">
                  <a:srgbClr val="000000">
                    <a:alpha val="43137"/>
                  </a:srgbClr>
                </a:outerShdw>
              </a:effectLst>
            </a:endParaRPr>
          </a:p>
        </p:txBody>
      </p:sp>
      <p:sp>
        <p:nvSpPr>
          <p:cNvPr id="27" name="Oval 26"/>
          <p:cNvSpPr/>
          <p:nvPr/>
        </p:nvSpPr>
        <p:spPr>
          <a:xfrm>
            <a:off x="5203830" y="282900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Direct Demand Models</a:t>
            </a:r>
            <a:endParaRPr lang="en-US" b="1" dirty="0">
              <a:solidFill>
                <a:srgbClr val="1F497D"/>
              </a:solidFill>
              <a:effectLst>
                <a:outerShdw blurRad="38100" dist="38100" dir="2700000" algn="tl">
                  <a:srgbClr val="000000">
                    <a:alpha val="43137"/>
                  </a:srgbClr>
                </a:outerShdw>
              </a:effectLst>
            </a:endParaRPr>
          </a:p>
        </p:txBody>
      </p:sp>
      <p:sp>
        <p:nvSpPr>
          <p:cNvPr id="28" name="Oval 27"/>
          <p:cNvSpPr/>
          <p:nvPr/>
        </p:nvSpPr>
        <p:spPr>
          <a:xfrm>
            <a:off x="334250" y="2829003"/>
            <a:ext cx="3505200" cy="8248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F497D"/>
                </a:solidFill>
                <a:effectLst>
                  <a:outerShdw blurRad="38100" dist="38100" dir="2700000" algn="tl">
                    <a:srgbClr val="000000">
                      <a:alpha val="43137"/>
                    </a:srgbClr>
                  </a:outerShdw>
                </a:effectLst>
              </a:rPr>
              <a:t>Multistep Behavior Demand Models</a:t>
            </a:r>
            <a:endParaRPr lang="en-US" b="1" dirty="0">
              <a:solidFill>
                <a:srgbClr val="1F497D"/>
              </a:solidFill>
              <a:effectLst>
                <a:outerShdw blurRad="38100" dist="38100" dir="2700000" algn="tl">
                  <a:srgbClr val="000000">
                    <a:alpha val="43137"/>
                  </a:srgbClr>
                </a:outerShdw>
              </a:effectLst>
            </a:endParaRPr>
          </a:p>
        </p:txBody>
      </p:sp>
      <p:sp>
        <p:nvSpPr>
          <p:cNvPr id="9" name="Oval 8"/>
          <p:cNvSpPr/>
          <p:nvPr/>
        </p:nvSpPr>
        <p:spPr>
          <a:xfrm>
            <a:off x="2810599" y="4602393"/>
            <a:ext cx="3505200" cy="82485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79646">
                    <a:lumMod val="75000"/>
                  </a:srgbClr>
                </a:solidFill>
                <a:effectLst>
                  <a:outerShdw blurRad="38100" dist="38100" dir="2700000" algn="tl">
                    <a:srgbClr val="000000">
                      <a:alpha val="43137"/>
                    </a:srgbClr>
                  </a:outerShdw>
                </a:effectLst>
              </a:rPr>
              <a:t>Our New Method</a:t>
            </a:r>
            <a:endParaRPr lang="en-US" sz="2400" b="1" dirty="0">
              <a:solidFill>
                <a:srgbClr val="F79646">
                  <a:lumMod val="75000"/>
                </a:srgbClr>
              </a:solidFill>
              <a:effectLst>
                <a:outerShdw blurRad="38100" dist="38100" dir="2700000" algn="tl">
                  <a:srgbClr val="000000">
                    <a:alpha val="43137"/>
                  </a:srgbClr>
                </a:outerShdw>
              </a:effectLst>
            </a:endParaRPr>
          </a:p>
        </p:txBody>
      </p:sp>
      <p:cxnSp>
        <p:nvCxnSpPr>
          <p:cNvPr id="10" name="Straight Arrow Connector 9"/>
          <p:cNvCxnSpPr/>
          <p:nvPr/>
        </p:nvCxnSpPr>
        <p:spPr>
          <a:xfrm>
            <a:off x="3166107" y="3910364"/>
            <a:ext cx="497071" cy="44104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a:off x="5733121" y="3910364"/>
            <a:ext cx="364294" cy="44104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2" name="Title 1"/>
          <p:cNvSpPr>
            <a:spLocks noGrp="1"/>
          </p:cNvSpPr>
          <p:nvPr>
            <p:ph type="title"/>
          </p:nvPr>
        </p:nvSpPr>
        <p:spPr>
          <a:xfrm>
            <a:off x="457200" y="274638"/>
            <a:ext cx="8229600" cy="639762"/>
          </a:xfrm>
        </p:spPr>
        <p:txBody>
          <a:bodyPr>
            <a:normAutofit fontScale="90000"/>
          </a:bodyPr>
          <a:lstStyle/>
          <a:p>
            <a:r>
              <a:rPr lang="en-US" sz="4000" u="sng" dirty="0" smtClean="0"/>
              <a:t>Background</a:t>
            </a:r>
            <a:endParaRPr lang="en-US" sz="4000" u="sng" dirty="0"/>
          </a:p>
        </p:txBody>
      </p:sp>
    </p:spTree>
    <p:extLst>
      <p:ext uri="{BB962C8B-B14F-4D97-AF65-F5344CB8AC3E}">
        <p14:creationId xmlns:p14="http://schemas.microsoft.com/office/powerpoint/2010/main" val="139683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8180" y="1634629"/>
            <a:ext cx="4835486" cy="4240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5025" y="2165922"/>
            <a:ext cx="3833687" cy="296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88180" y="393205"/>
            <a:ext cx="4835486" cy="886120"/>
          </a:xfrm>
          <a:prstGeom prst="rect">
            <a:avLst/>
          </a:prstGeom>
          <a:solidFill>
            <a:schemeClr val="bg1"/>
          </a:solidFill>
        </p:spPr>
        <p:txBody>
          <a:bodyP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endParaRPr lang="en-US" sz="4000" u="sng" dirty="0">
              <a:solidFill>
                <a:srgbClr val="FF0000"/>
              </a:solidFill>
            </a:endParaRPr>
          </a:p>
        </p:txBody>
      </p:sp>
      <p:sp>
        <p:nvSpPr>
          <p:cNvPr id="3" name="Title 2"/>
          <p:cNvSpPr>
            <a:spLocks noGrp="1"/>
          </p:cNvSpPr>
          <p:nvPr>
            <p:ph type="title"/>
          </p:nvPr>
        </p:nvSpPr>
        <p:spPr/>
        <p:txBody>
          <a:bodyPr>
            <a:normAutofit/>
          </a:bodyPr>
          <a:lstStyle/>
          <a:p>
            <a:r>
              <a:rPr lang="en-US" dirty="0">
                <a:solidFill>
                  <a:srgbClr val="FF0000"/>
                </a:solidFill>
              </a:rPr>
              <a:t>Snap shot of </a:t>
            </a:r>
            <a:r>
              <a:rPr lang="en-US" dirty="0" smtClean="0">
                <a:solidFill>
                  <a:srgbClr val="FF0000"/>
                </a:solidFill>
              </a:rPr>
              <a:t>volumes</a:t>
            </a:r>
            <a:endParaRPr lang="en-US" dirty="0"/>
          </a:p>
        </p:txBody>
      </p:sp>
    </p:spTree>
    <p:extLst>
      <p:ext uri="{BB962C8B-B14F-4D97-AF65-F5344CB8AC3E}">
        <p14:creationId xmlns:p14="http://schemas.microsoft.com/office/powerpoint/2010/main" val="2841801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0" y="1690689"/>
            <a:ext cx="9144000" cy="4351338"/>
          </a:xfrm>
        </p:spPr>
        <p:txBody>
          <a:bodyPr>
            <a:normAutofit lnSpcReduction="10000"/>
          </a:bodyPr>
          <a:lstStyle/>
          <a:p>
            <a:pPr marL="0" indent="0">
              <a:buNone/>
            </a:pPr>
            <a:r>
              <a:rPr lang="en-US" dirty="0"/>
              <a:t>Stephen McDaniel </a:t>
            </a:r>
            <a:endParaRPr lang="en-US" dirty="0" smtClean="0"/>
          </a:p>
          <a:p>
            <a:pPr marL="0" indent="0">
              <a:buNone/>
            </a:pPr>
            <a:r>
              <a:rPr lang="en-US" dirty="0" smtClean="0"/>
              <a:t>  Engineer Intern, WGM </a:t>
            </a:r>
            <a:r>
              <a:rPr lang="en-US" dirty="0"/>
              <a:t>Group, Inc. </a:t>
            </a:r>
            <a:endParaRPr lang="en-US" dirty="0" smtClean="0"/>
          </a:p>
          <a:p>
            <a:pPr marL="0" indent="0">
              <a:buNone/>
            </a:pPr>
            <a:endParaRPr lang="en-US" sz="2000" dirty="0"/>
          </a:p>
          <a:p>
            <a:pPr marL="0" indent="0" algn="just">
              <a:buNone/>
            </a:pPr>
            <a:r>
              <a:rPr lang="en-US" sz="2000" dirty="0"/>
              <a:t>Stephen McDaniel is an Engineer Intern with a focus on transportation engineering at WGM Group, Inc. in Missoula, MT. </a:t>
            </a:r>
            <a:r>
              <a:rPr lang="en-US" sz="2000" dirty="0" smtClean="0"/>
              <a:t>His </a:t>
            </a:r>
            <a:r>
              <a:rPr lang="en-US" sz="2000" dirty="0"/>
              <a:t>current areas of focus are geometric design and traffic engineering. Working in Missoula has enabled Stephen to be on the forefront of implementing bicycle friendly design and complete streets into urban settings. Stephen received his Bachelor’s and Master’s degrees in Civil Engineering from the University of Idaho. During his time as a graduate student, Stephen worked as a research assistant developing a new method of bicycle demand forecasting utilizing manual count data, GIS street networks, land use parcel data, and topographic characteristics.</a:t>
            </a:r>
          </a:p>
          <a:p>
            <a:endParaRPr lang="en-US" dirty="0"/>
          </a:p>
        </p:txBody>
      </p:sp>
    </p:spTree>
    <p:extLst>
      <p:ext uri="{BB962C8B-B14F-4D97-AF65-F5344CB8AC3E}">
        <p14:creationId xmlns:p14="http://schemas.microsoft.com/office/powerpoint/2010/main" val="11407344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4572000"/>
            <a:ext cx="7543800" cy="1600200"/>
          </a:xfrm>
          <a:prstGeom prst="rect">
            <a:avLst/>
          </a:prstGeom>
        </p:spPr>
        <p:txBody>
          <a:bodyPr>
            <a:normAutofit fontScale="97500"/>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smtClean="0">
              <a:solidFill>
                <a:prstClr val="black"/>
              </a:solidFill>
            </a:endParaRPr>
          </a:p>
          <a:p>
            <a:r>
              <a:rPr lang="en-US" dirty="0" smtClean="0">
                <a:solidFill>
                  <a:prstClr val="black"/>
                </a:solidFill>
              </a:rPr>
              <a:t>Quantifying Link Importance</a:t>
            </a:r>
            <a:endParaRPr lang="en-US" dirty="0">
              <a:solidFill>
                <a:prstClr val="black"/>
              </a:solidFill>
            </a:endParaRPr>
          </a:p>
        </p:txBody>
      </p:sp>
      <p:pic>
        <p:nvPicPr>
          <p:cNvPr id="3" name="Picture 2"/>
          <p:cNvPicPr/>
          <p:nvPr/>
        </p:nvPicPr>
        <p:blipFill>
          <a:blip r:embed="rId2"/>
          <a:stretch>
            <a:fillRect/>
          </a:stretch>
        </p:blipFill>
        <p:spPr>
          <a:xfrm>
            <a:off x="317798" y="685800"/>
            <a:ext cx="4101802" cy="4389832"/>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637" y="1685328"/>
            <a:ext cx="3581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79465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28637"/>
            <a:ext cx="7543800" cy="1600200"/>
          </a:xfrm>
          <a:prstGeom prst="rect">
            <a:avLst/>
          </a:prstGeom>
        </p:spPr>
        <p:txBody>
          <a:bodyPr>
            <a:normAutofit fontScale="97500"/>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smtClean="0">
                <a:solidFill>
                  <a:prstClr val="black"/>
                </a:solidFill>
              </a:rPr>
              <a:t>Origin Destination Centrality</a:t>
            </a:r>
            <a:endParaRPr lang="en-US" dirty="0">
              <a:solidFill>
                <a:prstClr val="black"/>
              </a:solidFill>
            </a:endParaRPr>
          </a:p>
        </p:txBody>
      </p:sp>
      <p:sp>
        <p:nvSpPr>
          <p:cNvPr id="3" name="Content Placeholder 2"/>
          <p:cNvSpPr txBox="1">
            <a:spLocks/>
          </p:cNvSpPr>
          <p:nvPr/>
        </p:nvSpPr>
        <p:spPr>
          <a:xfrm>
            <a:off x="762000" y="2286000"/>
            <a:ext cx="7543800" cy="3886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b="1"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dirty="0" smtClean="0">
                <a:solidFill>
                  <a:prstClr val="black"/>
                </a:solidFill>
              </a:rPr>
              <a:t>Limit Nodes as Only Origins and Destinations</a:t>
            </a:r>
          </a:p>
          <a:p>
            <a:pPr marL="457200" indent="-457200">
              <a:buFont typeface="+mj-lt"/>
              <a:buAutoNum type="arabicPeriod"/>
            </a:pPr>
            <a:r>
              <a:rPr lang="en-US" dirty="0" smtClean="0">
                <a:solidFill>
                  <a:prstClr val="black"/>
                </a:solidFill>
              </a:rPr>
              <a:t>Weight O-Ds with Trip Multipliers</a:t>
            </a:r>
          </a:p>
          <a:p>
            <a:pPr marL="457200" indent="-457200">
              <a:buFont typeface="+mj-lt"/>
              <a:buAutoNum type="arabicPeriod"/>
            </a:pPr>
            <a:r>
              <a:rPr lang="en-US" dirty="0" smtClean="0">
                <a:solidFill>
                  <a:prstClr val="black"/>
                </a:solidFill>
              </a:rPr>
              <a:t>Limit Reachable Destinations from each Origin</a:t>
            </a:r>
            <a:endParaRPr lang="en-US" dirty="0">
              <a:solidFill>
                <a:prstClr val="black"/>
              </a:solidFill>
            </a:endParaRPr>
          </a:p>
        </p:txBody>
      </p:sp>
    </p:spTree>
    <p:extLst>
      <p:ext uri="{BB962C8B-B14F-4D97-AF65-F5344CB8AC3E}">
        <p14:creationId xmlns:p14="http://schemas.microsoft.com/office/powerpoint/2010/main" val="7773631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59327" y="700088"/>
            <a:ext cx="6781800" cy="1600200"/>
          </a:xfrm>
          <a:prstGeom prst="rect">
            <a:avLst/>
          </a:prstGeom>
        </p:spPr>
        <p:txBody>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smtClean="0">
                <a:solidFill>
                  <a:prstClr val="black"/>
                </a:solidFill>
              </a:rPr>
              <a:t>Origins &amp; Destinations</a:t>
            </a:r>
            <a:endParaRPr lang="en-US" dirty="0">
              <a:solidFill>
                <a:prstClr val="black"/>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927833"/>
            <a:ext cx="5176837" cy="408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a:stCxn id="5" idx="1"/>
          </p:cNvCxnSpPr>
          <p:nvPr/>
        </p:nvCxnSpPr>
        <p:spPr>
          <a:xfrm flipH="1" flipV="1">
            <a:off x="5029199" y="3166687"/>
            <a:ext cx="1006928" cy="61754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 name="TextBox 4"/>
          <p:cNvSpPr txBox="1"/>
          <p:nvPr/>
        </p:nvSpPr>
        <p:spPr>
          <a:xfrm>
            <a:off x="6036127" y="3522620"/>
            <a:ext cx="1143000" cy="523220"/>
          </a:xfrm>
          <a:prstGeom prst="rect">
            <a:avLst/>
          </a:prstGeom>
          <a:noFill/>
        </p:spPr>
        <p:txBody>
          <a:bodyPr wrap="square" rtlCol="0">
            <a:spAutoFit/>
          </a:bodyPr>
          <a:lstStyle/>
          <a:p>
            <a:r>
              <a:rPr lang="en-US" sz="2800" b="1" dirty="0" smtClean="0">
                <a:solidFill>
                  <a:prstClr val="black"/>
                </a:solidFill>
                <a:effectLst>
                  <a:outerShdw blurRad="38100" dist="38100" dir="2700000" algn="tl">
                    <a:srgbClr val="000000">
                      <a:alpha val="43137"/>
                    </a:srgbClr>
                  </a:outerShdw>
                </a:effectLst>
              </a:rPr>
              <a:t>Origin</a:t>
            </a:r>
            <a:endParaRPr lang="en-US" sz="2800" b="1" dirty="0">
              <a:solidFill>
                <a:prstClr val="black"/>
              </a:solidFill>
              <a:effectLst>
                <a:outerShdw blurRad="38100" dist="38100" dir="2700000" algn="tl">
                  <a:srgbClr val="000000">
                    <a:alpha val="43137"/>
                  </a:srgbClr>
                </a:outerShdw>
              </a:effectLst>
            </a:endParaRPr>
          </a:p>
        </p:txBody>
      </p:sp>
      <p:cxnSp>
        <p:nvCxnSpPr>
          <p:cNvPr id="6" name="Straight Arrow Connector 5"/>
          <p:cNvCxnSpPr>
            <a:stCxn id="7" idx="1"/>
          </p:cNvCxnSpPr>
          <p:nvPr/>
        </p:nvCxnSpPr>
        <p:spPr>
          <a:xfrm flipH="1" flipV="1">
            <a:off x="5127170" y="5017500"/>
            <a:ext cx="908957" cy="56641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6036127" y="5322300"/>
            <a:ext cx="1905000" cy="523220"/>
          </a:xfrm>
          <a:prstGeom prst="rect">
            <a:avLst/>
          </a:prstGeom>
          <a:noFill/>
        </p:spPr>
        <p:txBody>
          <a:bodyPr wrap="square" rtlCol="0">
            <a:spAutoFit/>
          </a:bodyPr>
          <a:lstStyle/>
          <a:p>
            <a:r>
              <a:rPr lang="en-US" sz="2800" b="1" dirty="0" smtClean="0">
                <a:solidFill>
                  <a:prstClr val="black"/>
                </a:solidFill>
                <a:effectLst>
                  <a:outerShdw blurRad="38100" dist="38100" dir="2700000" algn="tl">
                    <a:srgbClr val="000000">
                      <a:alpha val="43137"/>
                    </a:srgbClr>
                  </a:outerShdw>
                </a:effectLst>
              </a:rPr>
              <a:t>Destination</a:t>
            </a:r>
            <a:endParaRPr lang="en-US" sz="2800" b="1" dirty="0">
              <a:solidFill>
                <a:prstClr val="black"/>
              </a:solidFill>
              <a:effectLst>
                <a:outerShdw blurRad="38100" dist="38100" dir="2700000" algn="tl">
                  <a:srgbClr val="000000">
                    <a:alpha val="43137"/>
                  </a:srgbClr>
                </a:outerShdw>
              </a:effectLst>
            </a:endParaRPr>
          </a:p>
        </p:txBody>
      </p:sp>
      <p:cxnSp>
        <p:nvCxnSpPr>
          <p:cNvPr id="8" name="Straight Arrow Connector 7"/>
          <p:cNvCxnSpPr>
            <a:stCxn id="9" idx="1"/>
          </p:cNvCxnSpPr>
          <p:nvPr/>
        </p:nvCxnSpPr>
        <p:spPr>
          <a:xfrm flipH="1">
            <a:off x="5029199" y="3166687"/>
            <a:ext cx="1012371"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6041570" y="2905077"/>
            <a:ext cx="2835729" cy="523220"/>
          </a:xfrm>
          <a:prstGeom prst="rect">
            <a:avLst/>
          </a:prstGeom>
          <a:noFill/>
        </p:spPr>
        <p:txBody>
          <a:bodyPr wrap="square" rtlCol="0">
            <a:spAutoFit/>
          </a:bodyPr>
          <a:lstStyle/>
          <a:p>
            <a:r>
              <a:rPr lang="en-US" sz="2800" b="1" dirty="0" smtClean="0">
                <a:solidFill>
                  <a:prstClr val="black"/>
                </a:solidFill>
                <a:effectLst>
                  <a:outerShdw blurRad="38100" dist="38100" dir="2700000" algn="tl">
                    <a:srgbClr val="000000">
                      <a:alpha val="43137"/>
                    </a:srgbClr>
                  </a:outerShdw>
                </a:effectLst>
              </a:rPr>
              <a:t>Multiplier = # DU</a:t>
            </a:r>
            <a:endParaRPr lang="en-US" sz="2800" b="1" dirty="0">
              <a:solidFill>
                <a:prstClr val="black"/>
              </a:solidFill>
              <a:effectLst>
                <a:outerShdw blurRad="38100" dist="38100" dir="2700000" algn="tl">
                  <a:srgbClr val="000000">
                    <a:alpha val="43137"/>
                  </a:srgbClr>
                </a:outerShdw>
              </a:effectLst>
            </a:endParaRPr>
          </a:p>
        </p:txBody>
      </p:sp>
      <p:cxnSp>
        <p:nvCxnSpPr>
          <p:cNvPr id="13" name="Straight Arrow Connector 12"/>
          <p:cNvCxnSpPr>
            <a:stCxn id="14" idx="1"/>
          </p:cNvCxnSpPr>
          <p:nvPr/>
        </p:nvCxnSpPr>
        <p:spPr>
          <a:xfrm flipH="1">
            <a:off x="5127171" y="5017500"/>
            <a:ext cx="914400" cy="1088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6041571" y="4755890"/>
            <a:ext cx="3026229" cy="523220"/>
          </a:xfrm>
          <a:prstGeom prst="rect">
            <a:avLst/>
          </a:prstGeom>
          <a:noFill/>
        </p:spPr>
        <p:txBody>
          <a:bodyPr wrap="square" rtlCol="0">
            <a:spAutoFit/>
          </a:bodyPr>
          <a:lstStyle/>
          <a:p>
            <a:r>
              <a:rPr lang="en-US" sz="2800" b="1" dirty="0" smtClean="0">
                <a:solidFill>
                  <a:prstClr val="black"/>
                </a:solidFill>
                <a:effectLst>
                  <a:outerShdw blurRad="38100" dist="38100" dir="2700000" algn="tl">
                    <a:srgbClr val="000000">
                      <a:alpha val="43137"/>
                    </a:srgbClr>
                  </a:outerShdw>
                </a:effectLst>
              </a:rPr>
              <a:t>Multiplier = Sq. Ft.</a:t>
            </a:r>
            <a:endParaRPr lang="en-US" sz="2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768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4"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8978" y="961657"/>
            <a:ext cx="3511617" cy="4682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3"/>
          <p:cNvSpPr>
            <a:spLocks noGrp="1"/>
          </p:cNvSpPr>
          <p:nvPr>
            <p:ph sz="half" idx="1"/>
          </p:nvPr>
        </p:nvSpPr>
        <p:spPr>
          <a:xfrm>
            <a:off x="633742" y="1435744"/>
            <a:ext cx="3585173" cy="3552715"/>
          </a:xfrm>
        </p:spPr>
        <p:txBody>
          <a:bodyPr>
            <a:normAutofit/>
          </a:bodyPr>
          <a:lstStyle/>
          <a:p>
            <a:pPr marL="0" indent="0">
              <a:buNone/>
            </a:pPr>
            <a:r>
              <a:rPr lang="en-US" u="sng" dirty="0" smtClean="0"/>
              <a:t>Network Flow</a:t>
            </a:r>
          </a:p>
          <a:p>
            <a:pPr marL="0" indent="0">
              <a:buNone/>
            </a:pPr>
            <a:r>
              <a:rPr lang="en-US" dirty="0" smtClean="0"/>
              <a:t>-Minimize distance</a:t>
            </a:r>
          </a:p>
          <a:p>
            <a:pPr marL="0" indent="0">
              <a:buNone/>
            </a:pPr>
            <a:r>
              <a:rPr lang="en-US" dirty="0" smtClean="0"/>
              <a:t>-Favor bike lanes</a:t>
            </a:r>
          </a:p>
          <a:p>
            <a:pPr marL="0" indent="0">
              <a:buNone/>
            </a:pPr>
            <a:r>
              <a:rPr lang="en-US" dirty="0" smtClean="0"/>
              <a:t>-Avoid slope (grade)</a:t>
            </a:r>
          </a:p>
          <a:p>
            <a:pPr marL="0" indent="0">
              <a:buNone/>
            </a:pPr>
            <a:r>
              <a:rPr lang="en-US" dirty="0" smtClean="0"/>
              <a:t>-Avoid car traffic</a:t>
            </a:r>
          </a:p>
          <a:p>
            <a:pPr marL="0" indent="0">
              <a:buNone/>
            </a:pPr>
            <a:r>
              <a:rPr lang="en-US" dirty="0" smtClean="0"/>
              <a:t>-Avoid turns</a:t>
            </a:r>
          </a:p>
          <a:p>
            <a:pPr marL="0" indent="0">
              <a:buNone/>
            </a:pPr>
            <a:endParaRPr lang="en-US" dirty="0" smtClean="0"/>
          </a:p>
        </p:txBody>
      </p:sp>
    </p:spTree>
    <p:extLst>
      <p:ext uri="{BB962C8B-B14F-4D97-AF65-F5344CB8AC3E}">
        <p14:creationId xmlns:p14="http://schemas.microsoft.com/office/powerpoint/2010/main" val="3145550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8889" y="703064"/>
            <a:ext cx="8466223" cy="4389832"/>
            <a:chOff x="317798" y="990600"/>
            <a:chExt cx="8466223" cy="4389832"/>
          </a:xfrm>
        </p:grpSpPr>
        <p:pic>
          <p:nvPicPr>
            <p:cNvPr id="6" name="Picture 5"/>
            <p:cNvPicPr/>
            <p:nvPr/>
          </p:nvPicPr>
          <p:blipFill>
            <a:blip r:embed="rId2"/>
            <a:stretch>
              <a:fillRect/>
            </a:stretch>
          </p:blipFill>
          <p:spPr>
            <a:xfrm>
              <a:off x="317798" y="990600"/>
              <a:ext cx="4101802" cy="4389832"/>
            </a:xfrm>
            <a:prstGeom prst="rect">
              <a:avLst/>
            </a:prstGeom>
          </p:spPr>
        </p:pic>
        <p:pic>
          <p:nvPicPr>
            <p:cNvPr id="7" name="Picture 6"/>
            <p:cNvPicPr>
              <a:picLocks noChangeAspect="1"/>
            </p:cNvPicPr>
            <p:nvPr/>
          </p:nvPicPr>
          <p:blipFill>
            <a:blip r:embed="rId3"/>
            <a:stretch>
              <a:fillRect/>
            </a:stretch>
          </p:blipFill>
          <p:spPr>
            <a:xfrm>
              <a:off x="4648200" y="990600"/>
              <a:ext cx="4135821" cy="4389120"/>
            </a:xfrm>
            <a:prstGeom prst="rect">
              <a:avLst/>
            </a:prstGeom>
          </p:spPr>
        </p:pic>
      </p:grpSp>
      <p:sp>
        <p:nvSpPr>
          <p:cNvPr id="8" name="Oval 7"/>
          <p:cNvSpPr/>
          <p:nvPr/>
        </p:nvSpPr>
        <p:spPr>
          <a:xfrm rot="2598459">
            <a:off x="5185863" y="2926858"/>
            <a:ext cx="738048" cy="527630"/>
          </a:xfrm>
          <a:prstGeom prst="ellipse">
            <a:avLst/>
          </a:prstGeom>
          <a:solidFill>
            <a:srgbClr val="CC9900">
              <a:alpha val="52941"/>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9" name="Straight Arrow Connector 8"/>
          <p:cNvCxnSpPr/>
          <p:nvPr/>
        </p:nvCxnSpPr>
        <p:spPr>
          <a:xfrm flipH="1">
            <a:off x="6134100" y="2135980"/>
            <a:ext cx="342900" cy="4619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flipH="1">
            <a:off x="1828800" y="2135979"/>
            <a:ext cx="342900" cy="4619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Oval 10"/>
          <p:cNvSpPr/>
          <p:nvPr/>
        </p:nvSpPr>
        <p:spPr>
          <a:xfrm rot="19104378">
            <a:off x="1736872" y="2741405"/>
            <a:ext cx="1493788" cy="300038"/>
          </a:xfrm>
          <a:prstGeom prst="ellipse">
            <a:avLst/>
          </a:prstGeom>
          <a:solidFill>
            <a:srgbClr val="CC9900">
              <a:alpha val="52941"/>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Oval 11"/>
          <p:cNvSpPr/>
          <p:nvPr/>
        </p:nvSpPr>
        <p:spPr>
          <a:xfrm>
            <a:off x="6134100" y="2366961"/>
            <a:ext cx="647700" cy="685905"/>
          </a:xfrm>
          <a:prstGeom prst="ellipse">
            <a:avLst/>
          </a:prstGeom>
          <a:solidFill>
            <a:srgbClr val="CC9900">
              <a:alpha val="52941"/>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itle 1"/>
          <p:cNvSpPr txBox="1">
            <a:spLocks/>
          </p:cNvSpPr>
          <p:nvPr/>
        </p:nvSpPr>
        <p:spPr>
          <a:xfrm>
            <a:off x="762000" y="4572000"/>
            <a:ext cx="7543800" cy="1600200"/>
          </a:xfrm>
          <a:prstGeom prst="rect">
            <a:avLst/>
          </a:prstGeom>
        </p:spPr>
        <p:txBody>
          <a:bodyPr anchor="b"/>
          <a:lstStyle>
            <a:lvl1pPr algn="l" defTabSz="914400" rtl="0" eaLnBrk="1" latinLnBrk="0" hangingPunct="1">
              <a:spcBef>
                <a:spcPct val="0"/>
              </a:spcBef>
              <a:buNone/>
              <a:defRPr sz="5400" b="1" kern="1200">
                <a:solidFill>
                  <a:schemeClr val="tx1">
                    <a:lumMod val="85000"/>
                    <a:lumOff val="15000"/>
                  </a:schemeClr>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prstClr val="black">
                    <a:lumMod val="85000"/>
                    <a:lumOff val="15000"/>
                  </a:prstClr>
                </a:solidFill>
              </a:rPr>
              <a:t>OD vs. Stress Centrality</a:t>
            </a:r>
            <a:endParaRPr lang="en-US" dirty="0">
              <a:solidFill>
                <a:prstClr val="black">
                  <a:lumMod val="85000"/>
                  <a:lumOff val="15000"/>
                </a:prstClr>
              </a:solidFill>
            </a:endParaRPr>
          </a:p>
        </p:txBody>
      </p:sp>
    </p:spTree>
    <p:extLst>
      <p:ext uri="{BB962C8B-B14F-4D97-AF65-F5344CB8AC3E}">
        <p14:creationId xmlns:p14="http://schemas.microsoft.com/office/powerpoint/2010/main" val="27032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06824" y="1354263"/>
            <a:ext cx="4812015" cy="444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9225826">
            <a:off x="5283366" y="3169139"/>
            <a:ext cx="736427" cy="272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rot="13711373">
            <a:off x="5088575" y="3919796"/>
            <a:ext cx="736427" cy="272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rot="10800000">
            <a:off x="4390930" y="3453970"/>
            <a:ext cx="736427" cy="272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rot="10800000">
            <a:off x="6042014" y="3710862"/>
            <a:ext cx="736427" cy="272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smtClean="0">
                <a:solidFill>
                  <a:prstClr val="black"/>
                </a:solidFill>
              </a:rPr>
              <a:t>Network Flow</a:t>
            </a:r>
            <a:endParaRPr lang="en-US" dirty="0">
              <a:solidFill>
                <a:prstClr val="black"/>
              </a:solidFill>
            </a:endParaRPr>
          </a:p>
        </p:txBody>
      </p:sp>
      <p:sp>
        <p:nvSpPr>
          <p:cNvPr id="15" name="Right Arrow 14"/>
          <p:cNvSpPr/>
          <p:nvPr/>
        </p:nvSpPr>
        <p:spPr>
          <a:xfrm rot="3734318">
            <a:off x="3538400" y="2621250"/>
            <a:ext cx="736427" cy="272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rot="16200000">
            <a:off x="3694249" y="5296155"/>
            <a:ext cx="736427" cy="272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66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4640" y="1421496"/>
            <a:ext cx="3833865" cy="354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4" cstate="screen">
            <a:extLst>
              <a:ext uri="{28A0092B-C50C-407E-A947-70E740481C1C}">
                <a14:useLocalDpi xmlns:a14="http://schemas.microsoft.com/office/drawing/2010/main"/>
              </a:ext>
            </a:extLst>
          </a:blip>
          <a:srcRect/>
          <a:stretch/>
        </p:blipFill>
        <p:spPr>
          <a:xfrm>
            <a:off x="4822257" y="1446655"/>
            <a:ext cx="4023360" cy="3517234"/>
          </a:xfrm>
          <a:prstGeom prst="rect">
            <a:avLst/>
          </a:prstGeom>
        </p:spPr>
      </p:pic>
      <p:cxnSp>
        <p:nvCxnSpPr>
          <p:cNvPr id="4" name="Straight Arrow Connector 3"/>
          <p:cNvCxnSpPr/>
          <p:nvPr/>
        </p:nvCxnSpPr>
        <p:spPr>
          <a:xfrm>
            <a:off x="4161929" y="3159955"/>
            <a:ext cx="562471" cy="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762000" y="5225152"/>
            <a:ext cx="3581400" cy="523220"/>
          </a:xfrm>
          <a:prstGeom prst="rect">
            <a:avLst/>
          </a:prstGeom>
          <a:noFill/>
        </p:spPr>
        <p:txBody>
          <a:bodyPr wrap="square" rtlCol="0">
            <a:spAutoFit/>
          </a:bodyPr>
          <a:lstStyle/>
          <a:p>
            <a:pPr algn="ctr"/>
            <a:r>
              <a:rPr lang="en-US" sz="2800" b="1" dirty="0" smtClean="0">
                <a:solidFill>
                  <a:prstClr val="black"/>
                </a:solidFill>
                <a:effectLst>
                  <a:outerShdw blurRad="38100" dist="38100" dir="2700000" algn="tl">
                    <a:srgbClr val="000000">
                      <a:alpha val="43137"/>
                    </a:srgbClr>
                  </a:outerShdw>
                </a:effectLst>
              </a:rPr>
              <a:t>Observed Count Points</a:t>
            </a:r>
            <a:endParaRPr lang="en-US" sz="2800" b="1" dirty="0">
              <a:solidFill>
                <a:prstClr val="black"/>
              </a:solidFill>
              <a:effectLst>
                <a:outerShdw blurRad="38100" dist="38100" dir="2700000" algn="tl">
                  <a:srgbClr val="000000">
                    <a:alpha val="43137"/>
                  </a:srgbClr>
                </a:outerShdw>
              </a:effectLst>
            </a:endParaRPr>
          </a:p>
        </p:txBody>
      </p:sp>
      <p:sp>
        <p:nvSpPr>
          <p:cNvPr id="9" name="TextBox 8"/>
          <p:cNvSpPr txBox="1"/>
          <p:nvPr/>
        </p:nvSpPr>
        <p:spPr>
          <a:xfrm>
            <a:off x="5379112" y="4967156"/>
            <a:ext cx="3466505" cy="954107"/>
          </a:xfrm>
          <a:prstGeom prst="rect">
            <a:avLst/>
          </a:prstGeom>
          <a:noFill/>
        </p:spPr>
        <p:txBody>
          <a:bodyPr wrap="square" rtlCol="0">
            <a:spAutoFit/>
          </a:bodyPr>
          <a:lstStyle/>
          <a:p>
            <a:pPr algn="ctr"/>
            <a:r>
              <a:rPr lang="en-US" sz="2800" b="1" dirty="0" smtClean="0">
                <a:solidFill>
                  <a:prstClr val="black"/>
                </a:solidFill>
                <a:effectLst>
                  <a:outerShdw blurRad="38100" dist="38100" dir="2700000" algn="tl">
                    <a:srgbClr val="000000">
                      <a:alpha val="43137"/>
                    </a:srgbClr>
                  </a:outerShdw>
                </a:effectLst>
              </a:rPr>
              <a:t>Network-wide</a:t>
            </a:r>
          </a:p>
          <a:p>
            <a:pPr algn="ctr"/>
            <a:r>
              <a:rPr lang="en-US" sz="2800" b="1" dirty="0" smtClean="0">
                <a:solidFill>
                  <a:prstClr val="black"/>
                </a:solidFill>
                <a:effectLst>
                  <a:outerShdw blurRad="38100" dist="38100" dir="2700000" algn="tl">
                    <a:srgbClr val="000000">
                      <a:alpha val="43137"/>
                    </a:srgbClr>
                  </a:outerShdw>
                </a:effectLst>
              </a:rPr>
              <a:t>2 Hour Volume</a:t>
            </a:r>
            <a:endParaRPr lang="en-US" sz="2800" b="1" dirty="0">
              <a:solidFill>
                <a:prstClr val="black"/>
              </a:solidFill>
              <a:effectLst>
                <a:outerShdw blurRad="38100" dist="38100" dir="2700000" algn="tl">
                  <a:srgbClr val="000000">
                    <a:alpha val="43137"/>
                  </a:srgbClr>
                </a:outerShdw>
              </a:effectLst>
            </a:endParaRPr>
          </a:p>
        </p:txBody>
      </p:sp>
      <p:sp>
        <p:nvSpPr>
          <p:cNvPr id="2" name="TextBox 1"/>
          <p:cNvSpPr txBox="1"/>
          <p:nvPr/>
        </p:nvSpPr>
        <p:spPr>
          <a:xfrm>
            <a:off x="4825096" y="1433067"/>
            <a:ext cx="1753503" cy="276999"/>
          </a:xfrm>
          <a:prstGeom prst="rect">
            <a:avLst/>
          </a:prstGeom>
          <a:solidFill>
            <a:schemeClr val="bg1"/>
          </a:solidFill>
        </p:spPr>
        <p:txBody>
          <a:bodyPr wrap="square" rtlCol="0">
            <a:spAutoFit/>
          </a:bodyPr>
          <a:lstStyle/>
          <a:p>
            <a:r>
              <a:rPr lang="en-US" sz="1200" b="1" dirty="0" smtClean="0">
                <a:solidFill>
                  <a:prstClr val="black"/>
                </a:solidFill>
              </a:rPr>
              <a:t>Estimated Bike Volumes</a:t>
            </a:r>
            <a:endParaRPr lang="en-US" sz="1200" b="1" dirty="0">
              <a:solidFill>
                <a:prstClr val="black"/>
              </a:solidFill>
            </a:endParaRPr>
          </a:p>
        </p:txBody>
      </p:sp>
    </p:spTree>
    <p:extLst>
      <p:ext uri="{BB962C8B-B14F-4D97-AF65-F5344CB8AC3E}">
        <p14:creationId xmlns:p14="http://schemas.microsoft.com/office/powerpoint/2010/main" val="99976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42887"/>
            <a:ext cx="6781800" cy="1600200"/>
          </a:xfrm>
        </p:spPr>
        <p:txBody>
          <a:bodyPr/>
          <a:lstStyle/>
          <a:p>
            <a:r>
              <a:rPr lang="en-US" dirty="0" smtClean="0"/>
              <a:t>Regression Results</a:t>
            </a:r>
            <a:endParaRPr lang="en-US" dirty="0"/>
          </a:p>
        </p:txBody>
      </p:sp>
      <p:sp>
        <p:nvSpPr>
          <p:cNvPr id="5" name="Content Placeholder 4"/>
          <p:cNvSpPr>
            <a:spLocks noGrp="1"/>
          </p:cNvSpPr>
          <p:nvPr>
            <p:ph idx="1"/>
          </p:nvPr>
        </p:nvSpPr>
        <p:spPr>
          <a:xfrm>
            <a:off x="762000" y="2043112"/>
            <a:ext cx="7543800" cy="3886200"/>
          </a:xfrm>
        </p:spPr>
        <p:txBody>
          <a:bodyPr/>
          <a:lstStyle/>
          <a:p>
            <a:endParaRPr lang="en-US"/>
          </a:p>
        </p:txBody>
      </p:sp>
      <p:pic>
        <p:nvPicPr>
          <p:cNvPr id="6" name="Picture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43112"/>
            <a:ext cx="7803790" cy="400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6120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260"/>
            <a:ext cx="8229600" cy="2050180"/>
          </a:xfrm>
        </p:spPr>
        <p:txBody>
          <a:bodyPr>
            <a:normAutofit/>
          </a:bodyPr>
          <a:lstStyle/>
          <a:p>
            <a:pPr marL="0" indent="0" algn="ctr">
              <a:buNone/>
            </a:pPr>
            <a:r>
              <a:rPr lang="en-US" dirty="0" smtClean="0"/>
              <a:t>[Volume Estimation Demonstration video]</a:t>
            </a:r>
          </a:p>
          <a:p>
            <a:pPr marL="0" indent="0" algn="ctr">
              <a:buNone/>
            </a:pPr>
            <a:endParaRPr lang="en-US" sz="2000" dirty="0" smtClean="0"/>
          </a:p>
          <a:p>
            <a:pPr marL="0" indent="0" algn="ctr">
              <a:buNone/>
            </a:pPr>
            <a:r>
              <a:rPr lang="en-US" sz="2800" dirty="0">
                <a:hlinkClick r:id="rId2"/>
              </a:rPr>
              <a:t>http://www.youtube.com/watch?v=dMp2XIQaykw</a:t>
            </a:r>
            <a:endParaRPr lang="en-US" sz="28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3060" y="2022040"/>
            <a:ext cx="4870383" cy="440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5660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586" y="850365"/>
            <a:ext cx="2684002"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404"/>
          <a:stretch/>
        </p:blipFill>
        <p:spPr bwMode="auto">
          <a:xfrm>
            <a:off x="583587" y="3611254"/>
            <a:ext cx="2684002" cy="268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0333" y="1390909"/>
            <a:ext cx="3701681" cy="363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2953" y="3023427"/>
            <a:ext cx="2694635" cy="370113"/>
          </a:xfrm>
          <a:prstGeom prst="rect">
            <a:avLst/>
          </a:prstGeom>
          <a:solidFill>
            <a:schemeClr val="bg1"/>
          </a:solidFill>
        </p:spPr>
        <p:txBody>
          <a:bodyPr wrap="square" rtlCol="0">
            <a:spAutoFit/>
          </a:bodyPr>
          <a:lstStyle/>
          <a:p>
            <a:pPr algn="ctr"/>
            <a:r>
              <a:rPr lang="en-US" b="1" dirty="0" smtClean="0">
                <a:solidFill>
                  <a:prstClr val="black"/>
                </a:solidFill>
                <a:effectLst>
                  <a:outerShdw blurRad="38100" dist="38100" dir="2700000" algn="tl">
                    <a:srgbClr val="000000">
                      <a:alpha val="43137"/>
                    </a:srgbClr>
                  </a:outerShdw>
                </a:effectLst>
              </a:rPr>
              <a:t>AM 2 Hour Volume</a:t>
            </a:r>
            <a:endParaRPr lang="en-US" b="1" dirty="0">
              <a:solidFill>
                <a:prstClr val="black"/>
              </a:solidFill>
              <a:effectLst>
                <a:outerShdw blurRad="38100" dist="38100" dir="2700000" algn="tl">
                  <a:srgbClr val="000000">
                    <a:alpha val="43137"/>
                  </a:srgbClr>
                </a:outerShdw>
              </a:effectLst>
            </a:endParaRPr>
          </a:p>
        </p:txBody>
      </p:sp>
      <p:sp>
        <p:nvSpPr>
          <p:cNvPr id="9" name="TextBox 8"/>
          <p:cNvSpPr txBox="1"/>
          <p:nvPr/>
        </p:nvSpPr>
        <p:spPr>
          <a:xfrm>
            <a:off x="572954" y="5923788"/>
            <a:ext cx="2694636" cy="370113"/>
          </a:xfrm>
          <a:prstGeom prst="rect">
            <a:avLst/>
          </a:prstGeom>
          <a:solidFill>
            <a:schemeClr val="bg1"/>
          </a:solidFill>
        </p:spPr>
        <p:txBody>
          <a:bodyPr wrap="square" rtlCol="0">
            <a:spAutoFit/>
          </a:bodyPr>
          <a:lstStyle/>
          <a:p>
            <a:pPr algn="ctr"/>
            <a:r>
              <a:rPr lang="en-US" b="1" dirty="0" smtClean="0">
                <a:solidFill>
                  <a:prstClr val="black"/>
                </a:solidFill>
                <a:effectLst>
                  <a:outerShdw blurRad="38100" dist="38100" dir="2700000" algn="tl">
                    <a:srgbClr val="000000">
                      <a:alpha val="43137"/>
                    </a:srgbClr>
                  </a:outerShdw>
                </a:effectLst>
              </a:rPr>
              <a:t>PM 2 Hour Volume</a:t>
            </a:r>
            <a:endParaRPr lang="en-US" b="1" dirty="0">
              <a:solidFill>
                <a:prstClr val="black"/>
              </a:solidFill>
              <a:effectLst>
                <a:outerShdw blurRad="38100" dist="38100" dir="2700000" algn="tl">
                  <a:srgbClr val="000000">
                    <a:alpha val="43137"/>
                  </a:srgbClr>
                </a:outerShdw>
              </a:effectLst>
            </a:endParaRPr>
          </a:p>
        </p:txBody>
      </p:sp>
      <p:sp>
        <p:nvSpPr>
          <p:cNvPr id="10" name="TextBox 9"/>
          <p:cNvSpPr txBox="1"/>
          <p:nvPr/>
        </p:nvSpPr>
        <p:spPr>
          <a:xfrm>
            <a:off x="4950333" y="4645057"/>
            <a:ext cx="3701681" cy="584775"/>
          </a:xfrm>
          <a:prstGeom prst="rect">
            <a:avLst/>
          </a:prstGeom>
          <a:solidFill>
            <a:schemeClr val="bg1"/>
          </a:solidFill>
        </p:spPr>
        <p:txBody>
          <a:bodyPr wrap="square" rtlCol="0">
            <a:spAutoFit/>
          </a:bodyPr>
          <a:lstStyle/>
          <a:p>
            <a:pPr algn="ctr"/>
            <a:r>
              <a:rPr lang="en-US" sz="3200" b="1" dirty="0" smtClean="0">
                <a:solidFill>
                  <a:prstClr val="black"/>
                </a:solidFill>
                <a:effectLst>
                  <a:outerShdw blurRad="38100" dist="38100" dir="2700000" algn="tl">
                    <a:srgbClr val="000000">
                      <a:alpha val="43137"/>
                    </a:srgbClr>
                  </a:outerShdw>
                </a:effectLst>
              </a:rPr>
              <a:t>AADB</a:t>
            </a:r>
            <a:endParaRPr lang="en-US" sz="3200" b="1" dirty="0">
              <a:solidFill>
                <a:prstClr val="black"/>
              </a:solidFill>
              <a:effectLst>
                <a:outerShdw blurRad="38100" dist="38100" dir="2700000" algn="tl">
                  <a:srgbClr val="000000">
                    <a:alpha val="43137"/>
                  </a:srgbClr>
                </a:outerShdw>
              </a:effectLst>
            </a:endParaRPr>
          </a:p>
        </p:txBody>
      </p:sp>
      <p:sp>
        <p:nvSpPr>
          <p:cNvPr id="3" name="Right Brace 2"/>
          <p:cNvSpPr/>
          <p:nvPr/>
        </p:nvSpPr>
        <p:spPr>
          <a:xfrm>
            <a:off x="3440317" y="1778952"/>
            <a:ext cx="995881" cy="3404103"/>
          </a:xfrm>
          <a:prstGeom prst="righ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6" name="Straight Arrow Connector 5"/>
          <p:cNvCxnSpPr/>
          <p:nvPr/>
        </p:nvCxnSpPr>
        <p:spPr>
          <a:xfrm>
            <a:off x="4119327" y="3476531"/>
            <a:ext cx="64279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5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19400"/>
            <a:ext cx="6400800" cy="2895600"/>
          </a:xfrm>
        </p:spPr>
        <p:txBody>
          <a:bodyPr>
            <a:normAutofit/>
          </a:bodyPr>
          <a:lstStyle/>
          <a:p>
            <a:r>
              <a:rPr lang="en-US" dirty="0" smtClean="0"/>
              <a:t>Manual Counts</a:t>
            </a:r>
          </a:p>
          <a:p>
            <a:r>
              <a:rPr lang="en-US" dirty="0" smtClean="0"/>
              <a:t>Methodology</a:t>
            </a:r>
          </a:p>
          <a:p>
            <a:r>
              <a:rPr lang="en-US" dirty="0" smtClean="0"/>
              <a:t>Site Selection</a:t>
            </a:r>
          </a:p>
          <a:p>
            <a:r>
              <a:rPr lang="en-US" dirty="0"/>
              <a:t>Volunteer </a:t>
            </a:r>
            <a:r>
              <a:rPr lang="en-US" dirty="0" smtClean="0"/>
              <a:t>recruiting</a:t>
            </a:r>
          </a:p>
          <a:p>
            <a:r>
              <a:rPr lang="en-US" dirty="0" smtClean="0"/>
              <a:t>Training</a:t>
            </a:r>
          </a:p>
          <a:p>
            <a:r>
              <a:rPr lang="en-US" dirty="0" smtClean="0"/>
              <a:t>Field sheets</a:t>
            </a:r>
          </a:p>
          <a:p>
            <a:r>
              <a:rPr lang="en-US" dirty="0" smtClean="0"/>
              <a:t>resources</a:t>
            </a:r>
          </a:p>
          <a:p>
            <a:endParaRPr lang="en-US" dirty="0" smtClean="0"/>
          </a:p>
        </p:txBody>
      </p:sp>
      <p:sp>
        <p:nvSpPr>
          <p:cNvPr id="2" name="Title 1"/>
          <p:cNvSpPr>
            <a:spLocks noGrp="1"/>
          </p:cNvSpPr>
          <p:nvPr>
            <p:ph type="ctrTitle"/>
          </p:nvPr>
        </p:nvSpPr>
        <p:spPr/>
        <p:txBody>
          <a:bodyPr/>
          <a:lstStyle/>
          <a:p>
            <a:r>
              <a:rPr lang="en-US" dirty="0" smtClean="0"/>
              <a:t>Manual Bicycle and Pedestrian Counting</a:t>
            </a:r>
            <a:endParaRPr lang="en-US" dirty="0"/>
          </a:p>
        </p:txBody>
      </p:sp>
    </p:spTree>
    <p:extLst>
      <p:ext uri="{BB962C8B-B14F-4D97-AF65-F5344CB8AC3E}">
        <p14:creationId xmlns:p14="http://schemas.microsoft.com/office/powerpoint/2010/main" val="9096705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Planning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5546" y="1410468"/>
            <a:ext cx="6063916" cy="451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149516" y="3330341"/>
            <a:ext cx="519764" cy="5101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descr="IMG_0336.JPG"/>
          <p:cNvPicPr/>
          <p:nvPr/>
        </p:nvPicPr>
        <p:blipFill>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5257093" y="4143275"/>
            <a:ext cx="3316752" cy="2368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1365" y="3005431"/>
            <a:ext cx="576139" cy="57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e-marshall.k12.ia.us/school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84264" y="3667424"/>
            <a:ext cx="674545" cy="67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5900" y="2269332"/>
            <a:ext cx="4501796" cy="334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Scenario Planning</a:t>
            </a:r>
            <a:endParaRPr lang="en-US" dirty="0"/>
          </a:p>
        </p:txBody>
      </p:sp>
      <p:sp>
        <p:nvSpPr>
          <p:cNvPr id="7" name="TextBox 6"/>
          <p:cNvSpPr txBox="1"/>
          <p:nvPr/>
        </p:nvSpPr>
        <p:spPr>
          <a:xfrm>
            <a:off x="1347300" y="1869222"/>
            <a:ext cx="6304547" cy="400110"/>
          </a:xfrm>
          <a:prstGeom prst="rect">
            <a:avLst/>
          </a:prstGeom>
          <a:noFill/>
        </p:spPr>
        <p:txBody>
          <a:bodyPr wrap="square" rtlCol="0">
            <a:spAutoFit/>
          </a:bodyPr>
          <a:lstStyle/>
          <a:p>
            <a:r>
              <a:rPr lang="en-US" sz="2000" b="1" dirty="0" smtClean="0">
                <a:solidFill>
                  <a:prstClr val="black"/>
                </a:solidFill>
                <a:effectLst>
                  <a:outerShdw blurRad="38100" dist="38100" dir="2700000" algn="tl">
                    <a:srgbClr val="000000">
                      <a:alpha val="43137"/>
                    </a:srgbClr>
                  </a:outerShdw>
                </a:effectLst>
              </a:rPr>
              <a:t>Third Street Bicycle Volumes Existing and Forecasted</a:t>
            </a:r>
          </a:p>
        </p:txBody>
      </p:sp>
      <p:sp>
        <p:nvSpPr>
          <p:cNvPr id="6" name="Oval 5"/>
          <p:cNvSpPr/>
          <p:nvPr/>
        </p:nvSpPr>
        <p:spPr>
          <a:xfrm>
            <a:off x="4092469" y="5233982"/>
            <a:ext cx="2121268" cy="434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899103" y="5671392"/>
            <a:ext cx="3204928" cy="646331"/>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Increase of about </a:t>
            </a:r>
          </a:p>
          <a:p>
            <a:r>
              <a:rPr lang="en-US" b="1" dirty="0" smtClean="0">
                <a:solidFill>
                  <a:srgbClr val="FF0000"/>
                </a:solidFill>
                <a:effectLst>
                  <a:outerShdw blurRad="38100" dist="38100" dir="2700000" algn="tl">
                    <a:srgbClr val="000000">
                      <a:alpha val="43137"/>
                    </a:srgbClr>
                  </a:outerShdw>
                </a:effectLst>
              </a:rPr>
              <a:t>150 bicyclists per day.</a:t>
            </a:r>
            <a:endParaRPr lang="en-US"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4244869" y="3181877"/>
            <a:ext cx="2121268" cy="434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6049383" y="3616230"/>
            <a:ext cx="2586617" cy="646331"/>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Increase of about </a:t>
            </a:r>
          </a:p>
          <a:p>
            <a:r>
              <a:rPr lang="en-US" b="1" dirty="0" smtClean="0">
                <a:solidFill>
                  <a:srgbClr val="FF0000"/>
                </a:solidFill>
                <a:effectLst>
                  <a:outerShdw blurRad="38100" dist="38100" dir="2700000" algn="tl">
                    <a:srgbClr val="000000">
                      <a:alpha val="43137"/>
                    </a:srgbClr>
                  </a:outerShdw>
                </a:effectLst>
              </a:rPr>
              <a:t>200 bicyclists per day.</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554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258673"/>
            <a:ext cx="8229600" cy="4525963"/>
          </a:xfrm>
        </p:spPr>
        <p:txBody>
          <a:bodyPr/>
          <a:lstStyle/>
          <a:p>
            <a:pPr marL="0" indent="0">
              <a:buNone/>
            </a:pPr>
            <a:r>
              <a:rPr lang="en-US" dirty="0" smtClean="0"/>
              <a:t>New GIS tools are…</a:t>
            </a:r>
          </a:p>
          <a:p>
            <a:r>
              <a:rPr lang="en-US" dirty="0" smtClean="0"/>
              <a:t>Inexpensive and easy to use,</a:t>
            </a:r>
          </a:p>
          <a:p>
            <a:r>
              <a:rPr lang="en-US" dirty="0" smtClean="0"/>
              <a:t>Require commonly available GIS data, and</a:t>
            </a:r>
          </a:p>
          <a:p>
            <a:r>
              <a:rPr lang="en-US" dirty="0" smtClean="0"/>
              <a:t>Can produce very good results.</a:t>
            </a:r>
          </a:p>
          <a:p>
            <a:pPr marL="0" indent="0">
              <a:buNone/>
            </a:pP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00004" y="3691524"/>
            <a:ext cx="4770234" cy="2845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6624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019" y="308344"/>
            <a:ext cx="8793125" cy="6305107"/>
          </a:xfrm>
        </p:spPr>
        <p:txBody>
          <a:bodyPr>
            <a:normAutofit/>
          </a:bodyPr>
          <a:lstStyle/>
          <a:p>
            <a:pPr marL="0" indent="0">
              <a:lnSpc>
                <a:spcPct val="150000"/>
              </a:lnSpc>
              <a:buNone/>
            </a:pPr>
            <a:r>
              <a:rPr lang="en-US" dirty="0" smtClean="0"/>
              <a:t>Estimate Bicycle Volumes</a:t>
            </a:r>
          </a:p>
          <a:p>
            <a:pPr marL="0" indent="0">
              <a:lnSpc>
                <a:spcPct val="120000"/>
              </a:lnSpc>
              <a:spcBef>
                <a:spcPts val="0"/>
              </a:spcBef>
              <a:buNone/>
            </a:pPr>
            <a:r>
              <a:rPr lang="en-US" sz="1800" dirty="0">
                <a:effectLst/>
              </a:rPr>
              <a:t>McDaniel, S., Lowry, M., and Dixon, M. </a:t>
            </a:r>
            <a:r>
              <a:rPr lang="en-US" sz="1800" dirty="0" smtClean="0">
                <a:effectLst/>
              </a:rPr>
              <a:t>(2014). </a:t>
            </a:r>
            <a:r>
              <a:rPr lang="en-US" sz="1800" dirty="0">
                <a:effectLst/>
              </a:rPr>
              <a:t>“Using Origin-Destination Centrality to Estimate Directional Bicycle Volumes.” </a:t>
            </a:r>
            <a:r>
              <a:rPr lang="en-US" sz="1800" i="1" dirty="0">
                <a:effectLst/>
              </a:rPr>
              <a:t>Transportation Research Record: Journal of the Transportation Research </a:t>
            </a:r>
            <a:r>
              <a:rPr lang="en-US" sz="1800" i="1" dirty="0" smtClean="0">
                <a:effectLst/>
              </a:rPr>
              <a:t>Board</a:t>
            </a:r>
            <a:r>
              <a:rPr lang="en-US" sz="1800" dirty="0" smtClean="0">
                <a:effectLst/>
              </a:rPr>
              <a:t>.</a:t>
            </a:r>
            <a:endParaRPr lang="en-US" sz="1800" dirty="0" smtClean="0"/>
          </a:p>
          <a:p>
            <a:pPr marL="0" indent="0">
              <a:lnSpc>
                <a:spcPct val="150000"/>
              </a:lnSpc>
              <a:buNone/>
            </a:pPr>
            <a:endParaRPr lang="en-US" dirty="0"/>
          </a:p>
        </p:txBody>
      </p:sp>
    </p:spTree>
    <p:extLst>
      <p:ext uri="{BB962C8B-B14F-4D97-AF65-F5344CB8AC3E}">
        <p14:creationId xmlns:p14="http://schemas.microsoft.com/office/powerpoint/2010/main" val="26806415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Picture 4"/>
          <p:cNvPicPr>
            <a:picLocks noChangeAspect="1"/>
          </p:cNvPicPr>
          <p:nvPr/>
        </p:nvPicPr>
        <p:blipFill>
          <a:blip r:embed="rId2" cstate="print"/>
          <a:stretch>
            <a:fillRect/>
          </a:stretch>
        </p:blipFill>
        <p:spPr>
          <a:xfrm>
            <a:off x="631593" y="1161307"/>
            <a:ext cx="7955355" cy="5282356"/>
          </a:xfrm>
          <a:prstGeom prst="rect">
            <a:avLst/>
          </a:prstGeom>
        </p:spPr>
      </p:pic>
    </p:spTree>
    <p:extLst>
      <p:ext uri="{BB962C8B-B14F-4D97-AF65-F5344CB8AC3E}">
        <p14:creationId xmlns:p14="http://schemas.microsoft.com/office/powerpoint/2010/main" val="18424029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TextBox 3"/>
          <p:cNvSpPr txBox="1"/>
          <p:nvPr/>
        </p:nvSpPr>
        <p:spPr>
          <a:xfrm>
            <a:off x="242888" y="1985962"/>
            <a:ext cx="4629150" cy="1200329"/>
          </a:xfrm>
          <a:prstGeom prst="rect">
            <a:avLst/>
          </a:prstGeom>
          <a:noFill/>
        </p:spPr>
        <p:txBody>
          <a:bodyPr wrap="square" rtlCol="0">
            <a:spAutoFit/>
          </a:bodyPr>
          <a:lstStyle/>
          <a:p>
            <a:r>
              <a:rPr lang="en-US" b="1" dirty="0">
                <a:solidFill>
                  <a:srgbClr val="002060"/>
                </a:solidFill>
              </a:rPr>
              <a:t>Margaret Havey </a:t>
            </a:r>
          </a:p>
          <a:p>
            <a:r>
              <a:rPr lang="en-US" b="1" dirty="0" smtClean="0">
                <a:solidFill>
                  <a:srgbClr val="002060"/>
                </a:solidFill>
              </a:rPr>
              <a:t>Valley Regional Transit</a:t>
            </a:r>
          </a:p>
          <a:p>
            <a:endParaRPr lang="en-US" b="1" dirty="0">
              <a:solidFill>
                <a:srgbClr val="002060"/>
              </a:solidFill>
            </a:endParaRPr>
          </a:p>
          <a:p>
            <a:r>
              <a:rPr lang="en-US" b="1" dirty="0">
                <a:solidFill>
                  <a:srgbClr val="002060"/>
                </a:solidFill>
              </a:rPr>
              <a:t>mhavey@valleyregionaltransit.org</a:t>
            </a:r>
          </a:p>
        </p:txBody>
      </p:sp>
      <p:sp>
        <p:nvSpPr>
          <p:cNvPr id="5" name="TextBox 4"/>
          <p:cNvSpPr txBox="1"/>
          <p:nvPr/>
        </p:nvSpPr>
        <p:spPr>
          <a:xfrm>
            <a:off x="5436393" y="1985962"/>
            <a:ext cx="3343276" cy="1200329"/>
          </a:xfrm>
          <a:prstGeom prst="rect">
            <a:avLst/>
          </a:prstGeom>
          <a:noFill/>
        </p:spPr>
        <p:txBody>
          <a:bodyPr wrap="square" rtlCol="0">
            <a:spAutoFit/>
          </a:bodyPr>
          <a:lstStyle/>
          <a:p>
            <a:r>
              <a:rPr lang="en-US" b="1" dirty="0">
                <a:solidFill>
                  <a:srgbClr val="002060"/>
                </a:solidFill>
              </a:rPr>
              <a:t>Kelly Laustsen </a:t>
            </a:r>
            <a:endParaRPr lang="en-US" b="1" dirty="0" smtClean="0">
              <a:solidFill>
                <a:srgbClr val="002060"/>
              </a:solidFill>
            </a:endParaRPr>
          </a:p>
          <a:p>
            <a:r>
              <a:rPr lang="en-US" b="1" dirty="0" err="1">
                <a:solidFill>
                  <a:srgbClr val="002060"/>
                </a:solidFill>
                <a:ea typeface="Calibri" panose="020F0502020204030204" pitchFamily="34" charset="0"/>
                <a:cs typeface="Times New Roman" panose="02020603050405020304" pitchFamily="18" charset="0"/>
              </a:rPr>
              <a:t>Kittelson</a:t>
            </a:r>
            <a:r>
              <a:rPr lang="en-US" b="1" dirty="0">
                <a:solidFill>
                  <a:srgbClr val="002060"/>
                </a:solidFill>
                <a:ea typeface="Calibri" panose="020F0502020204030204" pitchFamily="34" charset="0"/>
                <a:cs typeface="Times New Roman" panose="02020603050405020304" pitchFamily="18" charset="0"/>
              </a:rPr>
              <a:t> &amp; </a:t>
            </a:r>
            <a:r>
              <a:rPr lang="en-US" b="1" dirty="0" smtClean="0">
                <a:solidFill>
                  <a:srgbClr val="002060"/>
                </a:solidFill>
                <a:ea typeface="Calibri" panose="020F0502020204030204" pitchFamily="34" charset="0"/>
                <a:cs typeface="Times New Roman" panose="02020603050405020304" pitchFamily="18" charset="0"/>
              </a:rPr>
              <a:t>Associates</a:t>
            </a:r>
          </a:p>
          <a:p>
            <a:endParaRPr lang="en-US" b="1" dirty="0">
              <a:solidFill>
                <a:srgbClr val="002060"/>
              </a:solidFill>
              <a:cs typeface="Times New Roman" panose="02020603050405020304" pitchFamily="18" charset="0"/>
            </a:endParaRPr>
          </a:p>
          <a:p>
            <a:r>
              <a:rPr lang="en-US" b="1" dirty="0">
                <a:solidFill>
                  <a:srgbClr val="002060"/>
                </a:solidFill>
              </a:rPr>
              <a:t>klausten@kittleson.com</a:t>
            </a:r>
          </a:p>
        </p:txBody>
      </p:sp>
      <p:sp>
        <p:nvSpPr>
          <p:cNvPr id="6" name="TextBox 5"/>
          <p:cNvSpPr txBox="1"/>
          <p:nvPr/>
        </p:nvSpPr>
        <p:spPr>
          <a:xfrm>
            <a:off x="242888" y="3943350"/>
            <a:ext cx="3500437" cy="1200329"/>
          </a:xfrm>
          <a:prstGeom prst="rect">
            <a:avLst/>
          </a:prstGeom>
          <a:noFill/>
        </p:spPr>
        <p:txBody>
          <a:bodyPr wrap="square" rtlCol="0">
            <a:spAutoFit/>
          </a:bodyPr>
          <a:lstStyle/>
          <a:p>
            <a:r>
              <a:rPr lang="en-US" b="1" dirty="0" smtClean="0">
                <a:solidFill>
                  <a:srgbClr val="002060"/>
                </a:solidFill>
              </a:rPr>
              <a:t>Tom Laws</a:t>
            </a:r>
          </a:p>
          <a:p>
            <a:r>
              <a:rPr lang="en-US" b="1" dirty="0" smtClean="0">
                <a:solidFill>
                  <a:srgbClr val="002060"/>
                </a:solidFill>
              </a:rPr>
              <a:t>COMPASS</a:t>
            </a:r>
          </a:p>
          <a:p>
            <a:endParaRPr lang="en-US" b="1" dirty="0">
              <a:solidFill>
                <a:srgbClr val="002060"/>
              </a:solidFill>
            </a:endParaRPr>
          </a:p>
          <a:p>
            <a:r>
              <a:rPr lang="en-US" b="1" dirty="0" smtClean="0">
                <a:solidFill>
                  <a:srgbClr val="002060"/>
                </a:solidFill>
              </a:rPr>
              <a:t>tlaws@compassidaho.org</a:t>
            </a:r>
            <a:endParaRPr lang="en-US" b="1" dirty="0">
              <a:solidFill>
                <a:srgbClr val="002060"/>
              </a:solidFill>
            </a:endParaRPr>
          </a:p>
        </p:txBody>
      </p:sp>
      <p:sp>
        <p:nvSpPr>
          <p:cNvPr id="7" name="TextBox 6"/>
          <p:cNvSpPr txBox="1"/>
          <p:nvPr/>
        </p:nvSpPr>
        <p:spPr>
          <a:xfrm>
            <a:off x="5436393" y="3943350"/>
            <a:ext cx="3843337" cy="1200329"/>
          </a:xfrm>
          <a:prstGeom prst="rect">
            <a:avLst/>
          </a:prstGeom>
          <a:noFill/>
        </p:spPr>
        <p:txBody>
          <a:bodyPr wrap="square" rtlCol="0">
            <a:spAutoFit/>
          </a:bodyPr>
          <a:lstStyle/>
          <a:p>
            <a:r>
              <a:rPr lang="en-US" b="1" dirty="0">
                <a:solidFill>
                  <a:srgbClr val="002060"/>
                </a:solidFill>
              </a:rPr>
              <a:t>Steve </a:t>
            </a:r>
            <a:r>
              <a:rPr lang="en-US" b="1" dirty="0" smtClean="0">
                <a:solidFill>
                  <a:srgbClr val="002060"/>
                </a:solidFill>
              </a:rPr>
              <a:t>McDaniel</a:t>
            </a:r>
          </a:p>
          <a:p>
            <a:r>
              <a:rPr lang="en-US" b="1" dirty="0" smtClean="0">
                <a:solidFill>
                  <a:srgbClr val="002060"/>
                </a:solidFill>
              </a:rPr>
              <a:t>WGM Group</a:t>
            </a:r>
          </a:p>
          <a:p>
            <a:endParaRPr lang="en-US" b="1" dirty="0">
              <a:solidFill>
                <a:srgbClr val="002060"/>
              </a:solidFill>
            </a:endParaRPr>
          </a:p>
          <a:p>
            <a:r>
              <a:rPr lang="en-US" b="1" dirty="0">
                <a:solidFill>
                  <a:srgbClr val="002060"/>
                </a:solidFill>
              </a:rPr>
              <a:t>smcdaniel@wgmgroup.com</a:t>
            </a:r>
          </a:p>
        </p:txBody>
      </p:sp>
    </p:spTree>
    <p:extLst>
      <p:ext uri="{BB962C8B-B14F-4D97-AF65-F5344CB8AC3E}">
        <p14:creationId xmlns:p14="http://schemas.microsoft.com/office/powerpoint/2010/main" val="1487504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Bicycle and Pedestrian Counting</a:t>
            </a:r>
            <a:endParaRPr lang="en-US" dirty="0"/>
          </a:p>
        </p:txBody>
      </p:sp>
      <p:sp>
        <p:nvSpPr>
          <p:cNvPr id="3" name="Content Placeholder 2"/>
          <p:cNvSpPr>
            <a:spLocks noGrp="1"/>
          </p:cNvSpPr>
          <p:nvPr>
            <p:ph sz="quarter" idx="1"/>
          </p:nvPr>
        </p:nvSpPr>
        <p:spPr>
          <a:xfrm>
            <a:off x="457200" y="2133600"/>
            <a:ext cx="3657600" cy="3505200"/>
          </a:xfrm>
        </p:spPr>
        <p:txBody>
          <a:bodyPr>
            <a:normAutofit/>
          </a:bodyPr>
          <a:lstStyle/>
          <a:p>
            <a:pPr marL="0" indent="0" algn="ctr">
              <a:buNone/>
            </a:pPr>
            <a:r>
              <a:rPr lang="en-US" sz="2000" u="sng" dirty="0" smtClean="0"/>
              <a:t>Advantages</a:t>
            </a:r>
          </a:p>
          <a:p>
            <a:pPr marL="0" indent="0" algn="ctr">
              <a:buNone/>
            </a:pPr>
            <a:endParaRPr lang="en-US" sz="2000" u="sng" dirty="0" smtClean="0"/>
          </a:p>
          <a:p>
            <a:r>
              <a:rPr lang="en-US" sz="2000" dirty="0" smtClean="0"/>
              <a:t>Turning Movements</a:t>
            </a:r>
          </a:p>
          <a:p>
            <a:r>
              <a:rPr lang="en-US" sz="2000" dirty="0" smtClean="0"/>
              <a:t>Demographics</a:t>
            </a:r>
          </a:p>
          <a:p>
            <a:r>
              <a:rPr lang="en-US" sz="2000" dirty="0" smtClean="0"/>
              <a:t>Behavior observation</a:t>
            </a:r>
          </a:p>
          <a:p>
            <a:r>
              <a:rPr lang="en-US" sz="2000" dirty="0" smtClean="0"/>
              <a:t>Cheap</a:t>
            </a:r>
          </a:p>
          <a:p>
            <a:r>
              <a:rPr lang="en-US" sz="2000" dirty="0" smtClean="0"/>
              <a:t>Flexible</a:t>
            </a:r>
            <a:endParaRPr lang="en-US" sz="2000" dirty="0"/>
          </a:p>
        </p:txBody>
      </p:sp>
      <p:sp>
        <p:nvSpPr>
          <p:cNvPr id="7" name="Content Placeholder 2"/>
          <p:cNvSpPr txBox="1">
            <a:spLocks/>
          </p:cNvSpPr>
          <p:nvPr/>
        </p:nvSpPr>
        <p:spPr>
          <a:xfrm>
            <a:off x="4573424" y="2209800"/>
            <a:ext cx="3657600" cy="35814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Clr>
                <a:srgbClr val="D16349"/>
              </a:buClr>
              <a:buFont typeface="Wingdings 2"/>
              <a:buNone/>
            </a:pPr>
            <a:r>
              <a:rPr lang="en-US" sz="2000" u="sng" dirty="0" smtClean="0">
                <a:solidFill>
                  <a:prstClr val="black"/>
                </a:solidFill>
              </a:rPr>
              <a:t>Disadvantages</a:t>
            </a:r>
          </a:p>
          <a:p>
            <a:pPr marL="0" indent="0" algn="ctr">
              <a:buClr>
                <a:srgbClr val="D16349"/>
              </a:buClr>
              <a:buFont typeface="Wingdings 2"/>
              <a:buNone/>
            </a:pPr>
            <a:endParaRPr lang="en-US" sz="2000" dirty="0" smtClean="0">
              <a:solidFill>
                <a:prstClr val="black"/>
              </a:solidFill>
            </a:endParaRPr>
          </a:p>
          <a:p>
            <a:pPr>
              <a:buClr>
                <a:srgbClr val="D16349"/>
              </a:buClr>
            </a:pPr>
            <a:r>
              <a:rPr lang="en-US" sz="2000" dirty="0" smtClean="0">
                <a:solidFill>
                  <a:prstClr val="black"/>
                </a:solidFill>
              </a:rPr>
              <a:t>Small time window</a:t>
            </a:r>
          </a:p>
          <a:p>
            <a:pPr>
              <a:buClr>
                <a:srgbClr val="D16349"/>
              </a:buClr>
            </a:pPr>
            <a:r>
              <a:rPr lang="en-US" sz="2000" dirty="0" smtClean="0">
                <a:solidFill>
                  <a:prstClr val="black"/>
                </a:solidFill>
              </a:rPr>
              <a:t>Flaky volunteers</a:t>
            </a:r>
            <a:endParaRPr lang="en-US" sz="2000" dirty="0">
              <a:solidFill>
                <a:prstClr val="black"/>
              </a:solidFill>
            </a:endParaRPr>
          </a:p>
        </p:txBody>
      </p:sp>
    </p:spTree>
    <p:extLst>
      <p:ext uri="{BB962C8B-B14F-4D97-AF65-F5344CB8AC3E}">
        <p14:creationId xmlns:p14="http://schemas.microsoft.com/office/powerpoint/2010/main" val="35082972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5"/>
  <p:tag name="TPOS" val="2"/>
</p:tagLst>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I_template_2012_mov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9424</TotalTime>
  <Words>2459</Words>
  <Application>Microsoft Office PowerPoint</Application>
  <PresentationFormat>On-screen Show (4:3)</PresentationFormat>
  <Paragraphs>544</Paragraphs>
  <Slides>85</Slides>
  <Notes>20</Notes>
  <HiddenSlides>0</HiddenSlides>
  <MMClips>0</MMClips>
  <ScaleCrop>false</ScaleCrop>
  <HeadingPairs>
    <vt:vector size="4" baseType="variant">
      <vt:variant>
        <vt:lpstr>Theme</vt:lpstr>
      </vt:variant>
      <vt:variant>
        <vt:i4>4</vt:i4>
      </vt:variant>
      <vt:variant>
        <vt:lpstr>Slide Titles</vt:lpstr>
      </vt:variant>
      <vt:variant>
        <vt:i4>85</vt:i4>
      </vt:variant>
    </vt:vector>
  </HeadingPairs>
  <TitlesOfParts>
    <vt:vector size="89" baseType="lpstr">
      <vt:lpstr>Office Theme</vt:lpstr>
      <vt:lpstr>1_Office Theme</vt:lpstr>
      <vt:lpstr>KAI_template_2012_moving</vt:lpstr>
      <vt:lpstr>Civic</vt:lpstr>
      <vt:lpstr>Bicycle and Pedestrian Counting Methodologies and Strategies </vt:lpstr>
      <vt:lpstr>Goal for Today</vt:lpstr>
      <vt:lpstr>Overview</vt:lpstr>
      <vt:lpstr>Introductions</vt:lpstr>
      <vt:lpstr>Introductions</vt:lpstr>
      <vt:lpstr>Introductions</vt:lpstr>
      <vt:lpstr>Introductions</vt:lpstr>
      <vt:lpstr>Manual Bicycle and Pedestrian Counting</vt:lpstr>
      <vt:lpstr>Manual Bicycle and Pedestrian Counting</vt:lpstr>
      <vt:lpstr>PowerPoint Presentation</vt:lpstr>
      <vt:lpstr>Selecting Locations</vt:lpstr>
      <vt:lpstr>Standard Methodology</vt:lpstr>
      <vt:lpstr>When to Count</vt:lpstr>
      <vt:lpstr>Recruiting</vt:lpstr>
      <vt:lpstr>Volunteer Management</vt:lpstr>
      <vt:lpstr>Training</vt:lpstr>
      <vt:lpstr>What counts as a bike?</vt:lpstr>
      <vt:lpstr>Counting Field Sheets</vt:lpstr>
      <vt:lpstr>Screenline Field sheet</vt:lpstr>
      <vt:lpstr>Demographic Field sheet</vt:lpstr>
      <vt:lpstr>Pedestrian Field sheet</vt:lpstr>
      <vt:lpstr>Smartphone apps</vt:lpstr>
      <vt:lpstr>Methods &amp; Technologies for Bicycles &amp; Pedestrian Counting NCHRP 797</vt:lpstr>
      <vt:lpstr>Presentation Overview</vt:lpstr>
      <vt:lpstr>PowerPoint Presentation</vt:lpstr>
      <vt:lpstr>NCHRP 07-19 Research Team</vt:lpstr>
      <vt:lpstr>Project Purpose</vt:lpstr>
      <vt:lpstr>Guidebook (NCHRP Report 797) Contents</vt:lpstr>
      <vt:lpstr>Related Work</vt:lpstr>
      <vt:lpstr>PowerPoint Presentation</vt:lpstr>
      <vt:lpstr>Common Strategy: Manual &amp; Automated</vt:lpstr>
      <vt:lpstr>NCHRP 07-19 Study: Field Testing</vt:lpstr>
      <vt:lpstr>Portland, OR</vt:lpstr>
      <vt:lpstr>Graphical Analysis</vt:lpstr>
      <vt:lpstr>Passive Infrared (IR)</vt:lpstr>
      <vt:lpstr>Passive Infrared (IR)</vt:lpstr>
      <vt:lpstr>Active Infrared (IR)</vt:lpstr>
      <vt:lpstr>Pneumatic Tubes</vt:lpstr>
      <vt:lpstr>Radio Beam</vt:lpstr>
      <vt:lpstr>Inductive Loops</vt:lpstr>
      <vt:lpstr>Inductive Loops</vt:lpstr>
      <vt:lpstr>Piezoelectric Strips</vt:lpstr>
      <vt:lpstr>Research Conclusions</vt:lpstr>
      <vt:lpstr>Research Conclusions</vt:lpstr>
      <vt:lpstr>Automated Counts</vt:lpstr>
      <vt:lpstr>Bike/Ped Counting Integration</vt:lpstr>
      <vt:lpstr>Background</vt:lpstr>
      <vt:lpstr>Stakeholder Coordination</vt:lpstr>
      <vt:lpstr>Agency Needs</vt:lpstr>
      <vt:lpstr>Approach</vt:lpstr>
      <vt:lpstr>Agency Needs</vt:lpstr>
      <vt:lpstr>Bicycle and Pedestrian Supply</vt:lpstr>
      <vt:lpstr>Bicycle and Pedestrian Demand </vt:lpstr>
      <vt:lpstr>Manual Counts</vt:lpstr>
      <vt:lpstr>Permanent Counter Installation</vt:lpstr>
      <vt:lpstr>Data Friendship Bridge, Boise </vt:lpstr>
      <vt:lpstr>Portable Counter Installations</vt:lpstr>
      <vt:lpstr>Additional Technologies</vt:lpstr>
      <vt:lpstr>Additional Technologies</vt:lpstr>
      <vt:lpstr>Additional Technologies</vt:lpstr>
      <vt:lpstr>PowerPoint Presentation</vt:lpstr>
      <vt:lpstr>Outcomes</vt:lpstr>
      <vt:lpstr>Outcomes</vt:lpstr>
      <vt:lpstr>Estimating Directional Bicycle Volumes</vt:lpstr>
      <vt:lpstr>Estimate  Bicycle Volumes</vt:lpstr>
      <vt:lpstr>Background</vt:lpstr>
      <vt:lpstr>Background</vt:lpstr>
      <vt:lpstr>Background</vt:lpstr>
      <vt:lpstr>Snap shot of volumes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Regression Results</vt:lpstr>
      <vt:lpstr>PowerPoint Presentation</vt:lpstr>
      <vt:lpstr>PowerPoint Presentation</vt:lpstr>
      <vt:lpstr>Scenario Planning</vt:lpstr>
      <vt:lpstr>Scenario Planning</vt:lpstr>
      <vt:lpstr>Conclusions</vt:lpstr>
      <vt:lpstr>PowerPoint Presentation</vt:lpstr>
      <vt:lpstr>Questions?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Torkelson</dc:creator>
  <cp:lastModifiedBy>Presentation</cp:lastModifiedBy>
  <cp:revision>320</cp:revision>
  <cp:lastPrinted>2014-12-12T22:23:42Z</cp:lastPrinted>
  <dcterms:created xsi:type="dcterms:W3CDTF">2014-11-04T19:57:51Z</dcterms:created>
  <dcterms:modified xsi:type="dcterms:W3CDTF">2015-10-07T21:49:39Z</dcterms:modified>
</cp:coreProperties>
</file>