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8"/>
  </p:notesMasterIdLst>
  <p:handoutMasterIdLst>
    <p:handoutMasterId r:id="rId49"/>
  </p:handoutMasterIdLst>
  <p:sldIdLst>
    <p:sldId id="479" r:id="rId2"/>
    <p:sldId id="507" r:id="rId3"/>
    <p:sldId id="502" r:id="rId4"/>
    <p:sldId id="503" r:id="rId5"/>
    <p:sldId id="498" r:id="rId6"/>
    <p:sldId id="499" r:id="rId7"/>
    <p:sldId id="497" r:id="rId8"/>
    <p:sldId id="496" r:id="rId9"/>
    <p:sldId id="495" r:id="rId10"/>
    <p:sldId id="494" r:id="rId11"/>
    <p:sldId id="493" r:id="rId12"/>
    <p:sldId id="491" r:id="rId13"/>
    <p:sldId id="490" r:id="rId14"/>
    <p:sldId id="473" r:id="rId15"/>
    <p:sldId id="477" r:id="rId16"/>
    <p:sldId id="475" r:id="rId17"/>
    <p:sldId id="476" r:id="rId18"/>
    <p:sldId id="474" r:id="rId19"/>
    <p:sldId id="478" r:id="rId20"/>
    <p:sldId id="464" r:id="rId21"/>
    <p:sldId id="471" r:id="rId22"/>
    <p:sldId id="469" r:id="rId23"/>
    <p:sldId id="472" r:id="rId24"/>
    <p:sldId id="470" r:id="rId25"/>
    <p:sldId id="468" r:id="rId26"/>
    <p:sldId id="467" r:id="rId27"/>
    <p:sldId id="466" r:id="rId28"/>
    <p:sldId id="465" r:id="rId29"/>
    <p:sldId id="489" r:id="rId30"/>
    <p:sldId id="505" r:id="rId31"/>
    <p:sldId id="504" r:id="rId32"/>
    <p:sldId id="506" r:id="rId33"/>
    <p:sldId id="524" r:id="rId34"/>
    <p:sldId id="525" r:id="rId35"/>
    <p:sldId id="526" r:id="rId36"/>
    <p:sldId id="527" r:id="rId37"/>
    <p:sldId id="528" r:id="rId38"/>
    <p:sldId id="529" r:id="rId39"/>
    <p:sldId id="530" r:id="rId40"/>
    <p:sldId id="531" r:id="rId41"/>
    <p:sldId id="532" r:id="rId42"/>
    <p:sldId id="533" r:id="rId43"/>
    <p:sldId id="534" r:id="rId44"/>
    <p:sldId id="535" r:id="rId45"/>
    <p:sldId id="500" r:id="rId46"/>
    <p:sldId id="501" r:id="rId47"/>
  </p:sldIdLst>
  <p:sldSz cx="9144000" cy="6858000" type="screen4x3"/>
  <p:notesSz cx="6985000" cy="92837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 Miller" initials="CM" lastIdx="1" clrIdx="0">
    <p:extLst>
      <p:ext uri="{19B8F6BF-5375-455C-9EA6-DF929625EA0E}">
        <p15:presenceInfo xmlns:p15="http://schemas.microsoft.com/office/powerpoint/2012/main" userId="S-1-5-21-3970653197-1592011461-2027737543-1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80987" autoAdjust="0"/>
  </p:normalViewPr>
  <p:slideViewPr>
    <p:cSldViewPr snapToGrid="0">
      <p:cViewPr varScale="1">
        <p:scale>
          <a:sx n="72" d="100"/>
          <a:sy n="72" d="100"/>
        </p:scale>
        <p:origin x="159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3D3E6-F9D5-4F31-A6B4-0E82437ABB7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A916FB3-CF70-4E47-8504-B7177C7E46FE}">
      <dgm:prSet phldrT="[Text]" custT="1"/>
      <dgm:spPr>
        <a:xfrm>
          <a:off x="1072" y="476867"/>
          <a:ext cx="1756119" cy="702447"/>
        </a:xfr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0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r>
            <a:rPr lang="en-US" sz="1200" b="1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Stakeholder </a:t>
          </a:r>
        </a:p>
        <a:p>
          <a:r>
            <a:rPr lang="en-US" sz="1200" b="1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Introduction</a:t>
          </a:r>
          <a:endParaRPr lang="en-US" sz="1200" b="1" dirty="0">
            <a:solidFill>
              <a:srgbClr val="003478"/>
            </a:solidFill>
            <a:latin typeface="Arial"/>
            <a:ea typeface="ＭＳ Ｐゴシック"/>
            <a:cs typeface="+mn-cs"/>
          </a:endParaRPr>
        </a:p>
      </dgm:t>
    </dgm:pt>
    <dgm:pt modelId="{7601A086-4829-4CFA-ACEB-CCCE09776153}" type="parTrans" cxnId="{621EF9B7-7F67-4717-88B1-09A7322D5E7D}">
      <dgm:prSet/>
      <dgm:spPr/>
      <dgm:t>
        <a:bodyPr/>
        <a:lstStyle/>
        <a:p>
          <a:endParaRPr lang="en-US"/>
        </a:p>
      </dgm:t>
    </dgm:pt>
    <dgm:pt modelId="{A4337BEF-7B4E-45AC-B3FA-FD44C894A311}" type="sibTrans" cxnId="{621EF9B7-7F67-4717-88B1-09A7322D5E7D}">
      <dgm:prSet/>
      <dgm:spPr/>
      <dgm:t>
        <a:bodyPr/>
        <a:lstStyle/>
        <a:p>
          <a:endParaRPr lang="en-US"/>
        </a:p>
      </dgm:t>
    </dgm:pt>
    <dgm:pt modelId="{FCA9D0DF-3F49-420A-AD33-0BB724A6C8D0}">
      <dgm:prSet phldrT="[Text]" custT="1"/>
      <dgm:spPr>
        <a:xfrm>
          <a:off x="1405968" y="476867"/>
          <a:ext cx="1756119" cy="702447"/>
        </a:xfrm>
        <a:solidFill>
          <a:srgbClr val="BBE0E3">
            <a:lumMod val="9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0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r>
            <a:rPr lang="en-US" sz="1200" b="1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Traffic Engineer Selection</a:t>
          </a:r>
          <a:endParaRPr lang="en-US" sz="1200" b="1" dirty="0">
            <a:solidFill>
              <a:srgbClr val="003478"/>
            </a:solidFill>
            <a:latin typeface="Arial"/>
            <a:ea typeface="ＭＳ Ｐゴシック"/>
            <a:cs typeface="+mn-cs"/>
          </a:endParaRPr>
        </a:p>
      </dgm:t>
    </dgm:pt>
    <dgm:pt modelId="{EF5801F8-C9FD-4EE3-9054-0EF065944E14}" type="parTrans" cxnId="{2AC73E8E-49BD-44F4-ABB3-6CCB9FB051B7}">
      <dgm:prSet/>
      <dgm:spPr/>
      <dgm:t>
        <a:bodyPr/>
        <a:lstStyle/>
        <a:p>
          <a:endParaRPr lang="en-US"/>
        </a:p>
      </dgm:t>
    </dgm:pt>
    <dgm:pt modelId="{C51CCE8D-0FB5-4EC7-B374-B0ACC1851492}" type="sibTrans" cxnId="{2AC73E8E-49BD-44F4-ABB3-6CCB9FB051B7}">
      <dgm:prSet/>
      <dgm:spPr/>
      <dgm:t>
        <a:bodyPr/>
        <a:lstStyle/>
        <a:p>
          <a:endParaRPr lang="en-US"/>
        </a:p>
      </dgm:t>
    </dgm:pt>
    <dgm:pt modelId="{CBFC6521-BAE0-479D-9DD7-61240281701D}">
      <dgm:prSet phldrT="[Text]" custT="1"/>
      <dgm:spPr>
        <a:xfrm>
          <a:off x="2810864" y="476867"/>
          <a:ext cx="1756119" cy="702447"/>
        </a:xfrm>
        <a:solidFill>
          <a:srgbClr val="BBE0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0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r>
            <a:rPr lang="en-US" sz="1200" b="1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Traffic Data Analysis</a:t>
          </a:r>
        </a:p>
      </dgm:t>
    </dgm:pt>
    <dgm:pt modelId="{BB122E0C-F753-412F-8453-DC854702160F}" type="parTrans" cxnId="{774F8F64-302D-4F83-992A-04074BFEEB2F}">
      <dgm:prSet/>
      <dgm:spPr/>
      <dgm:t>
        <a:bodyPr/>
        <a:lstStyle/>
        <a:p>
          <a:endParaRPr lang="en-US"/>
        </a:p>
      </dgm:t>
    </dgm:pt>
    <dgm:pt modelId="{EF0FBDC9-4094-4554-B253-196D6FC84790}" type="sibTrans" cxnId="{774F8F64-302D-4F83-992A-04074BFEEB2F}">
      <dgm:prSet/>
      <dgm:spPr/>
      <dgm:t>
        <a:bodyPr/>
        <a:lstStyle/>
        <a:p>
          <a:endParaRPr lang="en-US"/>
        </a:p>
      </dgm:t>
    </dgm:pt>
    <dgm:pt modelId="{7066E4E2-7901-43C3-B903-230AA22DAB49}">
      <dgm:prSet phldrT="[Text]" custT="1"/>
      <dgm:spPr>
        <a:xfrm>
          <a:off x="7025551" y="476867"/>
          <a:ext cx="1756119" cy="702447"/>
        </a:xfrm>
        <a:solidFill>
          <a:srgbClr val="BBE0E3">
            <a:lumMod val="1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0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r>
            <a:rPr lang="en-US" sz="1200" b="1" dirty="0" smtClean="0">
              <a:solidFill>
                <a:srgbClr val="FFFFFF"/>
              </a:solidFill>
              <a:latin typeface="Arial"/>
              <a:ea typeface="ＭＳ Ｐゴシック"/>
              <a:cs typeface="+mn-cs"/>
            </a:rPr>
            <a:t>Design and Implement</a:t>
          </a:r>
          <a:endParaRPr lang="en-US" sz="1200" b="1" dirty="0">
            <a:solidFill>
              <a:srgbClr val="FFFFFF"/>
            </a:solidFill>
            <a:latin typeface="Arial"/>
            <a:ea typeface="ＭＳ Ｐゴシック"/>
            <a:cs typeface="+mn-cs"/>
          </a:endParaRPr>
        </a:p>
      </dgm:t>
    </dgm:pt>
    <dgm:pt modelId="{39B6967C-2376-4DC5-83A8-9F8512934CA8}" type="parTrans" cxnId="{BA0FDFD5-9361-4DDE-9B3A-B4966F1E2DD3}">
      <dgm:prSet/>
      <dgm:spPr/>
      <dgm:t>
        <a:bodyPr/>
        <a:lstStyle/>
        <a:p>
          <a:endParaRPr lang="en-US"/>
        </a:p>
      </dgm:t>
    </dgm:pt>
    <dgm:pt modelId="{F403A7C4-097F-4FDC-BD97-D223AB442F98}" type="sibTrans" cxnId="{BA0FDFD5-9361-4DDE-9B3A-B4966F1E2DD3}">
      <dgm:prSet/>
      <dgm:spPr/>
      <dgm:t>
        <a:bodyPr/>
        <a:lstStyle/>
        <a:p>
          <a:endParaRPr lang="en-US"/>
        </a:p>
      </dgm:t>
    </dgm:pt>
    <dgm:pt modelId="{06F58BD9-68F5-4865-A74C-CD07B9F0601F}">
      <dgm:prSet phldrT="[Text]" custT="1"/>
      <dgm:spPr>
        <a:xfrm>
          <a:off x="4215760" y="476867"/>
          <a:ext cx="1756119" cy="702447"/>
        </a:xfrm>
        <a:solidFill>
          <a:srgbClr val="BBE0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0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r>
            <a:rPr lang="en-US" sz="1200" b="1" dirty="0" smtClean="0">
              <a:solidFill>
                <a:srgbClr val="FFFFFF"/>
              </a:solidFill>
              <a:latin typeface="Arial"/>
              <a:ea typeface="ＭＳ Ｐゴシック"/>
              <a:cs typeface="+mn-cs"/>
            </a:rPr>
            <a:t>Identify Solutions</a:t>
          </a:r>
          <a:endParaRPr lang="en-US" sz="1200" b="1" dirty="0">
            <a:solidFill>
              <a:srgbClr val="FFFFFF"/>
            </a:solidFill>
            <a:latin typeface="Arial"/>
            <a:ea typeface="ＭＳ Ｐゴシック"/>
            <a:cs typeface="+mn-cs"/>
          </a:endParaRPr>
        </a:p>
      </dgm:t>
    </dgm:pt>
    <dgm:pt modelId="{374E6B08-D4F5-47F3-A292-ED5FE4CA2D5B}" type="parTrans" cxnId="{8D74F797-0543-4A03-B9E3-ED39F53332D5}">
      <dgm:prSet/>
      <dgm:spPr/>
      <dgm:t>
        <a:bodyPr/>
        <a:lstStyle/>
        <a:p>
          <a:endParaRPr lang="en-US"/>
        </a:p>
      </dgm:t>
    </dgm:pt>
    <dgm:pt modelId="{5D9F990B-9B71-4586-BDB4-420C827CC9B8}" type="sibTrans" cxnId="{8D74F797-0543-4A03-B9E3-ED39F53332D5}">
      <dgm:prSet/>
      <dgm:spPr/>
      <dgm:t>
        <a:bodyPr/>
        <a:lstStyle/>
        <a:p>
          <a:endParaRPr lang="en-US"/>
        </a:p>
      </dgm:t>
    </dgm:pt>
    <dgm:pt modelId="{6F162C79-A583-4F8E-9DA3-B73FB09C790C}">
      <dgm:prSet phldrT="[Text]" custT="1"/>
      <dgm:spPr>
        <a:xfrm>
          <a:off x="5620655" y="476867"/>
          <a:ext cx="1756119" cy="702447"/>
        </a:xfrm>
        <a:solidFill>
          <a:srgbClr val="BBE0E3">
            <a:lumMod val="2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0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r>
            <a:rPr lang="en-US" sz="1200" b="1" dirty="0" smtClean="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Stakeholder Support</a:t>
          </a:r>
        </a:p>
      </dgm:t>
    </dgm:pt>
    <dgm:pt modelId="{F88D3528-C9F8-4E3C-996D-38A6EEDB15F0}" type="parTrans" cxnId="{4C7E9DBA-B935-4F2C-9AD7-5FFB163CD1A9}">
      <dgm:prSet/>
      <dgm:spPr/>
      <dgm:t>
        <a:bodyPr/>
        <a:lstStyle/>
        <a:p>
          <a:endParaRPr lang="en-US"/>
        </a:p>
      </dgm:t>
    </dgm:pt>
    <dgm:pt modelId="{73CEFE32-7D9B-4C83-9AA8-80E5044F323D}" type="sibTrans" cxnId="{4C7E9DBA-B935-4F2C-9AD7-5FFB163CD1A9}">
      <dgm:prSet/>
      <dgm:spPr/>
      <dgm:t>
        <a:bodyPr/>
        <a:lstStyle/>
        <a:p>
          <a:endParaRPr lang="en-US"/>
        </a:p>
      </dgm:t>
    </dgm:pt>
    <dgm:pt modelId="{E8776B6F-8D77-46D3-9876-D983667846F1}" type="pres">
      <dgm:prSet presAssocID="{41D3D3E6-F9D5-4F31-A6B4-0E82437ABB7C}" presName="Name0" presStyleCnt="0">
        <dgm:presLayoutVars>
          <dgm:dir/>
          <dgm:resizeHandles val="exact"/>
        </dgm:presLayoutVars>
      </dgm:prSet>
      <dgm:spPr/>
    </dgm:pt>
    <dgm:pt modelId="{903DF391-C164-45EE-A760-95611A3CFF8F}" type="pres">
      <dgm:prSet presAssocID="{CA916FB3-CF70-4E47-8504-B7177C7E46FE}" presName="parTxOnly" presStyleLbl="node1" presStyleIdx="0" presStyleCnt="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CAA7ED36-0326-450B-B647-4BB2A7225A49}" type="pres">
      <dgm:prSet presAssocID="{A4337BEF-7B4E-45AC-B3FA-FD44C894A311}" presName="parSpace" presStyleCnt="0"/>
      <dgm:spPr/>
    </dgm:pt>
    <dgm:pt modelId="{4AB0B6E4-53C3-43EF-BB24-B026F201D718}" type="pres">
      <dgm:prSet presAssocID="{FCA9D0DF-3F49-420A-AD33-0BB724A6C8D0}" presName="parTxOnly" presStyleLbl="node1" presStyleIdx="1" presStyleCnt="6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031E2BB0-E555-4268-BBE5-B12E61059852}" type="pres">
      <dgm:prSet presAssocID="{C51CCE8D-0FB5-4EC7-B374-B0ACC1851492}" presName="parSpace" presStyleCnt="0"/>
      <dgm:spPr/>
    </dgm:pt>
    <dgm:pt modelId="{FCAB2275-3C77-4071-AD2A-4DA62D0B51D0}" type="pres">
      <dgm:prSet presAssocID="{CBFC6521-BAE0-479D-9DD7-61240281701D}" presName="parTxOnly" presStyleLbl="node1" presStyleIdx="2" presStyleCnt="6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63805A08-D33D-43BB-8BA2-196B8008742C}" type="pres">
      <dgm:prSet presAssocID="{EF0FBDC9-4094-4554-B253-196D6FC84790}" presName="parSpace" presStyleCnt="0"/>
      <dgm:spPr/>
    </dgm:pt>
    <dgm:pt modelId="{64F195A0-2AE0-46F8-A26B-FC57EA8CF1AA}" type="pres">
      <dgm:prSet presAssocID="{06F58BD9-68F5-4865-A74C-CD07B9F0601F}" presName="parTxOnly" presStyleLbl="node1" presStyleIdx="3" presStyleCnt="6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5027E012-B4AF-4C70-8115-4CE005CFA8BE}" type="pres">
      <dgm:prSet presAssocID="{5D9F990B-9B71-4586-BDB4-420C827CC9B8}" presName="parSpace" presStyleCnt="0"/>
      <dgm:spPr/>
    </dgm:pt>
    <dgm:pt modelId="{20C92E5D-A03B-4E37-BDB5-EF6D77BAACA7}" type="pres">
      <dgm:prSet presAssocID="{6F162C79-A583-4F8E-9DA3-B73FB09C790C}" presName="parTxOnly" presStyleLbl="node1" presStyleIdx="4" presStyleCnt="6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AFE512EE-C670-41E3-BE71-97E11FB3B8F1}" type="pres">
      <dgm:prSet presAssocID="{73CEFE32-7D9B-4C83-9AA8-80E5044F323D}" presName="parSpace" presStyleCnt="0"/>
      <dgm:spPr/>
    </dgm:pt>
    <dgm:pt modelId="{1062D59A-637E-4D0A-B31B-9DBB80AE6E63}" type="pres">
      <dgm:prSet presAssocID="{7066E4E2-7901-43C3-B903-230AA22DAB49}" presName="parTxOnly" presStyleLbl="node1" presStyleIdx="5" presStyleCnt="6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2AC73E8E-49BD-44F4-ABB3-6CCB9FB051B7}" srcId="{41D3D3E6-F9D5-4F31-A6B4-0E82437ABB7C}" destId="{FCA9D0DF-3F49-420A-AD33-0BB724A6C8D0}" srcOrd="1" destOrd="0" parTransId="{EF5801F8-C9FD-4EE3-9054-0EF065944E14}" sibTransId="{C51CCE8D-0FB5-4EC7-B374-B0ACC1851492}"/>
    <dgm:cxn modelId="{621EF9B7-7F67-4717-88B1-09A7322D5E7D}" srcId="{41D3D3E6-F9D5-4F31-A6B4-0E82437ABB7C}" destId="{CA916FB3-CF70-4E47-8504-B7177C7E46FE}" srcOrd="0" destOrd="0" parTransId="{7601A086-4829-4CFA-ACEB-CCCE09776153}" sibTransId="{A4337BEF-7B4E-45AC-B3FA-FD44C894A311}"/>
    <dgm:cxn modelId="{D7A9C246-81DB-4280-BFB5-48D00A3FCE80}" type="presOf" srcId="{7066E4E2-7901-43C3-B903-230AA22DAB49}" destId="{1062D59A-637E-4D0A-B31B-9DBB80AE6E63}" srcOrd="0" destOrd="0" presId="urn:microsoft.com/office/officeart/2005/8/layout/hChevron3"/>
    <dgm:cxn modelId="{70ED873D-F424-4000-B11D-FE2BB02D2DAC}" type="presOf" srcId="{06F58BD9-68F5-4865-A74C-CD07B9F0601F}" destId="{64F195A0-2AE0-46F8-A26B-FC57EA8CF1AA}" srcOrd="0" destOrd="0" presId="urn:microsoft.com/office/officeart/2005/8/layout/hChevron3"/>
    <dgm:cxn modelId="{BA0FDFD5-9361-4DDE-9B3A-B4966F1E2DD3}" srcId="{41D3D3E6-F9D5-4F31-A6B4-0E82437ABB7C}" destId="{7066E4E2-7901-43C3-B903-230AA22DAB49}" srcOrd="5" destOrd="0" parTransId="{39B6967C-2376-4DC5-83A8-9F8512934CA8}" sibTransId="{F403A7C4-097F-4FDC-BD97-D223AB442F98}"/>
    <dgm:cxn modelId="{1085A41A-23C5-409C-9237-DA6DA52F94BF}" type="presOf" srcId="{6F162C79-A583-4F8E-9DA3-B73FB09C790C}" destId="{20C92E5D-A03B-4E37-BDB5-EF6D77BAACA7}" srcOrd="0" destOrd="0" presId="urn:microsoft.com/office/officeart/2005/8/layout/hChevron3"/>
    <dgm:cxn modelId="{2EABBE50-18D7-430A-A1FB-CE749ED2DED6}" type="presOf" srcId="{CBFC6521-BAE0-479D-9DD7-61240281701D}" destId="{FCAB2275-3C77-4071-AD2A-4DA62D0B51D0}" srcOrd="0" destOrd="0" presId="urn:microsoft.com/office/officeart/2005/8/layout/hChevron3"/>
    <dgm:cxn modelId="{AFCA1F1F-6994-4447-8B89-DAA31D1D9881}" type="presOf" srcId="{41D3D3E6-F9D5-4F31-A6B4-0E82437ABB7C}" destId="{E8776B6F-8D77-46D3-9876-D983667846F1}" srcOrd="0" destOrd="0" presId="urn:microsoft.com/office/officeart/2005/8/layout/hChevron3"/>
    <dgm:cxn modelId="{8D74F797-0543-4A03-B9E3-ED39F53332D5}" srcId="{41D3D3E6-F9D5-4F31-A6B4-0E82437ABB7C}" destId="{06F58BD9-68F5-4865-A74C-CD07B9F0601F}" srcOrd="3" destOrd="0" parTransId="{374E6B08-D4F5-47F3-A292-ED5FE4CA2D5B}" sibTransId="{5D9F990B-9B71-4586-BDB4-420C827CC9B8}"/>
    <dgm:cxn modelId="{4C7E9DBA-B935-4F2C-9AD7-5FFB163CD1A9}" srcId="{41D3D3E6-F9D5-4F31-A6B4-0E82437ABB7C}" destId="{6F162C79-A583-4F8E-9DA3-B73FB09C790C}" srcOrd="4" destOrd="0" parTransId="{F88D3528-C9F8-4E3C-996D-38A6EEDB15F0}" sibTransId="{73CEFE32-7D9B-4C83-9AA8-80E5044F323D}"/>
    <dgm:cxn modelId="{A889ED39-DD23-44E9-86A2-CB7F518F796E}" type="presOf" srcId="{CA916FB3-CF70-4E47-8504-B7177C7E46FE}" destId="{903DF391-C164-45EE-A760-95611A3CFF8F}" srcOrd="0" destOrd="0" presId="urn:microsoft.com/office/officeart/2005/8/layout/hChevron3"/>
    <dgm:cxn modelId="{7B2BD192-BB7F-4139-ADDD-5FF812348CF3}" type="presOf" srcId="{FCA9D0DF-3F49-420A-AD33-0BB724A6C8D0}" destId="{4AB0B6E4-53C3-43EF-BB24-B026F201D718}" srcOrd="0" destOrd="0" presId="urn:microsoft.com/office/officeart/2005/8/layout/hChevron3"/>
    <dgm:cxn modelId="{774F8F64-302D-4F83-992A-04074BFEEB2F}" srcId="{41D3D3E6-F9D5-4F31-A6B4-0E82437ABB7C}" destId="{CBFC6521-BAE0-479D-9DD7-61240281701D}" srcOrd="2" destOrd="0" parTransId="{BB122E0C-F753-412F-8453-DC854702160F}" sibTransId="{EF0FBDC9-4094-4554-B253-196D6FC84790}"/>
    <dgm:cxn modelId="{8D9349BC-06A3-465E-B8DC-4735A972A1EC}" type="presParOf" srcId="{E8776B6F-8D77-46D3-9876-D983667846F1}" destId="{903DF391-C164-45EE-A760-95611A3CFF8F}" srcOrd="0" destOrd="0" presId="urn:microsoft.com/office/officeart/2005/8/layout/hChevron3"/>
    <dgm:cxn modelId="{7A17AC6F-E614-4144-A015-D38F019278DF}" type="presParOf" srcId="{E8776B6F-8D77-46D3-9876-D983667846F1}" destId="{CAA7ED36-0326-450B-B647-4BB2A7225A49}" srcOrd="1" destOrd="0" presId="urn:microsoft.com/office/officeart/2005/8/layout/hChevron3"/>
    <dgm:cxn modelId="{E06FAEC1-5682-4FD3-9A6E-A26DC64EE787}" type="presParOf" srcId="{E8776B6F-8D77-46D3-9876-D983667846F1}" destId="{4AB0B6E4-53C3-43EF-BB24-B026F201D718}" srcOrd="2" destOrd="0" presId="urn:microsoft.com/office/officeart/2005/8/layout/hChevron3"/>
    <dgm:cxn modelId="{B4AEFF90-2FCC-4939-823B-33F5C9645797}" type="presParOf" srcId="{E8776B6F-8D77-46D3-9876-D983667846F1}" destId="{031E2BB0-E555-4268-BBE5-B12E61059852}" srcOrd="3" destOrd="0" presId="urn:microsoft.com/office/officeart/2005/8/layout/hChevron3"/>
    <dgm:cxn modelId="{812D6993-BE16-4613-9650-2FED4E7AAFA0}" type="presParOf" srcId="{E8776B6F-8D77-46D3-9876-D983667846F1}" destId="{FCAB2275-3C77-4071-AD2A-4DA62D0B51D0}" srcOrd="4" destOrd="0" presId="urn:microsoft.com/office/officeart/2005/8/layout/hChevron3"/>
    <dgm:cxn modelId="{2F07B983-2204-4ABB-998C-FED345BBE1D0}" type="presParOf" srcId="{E8776B6F-8D77-46D3-9876-D983667846F1}" destId="{63805A08-D33D-43BB-8BA2-196B8008742C}" srcOrd="5" destOrd="0" presId="urn:microsoft.com/office/officeart/2005/8/layout/hChevron3"/>
    <dgm:cxn modelId="{601189AC-A61F-4FF6-8918-1BA3F8955FA2}" type="presParOf" srcId="{E8776B6F-8D77-46D3-9876-D983667846F1}" destId="{64F195A0-2AE0-46F8-A26B-FC57EA8CF1AA}" srcOrd="6" destOrd="0" presId="urn:microsoft.com/office/officeart/2005/8/layout/hChevron3"/>
    <dgm:cxn modelId="{09B4F592-8812-414D-87CD-57CA2BD868E0}" type="presParOf" srcId="{E8776B6F-8D77-46D3-9876-D983667846F1}" destId="{5027E012-B4AF-4C70-8115-4CE005CFA8BE}" srcOrd="7" destOrd="0" presId="urn:microsoft.com/office/officeart/2005/8/layout/hChevron3"/>
    <dgm:cxn modelId="{101517EB-CA87-4609-BB28-AC76DBA7F6EF}" type="presParOf" srcId="{E8776B6F-8D77-46D3-9876-D983667846F1}" destId="{20C92E5D-A03B-4E37-BDB5-EF6D77BAACA7}" srcOrd="8" destOrd="0" presId="urn:microsoft.com/office/officeart/2005/8/layout/hChevron3"/>
    <dgm:cxn modelId="{681E3D1E-36DE-44B6-BD25-EA37E9AD6B5E}" type="presParOf" srcId="{E8776B6F-8D77-46D3-9876-D983667846F1}" destId="{AFE512EE-C670-41E3-BE71-97E11FB3B8F1}" srcOrd="9" destOrd="0" presId="urn:microsoft.com/office/officeart/2005/8/layout/hChevron3"/>
    <dgm:cxn modelId="{EE5CBC10-FE6E-4656-81CB-7F4DE8C2F4EB}" type="presParOf" srcId="{E8776B6F-8D77-46D3-9876-D983667846F1}" destId="{1062D59A-637E-4D0A-B31B-9DBB80AE6E6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076D6-395C-4078-88D9-CFB7A82A8BEF}" type="doc">
      <dgm:prSet loTypeId="urn:microsoft.com/office/officeart/2005/8/layout/bProcess2" loCatId="process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E9818B9-D7D5-436F-8846-02177090CBC6}">
      <dgm:prSet phldrT="[Text]" custT="1"/>
      <dgm:spPr>
        <a:solidFill>
          <a:srgbClr val="BFBFBF"/>
        </a:solidFill>
      </dgm:spPr>
      <dgm:t>
        <a:bodyPr/>
        <a:lstStyle/>
        <a:p>
          <a:r>
            <a:rPr lang="en-US" sz="1800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1. Develop Goals</a:t>
          </a:r>
          <a:endParaRPr lang="en-US" sz="1800" b="0" i="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FA973DB-CDDA-40BE-B243-93ACFD54E3B6}" type="parTrans" cxnId="{77D5C5E7-90A2-4CD0-83FF-8B8BE8A3CCF6}">
      <dgm:prSet/>
      <dgm:spPr/>
      <dgm:t>
        <a:bodyPr/>
        <a:lstStyle/>
        <a:p>
          <a:endParaRPr lang="en-US" b="0"/>
        </a:p>
      </dgm:t>
    </dgm:pt>
    <dgm:pt modelId="{7CB51B8B-8102-4416-97EF-DAEEF07B9253}" type="sibTrans" cxnId="{77D5C5E7-90A2-4CD0-83FF-8B8BE8A3CCF6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CA8657B7-80D9-4423-B37B-80A72C5E6E1B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800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2. Brainstorm Universe of Possible Solutions</a:t>
          </a:r>
        </a:p>
      </dgm:t>
    </dgm:pt>
    <dgm:pt modelId="{E84A0433-366B-4263-B80B-8D8EAA1A592C}" type="parTrans" cxnId="{58F3D01C-4CE6-4B65-B2AB-0590BBFBCF0C}">
      <dgm:prSet/>
      <dgm:spPr/>
      <dgm:t>
        <a:bodyPr/>
        <a:lstStyle/>
        <a:p>
          <a:endParaRPr lang="en-US" b="0"/>
        </a:p>
      </dgm:t>
    </dgm:pt>
    <dgm:pt modelId="{BF7958B3-35CF-4DCC-BD71-01383F7E8A8E}" type="sibTrans" cxnId="{58F3D01C-4CE6-4B65-B2AB-0590BBFBCF0C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3837B5FF-6F7A-439E-893D-B19081FDC5F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0" i="0" dirty="0" smtClean="0"/>
            <a:t>3. Provide Relative Costs for Each Solution</a:t>
          </a:r>
        </a:p>
      </dgm:t>
    </dgm:pt>
    <dgm:pt modelId="{A94CE654-47E5-4D64-9439-EE8D943B3FFF}" type="parTrans" cxnId="{6AD70E22-0EC3-480F-A11F-249F63C085F7}">
      <dgm:prSet/>
      <dgm:spPr/>
      <dgm:t>
        <a:bodyPr/>
        <a:lstStyle/>
        <a:p>
          <a:endParaRPr lang="en-US" b="0"/>
        </a:p>
      </dgm:t>
    </dgm:pt>
    <dgm:pt modelId="{F0208F3E-8C67-4E39-B6EF-AB283067869C}" type="sibTrans" cxnId="{6AD70E22-0EC3-480F-A11F-249F63C085F7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35DDBC73-B101-4086-BD09-B201DEF1DDB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0" i="0" dirty="0" smtClean="0"/>
            <a:t>4. Provide Anticipated Duration for Each (Short, Mid, Long Term)</a:t>
          </a:r>
        </a:p>
      </dgm:t>
    </dgm:pt>
    <dgm:pt modelId="{F44C7364-9D16-4DE2-9945-A6B1EBDB7791}" type="parTrans" cxnId="{F6B7F831-9CD6-45EC-BEF5-04FC173406F6}">
      <dgm:prSet/>
      <dgm:spPr/>
      <dgm:t>
        <a:bodyPr/>
        <a:lstStyle/>
        <a:p>
          <a:endParaRPr lang="en-US" b="0"/>
        </a:p>
      </dgm:t>
    </dgm:pt>
    <dgm:pt modelId="{5AA7CAEA-7985-4749-8B40-C4B2F59B43D7}" type="sibTrans" cxnId="{F6B7F831-9CD6-45EC-BEF5-04FC173406F6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A4F69457-A833-4317-A068-9B616BAC8A9F}">
      <dgm:prSet custT="1"/>
      <dgm:spPr/>
      <dgm:t>
        <a:bodyPr/>
        <a:lstStyle/>
        <a:p>
          <a:r>
            <a:rPr lang="en-US" sz="1800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5. Evaluate Universal Solutions vs. Goals</a:t>
          </a:r>
        </a:p>
      </dgm:t>
    </dgm:pt>
    <dgm:pt modelId="{262B5C17-2E79-4C5D-AC4F-46DAACD13C36}" type="parTrans" cxnId="{D0A53EF8-E17D-445F-856C-2FEF28BE8DC7}">
      <dgm:prSet/>
      <dgm:spPr/>
      <dgm:t>
        <a:bodyPr/>
        <a:lstStyle/>
        <a:p>
          <a:endParaRPr lang="en-US" b="0"/>
        </a:p>
      </dgm:t>
    </dgm:pt>
    <dgm:pt modelId="{EAA571BB-1499-4CD1-97E2-E58B664A5C5E}" type="sibTrans" cxnId="{D0A53EF8-E17D-445F-856C-2FEF28BE8DC7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8C0576A0-E3D7-40DD-BB94-7A4E297E87C9}">
      <dgm:prSet custT="1"/>
      <dgm:spPr/>
      <dgm:t>
        <a:bodyPr/>
        <a:lstStyle/>
        <a:p>
          <a:r>
            <a:rPr lang="en-US" sz="1800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6. Develop Alternatives (Combinations of Solutions) to meet goals</a:t>
          </a:r>
        </a:p>
      </dgm:t>
    </dgm:pt>
    <dgm:pt modelId="{0004DBF7-2D8D-4B14-99D6-EF0AB701422D}" type="parTrans" cxnId="{C592A258-6569-4848-BD88-44B94CED13DF}">
      <dgm:prSet/>
      <dgm:spPr/>
      <dgm:t>
        <a:bodyPr/>
        <a:lstStyle/>
        <a:p>
          <a:endParaRPr lang="en-US" b="0"/>
        </a:p>
      </dgm:t>
    </dgm:pt>
    <dgm:pt modelId="{85308557-3908-402E-BFEF-09FF950DA613}" type="sibTrans" cxnId="{C592A258-6569-4848-BD88-44B94CED13DF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97975D4E-2EA8-4803-88C7-C6F88DCA6B3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0" i="0" dirty="0" smtClean="0"/>
            <a:t>7. Analyze and Evaluate Alternatives</a:t>
          </a:r>
        </a:p>
      </dgm:t>
    </dgm:pt>
    <dgm:pt modelId="{0E5D41EB-3648-4C6A-858A-7343790B37BB}" type="parTrans" cxnId="{FC5106D1-7D97-48FC-BD12-D27A91DD8FA8}">
      <dgm:prSet/>
      <dgm:spPr/>
      <dgm:t>
        <a:bodyPr/>
        <a:lstStyle/>
        <a:p>
          <a:endParaRPr lang="en-US" b="0"/>
        </a:p>
      </dgm:t>
    </dgm:pt>
    <dgm:pt modelId="{6A1151E6-9AB9-4302-9FF9-AF433FF0F7AF}" type="sibTrans" cxnId="{FC5106D1-7D97-48FC-BD12-D27A91DD8FA8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b="0"/>
        </a:p>
      </dgm:t>
    </dgm:pt>
    <dgm:pt modelId="{C3DE8A0C-7939-411A-B9F5-105C17E9A70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0" i="0" dirty="0" smtClean="0"/>
            <a:t>8. Select Master Alternative (s)</a:t>
          </a:r>
        </a:p>
      </dgm:t>
    </dgm:pt>
    <dgm:pt modelId="{23DCB84F-6F1F-4987-B69F-21998EE87869}" type="parTrans" cxnId="{FC00EFA1-9D87-4773-BDCF-6DB37E8030BD}">
      <dgm:prSet/>
      <dgm:spPr/>
      <dgm:t>
        <a:bodyPr/>
        <a:lstStyle/>
        <a:p>
          <a:endParaRPr lang="en-US" b="0"/>
        </a:p>
      </dgm:t>
    </dgm:pt>
    <dgm:pt modelId="{886A2074-6B6A-4AA3-8500-701224381FDC}" type="sibTrans" cxnId="{FC00EFA1-9D87-4773-BDCF-6DB37E8030BD}">
      <dgm:prSet/>
      <dgm:spPr/>
      <dgm:t>
        <a:bodyPr/>
        <a:lstStyle/>
        <a:p>
          <a:endParaRPr lang="en-US" b="0"/>
        </a:p>
      </dgm:t>
    </dgm:pt>
    <dgm:pt modelId="{576AB7C0-BE94-40EA-8FDF-3A2E97C22D4E}" type="pres">
      <dgm:prSet presAssocID="{1B0076D6-395C-4078-88D9-CFB7A82A8BEF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ECAB49E-6004-423E-823D-DEEA5A0CF6A1}" type="pres">
      <dgm:prSet presAssocID="{AE9818B9-D7D5-436F-8846-02177090CBC6}" presName="firstNode" presStyleLbl="node1" presStyleIdx="0" presStyleCnt="8" custScaleX="191216" custScaleY="176614" custLinFactY="19837" custLinFactNeighborX="-8864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BE588-46CB-47FA-8BBD-C9238DCCCEB1}" type="pres">
      <dgm:prSet presAssocID="{7CB51B8B-8102-4416-97EF-DAEEF07B9253}" presName="sibTrans" presStyleLbl="sibTrans2D1" presStyleIdx="0" presStyleCnt="7"/>
      <dgm:spPr/>
      <dgm:t>
        <a:bodyPr/>
        <a:lstStyle/>
        <a:p>
          <a:endParaRPr lang="en-US"/>
        </a:p>
      </dgm:t>
    </dgm:pt>
    <dgm:pt modelId="{3E9F4894-DA6A-4FFD-AFA8-D207EF002B7B}" type="pres">
      <dgm:prSet presAssocID="{CA8657B7-80D9-4423-B37B-80A72C5E6E1B}" presName="middleNode" presStyleCnt="0"/>
      <dgm:spPr/>
    </dgm:pt>
    <dgm:pt modelId="{36302E2B-F1AE-4324-BD9A-A45ADE41D484}" type="pres">
      <dgm:prSet presAssocID="{CA8657B7-80D9-4423-B37B-80A72C5E6E1B}" presName="padding" presStyleLbl="node1" presStyleIdx="0" presStyleCnt="8"/>
      <dgm:spPr/>
    </dgm:pt>
    <dgm:pt modelId="{1E8782CC-7F53-4BDC-9E18-910423875494}" type="pres">
      <dgm:prSet presAssocID="{CA8657B7-80D9-4423-B37B-80A72C5E6E1B}" presName="shape" presStyleLbl="node1" presStyleIdx="1" presStyleCnt="8" custScaleX="321652" custScaleY="264789" custLinFactX="89641" custLinFactY="-100000" custLinFactNeighborX="100000" custLinFactNeighborY="-1857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853AE-822D-489D-A332-493D739EF128}" type="pres">
      <dgm:prSet presAssocID="{BF7958B3-35CF-4DCC-BD71-01383F7E8A8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6B86531E-DE62-447F-929A-52C2F2BDC6D8}" type="pres">
      <dgm:prSet presAssocID="{3837B5FF-6F7A-439E-893D-B19081FDC5FD}" presName="middleNode" presStyleCnt="0"/>
      <dgm:spPr/>
    </dgm:pt>
    <dgm:pt modelId="{C9AC7E0D-8F44-4697-B0DC-275A2E8FC344}" type="pres">
      <dgm:prSet presAssocID="{3837B5FF-6F7A-439E-893D-B19081FDC5FD}" presName="padding" presStyleLbl="node1" presStyleIdx="1" presStyleCnt="8"/>
      <dgm:spPr/>
    </dgm:pt>
    <dgm:pt modelId="{7A472F85-E78F-48DB-8197-2FBA97AC0F0B}" type="pres">
      <dgm:prSet presAssocID="{3837B5FF-6F7A-439E-893D-B19081FDC5FD}" presName="shape" presStyleLbl="node1" presStyleIdx="2" presStyleCnt="8" custScaleX="286681" custScaleY="264789" custLinFactX="273610" custLinFactY="-299717" custLinFactNeighborX="300000" custLinFactNeighborY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E16AD-CF88-4F43-A20D-A1A18595150E}" type="pres">
      <dgm:prSet presAssocID="{F0208F3E-8C67-4E39-B6EF-AB283067869C}" presName="sibTrans" presStyleLbl="sibTrans2D1" presStyleIdx="2" presStyleCnt="7"/>
      <dgm:spPr/>
      <dgm:t>
        <a:bodyPr/>
        <a:lstStyle/>
        <a:p>
          <a:endParaRPr lang="en-US"/>
        </a:p>
      </dgm:t>
    </dgm:pt>
    <dgm:pt modelId="{B131A443-AE6B-4DA4-8F61-F76EB507EDBF}" type="pres">
      <dgm:prSet presAssocID="{35DDBC73-B101-4086-BD09-B201DEF1DDB1}" presName="middleNode" presStyleCnt="0"/>
      <dgm:spPr/>
    </dgm:pt>
    <dgm:pt modelId="{20D1B33E-D896-4E27-A3ED-E9333BBB0B71}" type="pres">
      <dgm:prSet presAssocID="{35DDBC73-B101-4086-BD09-B201DEF1DDB1}" presName="padding" presStyleLbl="node1" presStyleIdx="2" presStyleCnt="8"/>
      <dgm:spPr/>
    </dgm:pt>
    <dgm:pt modelId="{4D9A62DD-443A-4F06-B25C-4C55084A8634}" type="pres">
      <dgm:prSet presAssocID="{35DDBC73-B101-4086-BD09-B201DEF1DDB1}" presName="shape" presStyleLbl="node1" presStyleIdx="3" presStyleCnt="8" custScaleX="286681" custScaleY="264789" custLinFactX="200000" custLinFactY="-200000" custLinFactNeighborX="291841" custLinFactNeighborY="-233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C5FC4-9D95-4600-9063-367D1469CEB8}" type="pres">
      <dgm:prSet presAssocID="{5AA7CAEA-7985-4749-8B40-C4B2F59B43D7}" presName="sibTrans" presStyleLbl="sibTrans2D1" presStyleIdx="3" presStyleCnt="7"/>
      <dgm:spPr/>
      <dgm:t>
        <a:bodyPr/>
        <a:lstStyle/>
        <a:p>
          <a:endParaRPr lang="en-US"/>
        </a:p>
      </dgm:t>
    </dgm:pt>
    <dgm:pt modelId="{D96361EE-4190-4110-8763-D7F0288D46E2}" type="pres">
      <dgm:prSet presAssocID="{A4F69457-A833-4317-A068-9B616BAC8A9F}" presName="middleNode" presStyleCnt="0"/>
      <dgm:spPr/>
    </dgm:pt>
    <dgm:pt modelId="{64DAC1E6-C04E-4705-ACA3-7492C6728FCE}" type="pres">
      <dgm:prSet presAssocID="{A4F69457-A833-4317-A068-9B616BAC8A9F}" presName="padding" presStyleLbl="node1" presStyleIdx="3" presStyleCnt="8"/>
      <dgm:spPr/>
    </dgm:pt>
    <dgm:pt modelId="{51234C19-B59B-49DE-9291-EC4990E23648}" type="pres">
      <dgm:prSet presAssocID="{A4F69457-A833-4317-A068-9B616BAC8A9F}" presName="shape" presStyleLbl="node1" presStyleIdx="4" presStyleCnt="8" custScaleX="286681" custScaleY="264789" custLinFactX="200000" custLinFactY="98272" custLinFactNeighborX="2444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258B3-A563-4E1F-BAFB-0A24CB29276D}" type="pres">
      <dgm:prSet presAssocID="{EAA571BB-1499-4CD1-97E2-E58B664A5C5E}" presName="sibTrans" presStyleLbl="sibTrans2D1" presStyleIdx="4" presStyleCnt="7"/>
      <dgm:spPr/>
      <dgm:t>
        <a:bodyPr/>
        <a:lstStyle/>
        <a:p>
          <a:endParaRPr lang="en-US"/>
        </a:p>
      </dgm:t>
    </dgm:pt>
    <dgm:pt modelId="{DAC8CE4A-4999-478B-914D-9933704E2BF7}" type="pres">
      <dgm:prSet presAssocID="{8C0576A0-E3D7-40DD-BB94-7A4E297E87C9}" presName="middleNode" presStyleCnt="0"/>
      <dgm:spPr/>
    </dgm:pt>
    <dgm:pt modelId="{72B36D86-9FB5-434C-BB41-263DB5175EB9}" type="pres">
      <dgm:prSet presAssocID="{8C0576A0-E3D7-40DD-BB94-7A4E297E87C9}" presName="padding" presStyleLbl="node1" presStyleIdx="4" presStyleCnt="8"/>
      <dgm:spPr/>
    </dgm:pt>
    <dgm:pt modelId="{D81E5B22-6F3C-4E01-8A35-7AC6390632E2}" type="pres">
      <dgm:prSet presAssocID="{8C0576A0-E3D7-40DD-BB94-7A4E297E87C9}" presName="shape" presStyleLbl="node1" presStyleIdx="5" presStyleCnt="8" custScaleX="306925" custScaleY="264789" custLinFactX="48355" custLinFactY="300000" custLinFactNeighborX="100000" custLinFactNeighborY="3628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38E41-2181-4D84-8719-690FDD14EA0C}" type="pres">
      <dgm:prSet presAssocID="{85308557-3908-402E-BFEF-09FF950DA613}" presName="sibTrans" presStyleLbl="sibTrans2D1" presStyleIdx="5" presStyleCnt="7"/>
      <dgm:spPr/>
      <dgm:t>
        <a:bodyPr/>
        <a:lstStyle/>
        <a:p>
          <a:endParaRPr lang="en-US"/>
        </a:p>
      </dgm:t>
    </dgm:pt>
    <dgm:pt modelId="{C000BC27-70B6-4D37-AFA0-258BF8875E3A}" type="pres">
      <dgm:prSet presAssocID="{97975D4E-2EA8-4803-88C7-C6F88DCA6B3A}" presName="middleNode" presStyleCnt="0"/>
      <dgm:spPr/>
    </dgm:pt>
    <dgm:pt modelId="{C7BBAB5F-2776-4BB8-A171-CC5D6BCF0FD0}" type="pres">
      <dgm:prSet presAssocID="{97975D4E-2EA8-4803-88C7-C6F88DCA6B3A}" presName="padding" presStyleLbl="node1" presStyleIdx="5" presStyleCnt="8"/>
      <dgm:spPr/>
    </dgm:pt>
    <dgm:pt modelId="{CFC65111-4D31-4BCF-A028-8A8956B73FFD}" type="pres">
      <dgm:prSet presAssocID="{97975D4E-2EA8-4803-88C7-C6F88DCA6B3A}" presName="shape" presStyleLbl="node1" presStyleIdx="6" presStyleCnt="8" custScaleX="286681" custScaleY="264789" custLinFactX="-272148" custLinFactY="300000" custLinFactNeighborX="-300000" custLinFactNeighborY="340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BB2460-99D9-48E2-B9C9-DC5AEBED2CDF}" type="pres">
      <dgm:prSet presAssocID="{6A1151E6-9AB9-4302-9FF9-AF433FF0F7AF}" presName="sibTrans" presStyleLbl="sibTrans2D1" presStyleIdx="6" presStyleCnt="7"/>
      <dgm:spPr/>
      <dgm:t>
        <a:bodyPr/>
        <a:lstStyle/>
        <a:p>
          <a:endParaRPr lang="en-US"/>
        </a:p>
      </dgm:t>
    </dgm:pt>
    <dgm:pt modelId="{094709E2-D0F5-44C8-A268-7854996F7B27}" type="pres">
      <dgm:prSet presAssocID="{C3DE8A0C-7939-411A-B9F5-105C17E9A702}" presName="lastNode" presStyleLbl="node1" presStyleIdx="7" presStyleCnt="8" custScaleX="191216" custScaleY="176614" custLinFactX="-285723" custLinFactY="17178" custLinFactNeighborX="-3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71B5B0-C056-4A7D-B585-33FC273F7123}" type="presOf" srcId="{C3DE8A0C-7939-411A-B9F5-105C17E9A702}" destId="{094709E2-D0F5-44C8-A268-7854996F7B27}" srcOrd="0" destOrd="0" presId="urn:microsoft.com/office/officeart/2005/8/layout/bProcess2"/>
    <dgm:cxn modelId="{FD6B3726-AEE8-4284-9260-693AB6EF4A50}" type="presOf" srcId="{EAA571BB-1499-4CD1-97E2-E58B664A5C5E}" destId="{451258B3-A563-4E1F-BAFB-0A24CB29276D}" srcOrd="0" destOrd="0" presId="urn:microsoft.com/office/officeart/2005/8/layout/bProcess2"/>
    <dgm:cxn modelId="{4E46D1C8-B309-4322-9D59-E950999B9055}" type="presOf" srcId="{85308557-3908-402E-BFEF-09FF950DA613}" destId="{B2438E41-2181-4D84-8719-690FDD14EA0C}" srcOrd="0" destOrd="0" presId="urn:microsoft.com/office/officeart/2005/8/layout/bProcess2"/>
    <dgm:cxn modelId="{18114741-5992-4F93-8039-F9922B0F6638}" type="presOf" srcId="{35DDBC73-B101-4086-BD09-B201DEF1DDB1}" destId="{4D9A62DD-443A-4F06-B25C-4C55084A8634}" srcOrd="0" destOrd="0" presId="urn:microsoft.com/office/officeart/2005/8/layout/bProcess2"/>
    <dgm:cxn modelId="{BF84434E-CA39-4E69-8719-FF4E619ECEA6}" type="presOf" srcId="{97975D4E-2EA8-4803-88C7-C6F88DCA6B3A}" destId="{CFC65111-4D31-4BCF-A028-8A8956B73FFD}" srcOrd="0" destOrd="0" presId="urn:microsoft.com/office/officeart/2005/8/layout/bProcess2"/>
    <dgm:cxn modelId="{F1537BB1-F0C3-4891-B20B-83245589F18D}" type="presOf" srcId="{BF7958B3-35CF-4DCC-BD71-01383F7E8A8E}" destId="{955853AE-822D-489D-A332-493D739EF128}" srcOrd="0" destOrd="0" presId="urn:microsoft.com/office/officeart/2005/8/layout/bProcess2"/>
    <dgm:cxn modelId="{1547729C-DE5A-418F-B67D-01B19BE259A1}" type="presOf" srcId="{A4F69457-A833-4317-A068-9B616BAC8A9F}" destId="{51234C19-B59B-49DE-9291-EC4990E23648}" srcOrd="0" destOrd="0" presId="urn:microsoft.com/office/officeart/2005/8/layout/bProcess2"/>
    <dgm:cxn modelId="{C592A258-6569-4848-BD88-44B94CED13DF}" srcId="{1B0076D6-395C-4078-88D9-CFB7A82A8BEF}" destId="{8C0576A0-E3D7-40DD-BB94-7A4E297E87C9}" srcOrd="5" destOrd="0" parTransId="{0004DBF7-2D8D-4B14-99D6-EF0AB701422D}" sibTransId="{85308557-3908-402E-BFEF-09FF950DA613}"/>
    <dgm:cxn modelId="{58F3D01C-4CE6-4B65-B2AB-0590BBFBCF0C}" srcId="{1B0076D6-395C-4078-88D9-CFB7A82A8BEF}" destId="{CA8657B7-80D9-4423-B37B-80A72C5E6E1B}" srcOrd="1" destOrd="0" parTransId="{E84A0433-366B-4263-B80B-8D8EAA1A592C}" sibTransId="{BF7958B3-35CF-4DCC-BD71-01383F7E8A8E}"/>
    <dgm:cxn modelId="{E98CBDCA-1905-4913-8D9B-ADA99DD1AAE3}" type="presOf" srcId="{AE9818B9-D7D5-436F-8846-02177090CBC6}" destId="{EECAB49E-6004-423E-823D-DEEA5A0CF6A1}" srcOrd="0" destOrd="0" presId="urn:microsoft.com/office/officeart/2005/8/layout/bProcess2"/>
    <dgm:cxn modelId="{F6B7F831-9CD6-45EC-BEF5-04FC173406F6}" srcId="{1B0076D6-395C-4078-88D9-CFB7A82A8BEF}" destId="{35DDBC73-B101-4086-BD09-B201DEF1DDB1}" srcOrd="3" destOrd="0" parTransId="{F44C7364-9D16-4DE2-9945-A6B1EBDB7791}" sibTransId="{5AA7CAEA-7985-4749-8B40-C4B2F59B43D7}"/>
    <dgm:cxn modelId="{71399959-E5C9-453B-A7B6-0C53C2E12325}" type="presOf" srcId="{CA8657B7-80D9-4423-B37B-80A72C5E6E1B}" destId="{1E8782CC-7F53-4BDC-9E18-910423875494}" srcOrd="0" destOrd="0" presId="urn:microsoft.com/office/officeart/2005/8/layout/bProcess2"/>
    <dgm:cxn modelId="{6AD70E22-0EC3-480F-A11F-249F63C085F7}" srcId="{1B0076D6-395C-4078-88D9-CFB7A82A8BEF}" destId="{3837B5FF-6F7A-439E-893D-B19081FDC5FD}" srcOrd="2" destOrd="0" parTransId="{A94CE654-47E5-4D64-9439-EE8D943B3FFF}" sibTransId="{F0208F3E-8C67-4E39-B6EF-AB283067869C}"/>
    <dgm:cxn modelId="{61E0105B-C68E-4CC1-A572-95CDDFE944DF}" type="presOf" srcId="{1B0076D6-395C-4078-88D9-CFB7A82A8BEF}" destId="{576AB7C0-BE94-40EA-8FDF-3A2E97C22D4E}" srcOrd="0" destOrd="0" presId="urn:microsoft.com/office/officeart/2005/8/layout/bProcess2"/>
    <dgm:cxn modelId="{2AC59EA8-6E7B-486C-9513-D2F741CF0E5D}" type="presOf" srcId="{7CB51B8B-8102-4416-97EF-DAEEF07B9253}" destId="{01CBE588-46CB-47FA-8BBD-C9238DCCCEB1}" srcOrd="0" destOrd="0" presId="urn:microsoft.com/office/officeart/2005/8/layout/bProcess2"/>
    <dgm:cxn modelId="{AF9BED75-0E73-47A4-8FE0-A5A8FF6A6BAD}" type="presOf" srcId="{F0208F3E-8C67-4E39-B6EF-AB283067869C}" destId="{CAAE16AD-CF88-4F43-A20D-A1A18595150E}" srcOrd="0" destOrd="0" presId="urn:microsoft.com/office/officeart/2005/8/layout/bProcess2"/>
    <dgm:cxn modelId="{77D5C5E7-90A2-4CD0-83FF-8B8BE8A3CCF6}" srcId="{1B0076D6-395C-4078-88D9-CFB7A82A8BEF}" destId="{AE9818B9-D7D5-436F-8846-02177090CBC6}" srcOrd="0" destOrd="0" parTransId="{DFA973DB-CDDA-40BE-B243-93ACFD54E3B6}" sibTransId="{7CB51B8B-8102-4416-97EF-DAEEF07B9253}"/>
    <dgm:cxn modelId="{16B95761-9DB9-44AF-B95D-6AE3E48C1F50}" type="presOf" srcId="{3837B5FF-6F7A-439E-893D-B19081FDC5FD}" destId="{7A472F85-E78F-48DB-8197-2FBA97AC0F0B}" srcOrd="0" destOrd="0" presId="urn:microsoft.com/office/officeart/2005/8/layout/bProcess2"/>
    <dgm:cxn modelId="{FC5106D1-7D97-48FC-BD12-D27A91DD8FA8}" srcId="{1B0076D6-395C-4078-88D9-CFB7A82A8BEF}" destId="{97975D4E-2EA8-4803-88C7-C6F88DCA6B3A}" srcOrd="6" destOrd="0" parTransId="{0E5D41EB-3648-4C6A-858A-7343790B37BB}" sibTransId="{6A1151E6-9AB9-4302-9FF9-AF433FF0F7AF}"/>
    <dgm:cxn modelId="{FC00EFA1-9D87-4773-BDCF-6DB37E8030BD}" srcId="{1B0076D6-395C-4078-88D9-CFB7A82A8BEF}" destId="{C3DE8A0C-7939-411A-B9F5-105C17E9A702}" srcOrd="7" destOrd="0" parTransId="{23DCB84F-6F1F-4987-B69F-21998EE87869}" sibTransId="{886A2074-6B6A-4AA3-8500-701224381FDC}"/>
    <dgm:cxn modelId="{E9FD789B-461F-47FF-9769-B0EF2CA64B75}" type="presOf" srcId="{8C0576A0-E3D7-40DD-BB94-7A4E297E87C9}" destId="{D81E5B22-6F3C-4E01-8A35-7AC6390632E2}" srcOrd="0" destOrd="0" presId="urn:microsoft.com/office/officeart/2005/8/layout/bProcess2"/>
    <dgm:cxn modelId="{D0A53EF8-E17D-445F-856C-2FEF28BE8DC7}" srcId="{1B0076D6-395C-4078-88D9-CFB7A82A8BEF}" destId="{A4F69457-A833-4317-A068-9B616BAC8A9F}" srcOrd="4" destOrd="0" parTransId="{262B5C17-2E79-4C5D-AC4F-46DAACD13C36}" sibTransId="{EAA571BB-1499-4CD1-97E2-E58B664A5C5E}"/>
    <dgm:cxn modelId="{953E0529-3730-4CC6-9186-AEF01A39E9A2}" type="presOf" srcId="{6A1151E6-9AB9-4302-9FF9-AF433FF0F7AF}" destId="{49BB2460-99D9-48E2-B9C9-DC5AEBED2CDF}" srcOrd="0" destOrd="0" presId="urn:microsoft.com/office/officeart/2005/8/layout/bProcess2"/>
    <dgm:cxn modelId="{9DE8914D-6B32-4C95-BF83-1A8551CFF1C8}" type="presOf" srcId="{5AA7CAEA-7985-4749-8B40-C4B2F59B43D7}" destId="{D29C5FC4-9D95-4600-9063-367D1469CEB8}" srcOrd="0" destOrd="0" presId="urn:microsoft.com/office/officeart/2005/8/layout/bProcess2"/>
    <dgm:cxn modelId="{D0B4A334-64E9-44B0-93CC-F220C2DB7757}" type="presParOf" srcId="{576AB7C0-BE94-40EA-8FDF-3A2E97C22D4E}" destId="{EECAB49E-6004-423E-823D-DEEA5A0CF6A1}" srcOrd="0" destOrd="0" presId="urn:microsoft.com/office/officeart/2005/8/layout/bProcess2"/>
    <dgm:cxn modelId="{99DB5D16-3B25-4E24-85FB-1C2AA9D2FB50}" type="presParOf" srcId="{576AB7C0-BE94-40EA-8FDF-3A2E97C22D4E}" destId="{01CBE588-46CB-47FA-8BBD-C9238DCCCEB1}" srcOrd="1" destOrd="0" presId="urn:microsoft.com/office/officeart/2005/8/layout/bProcess2"/>
    <dgm:cxn modelId="{F1241C52-01D6-4E1F-B170-83A66BCC5401}" type="presParOf" srcId="{576AB7C0-BE94-40EA-8FDF-3A2E97C22D4E}" destId="{3E9F4894-DA6A-4FFD-AFA8-D207EF002B7B}" srcOrd="2" destOrd="0" presId="urn:microsoft.com/office/officeart/2005/8/layout/bProcess2"/>
    <dgm:cxn modelId="{1A9B0E30-ECD5-4576-91CC-52C65D3E18CE}" type="presParOf" srcId="{3E9F4894-DA6A-4FFD-AFA8-D207EF002B7B}" destId="{36302E2B-F1AE-4324-BD9A-A45ADE41D484}" srcOrd="0" destOrd="0" presId="urn:microsoft.com/office/officeart/2005/8/layout/bProcess2"/>
    <dgm:cxn modelId="{D2BB1A5B-38DA-4C93-9F8F-5E6A531A7990}" type="presParOf" srcId="{3E9F4894-DA6A-4FFD-AFA8-D207EF002B7B}" destId="{1E8782CC-7F53-4BDC-9E18-910423875494}" srcOrd="1" destOrd="0" presId="urn:microsoft.com/office/officeart/2005/8/layout/bProcess2"/>
    <dgm:cxn modelId="{E351F46A-FB8A-4444-B909-922F4FEAF0A0}" type="presParOf" srcId="{576AB7C0-BE94-40EA-8FDF-3A2E97C22D4E}" destId="{955853AE-822D-489D-A332-493D739EF128}" srcOrd="3" destOrd="0" presId="urn:microsoft.com/office/officeart/2005/8/layout/bProcess2"/>
    <dgm:cxn modelId="{357588BD-537A-43E8-AC35-64736A6DA1E9}" type="presParOf" srcId="{576AB7C0-BE94-40EA-8FDF-3A2E97C22D4E}" destId="{6B86531E-DE62-447F-929A-52C2F2BDC6D8}" srcOrd="4" destOrd="0" presId="urn:microsoft.com/office/officeart/2005/8/layout/bProcess2"/>
    <dgm:cxn modelId="{39F9F831-78D6-4687-849E-D3EF52CC99D2}" type="presParOf" srcId="{6B86531E-DE62-447F-929A-52C2F2BDC6D8}" destId="{C9AC7E0D-8F44-4697-B0DC-275A2E8FC344}" srcOrd="0" destOrd="0" presId="urn:microsoft.com/office/officeart/2005/8/layout/bProcess2"/>
    <dgm:cxn modelId="{7B6F37DA-4016-4A51-9D53-0DAED9352197}" type="presParOf" srcId="{6B86531E-DE62-447F-929A-52C2F2BDC6D8}" destId="{7A472F85-E78F-48DB-8197-2FBA97AC0F0B}" srcOrd="1" destOrd="0" presId="urn:microsoft.com/office/officeart/2005/8/layout/bProcess2"/>
    <dgm:cxn modelId="{FA57AD4C-F3C4-4BBB-A311-6F46F146A179}" type="presParOf" srcId="{576AB7C0-BE94-40EA-8FDF-3A2E97C22D4E}" destId="{CAAE16AD-CF88-4F43-A20D-A1A18595150E}" srcOrd="5" destOrd="0" presId="urn:microsoft.com/office/officeart/2005/8/layout/bProcess2"/>
    <dgm:cxn modelId="{D2FED0ED-D606-4055-9B32-A9FDD09CF05A}" type="presParOf" srcId="{576AB7C0-BE94-40EA-8FDF-3A2E97C22D4E}" destId="{B131A443-AE6B-4DA4-8F61-F76EB507EDBF}" srcOrd="6" destOrd="0" presId="urn:microsoft.com/office/officeart/2005/8/layout/bProcess2"/>
    <dgm:cxn modelId="{5B9348D4-3522-4E9C-B39E-CB0776DA9B57}" type="presParOf" srcId="{B131A443-AE6B-4DA4-8F61-F76EB507EDBF}" destId="{20D1B33E-D896-4E27-A3ED-E9333BBB0B71}" srcOrd="0" destOrd="0" presId="urn:microsoft.com/office/officeart/2005/8/layout/bProcess2"/>
    <dgm:cxn modelId="{A235553F-D317-4E2B-B609-871616E91DD6}" type="presParOf" srcId="{B131A443-AE6B-4DA4-8F61-F76EB507EDBF}" destId="{4D9A62DD-443A-4F06-B25C-4C55084A8634}" srcOrd="1" destOrd="0" presId="urn:microsoft.com/office/officeart/2005/8/layout/bProcess2"/>
    <dgm:cxn modelId="{BC1ABCFC-6E99-43B3-8A89-C24DBDC3B84C}" type="presParOf" srcId="{576AB7C0-BE94-40EA-8FDF-3A2E97C22D4E}" destId="{D29C5FC4-9D95-4600-9063-367D1469CEB8}" srcOrd="7" destOrd="0" presId="urn:microsoft.com/office/officeart/2005/8/layout/bProcess2"/>
    <dgm:cxn modelId="{CC3A94FE-ACBD-4101-A091-422E0085734C}" type="presParOf" srcId="{576AB7C0-BE94-40EA-8FDF-3A2E97C22D4E}" destId="{D96361EE-4190-4110-8763-D7F0288D46E2}" srcOrd="8" destOrd="0" presId="urn:microsoft.com/office/officeart/2005/8/layout/bProcess2"/>
    <dgm:cxn modelId="{2EDC05F2-6D5A-4802-8EE7-ECB4FC3E7782}" type="presParOf" srcId="{D96361EE-4190-4110-8763-D7F0288D46E2}" destId="{64DAC1E6-C04E-4705-ACA3-7492C6728FCE}" srcOrd="0" destOrd="0" presId="urn:microsoft.com/office/officeart/2005/8/layout/bProcess2"/>
    <dgm:cxn modelId="{8E578BEC-3BA6-4D5B-9373-C5C71DD3A9A1}" type="presParOf" srcId="{D96361EE-4190-4110-8763-D7F0288D46E2}" destId="{51234C19-B59B-49DE-9291-EC4990E23648}" srcOrd="1" destOrd="0" presId="urn:microsoft.com/office/officeart/2005/8/layout/bProcess2"/>
    <dgm:cxn modelId="{BA6ED60F-7335-4DBB-86F9-AEF4461AF72A}" type="presParOf" srcId="{576AB7C0-BE94-40EA-8FDF-3A2E97C22D4E}" destId="{451258B3-A563-4E1F-BAFB-0A24CB29276D}" srcOrd="9" destOrd="0" presId="urn:microsoft.com/office/officeart/2005/8/layout/bProcess2"/>
    <dgm:cxn modelId="{B5434D76-39B0-429B-BC42-0316BF21A330}" type="presParOf" srcId="{576AB7C0-BE94-40EA-8FDF-3A2E97C22D4E}" destId="{DAC8CE4A-4999-478B-914D-9933704E2BF7}" srcOrd="10" destOrd="0" presId="urn:microsoft.com/office/officeart/2005/8/layout/bProcess2"/>
    <dgm:cxn modelId="{398C6D54-D6D2-44F3-B367-F71E41C04B96}" type="presParOf" srcId="{DAC8CE4A-4999-478B-914D-9933704E2BF7}" destId="{72B36D86-9FB5-434C-BB41-263DB5175EB9}" srcOrd="0" destOrd="0" presId="urn:microsoft.com/office/officeart/2005/8/layout/bProcess2"/>
    <dgm:cxn modelId="{7014F6EF-AE9E-41D5-AF0B-9007C41B1B8C}" type="presParOf" srcId="{DAC8CE4A-4999-478B-914D-9933704E2BF7}" destId="{D81E5B22-6F3C-4E01-8A35-7AC6390632E2}" srcOrd="1" destOrd="0" presId="urn:microsoft.com/office/officeart/2005/8/layout/bProcess2"/>
    <dgm:cxn modelId="{97F3E24A-B26B-42C4-ADAA-336D7FC7CDF5}" type="presParOf" srcId="{576AB7C0-BE94-40EA-8FDF-3A2E97C22D4E}" destId="{B2438E41-2181-4D84-8719-690FDD14EA0C}" srcOrd="11" destOrd="0" presId="urn:microsoft.com/office/officeart/2005/8/layout/bProcess2"/>
    <dgm:cxn modelId="{DFC27FA5-FC46-46A8-BF48-17DABB418B0A}" type="presParOf" srcId="{576AB7C0-BE94-40EA-8FDF-3A2E97C22D4E}" destId="{C000BC27-70B6-4D37-AFA0-258BF8875E3A}" srcOrd="12" destOrd="0" presId="urn:microsoft.com/office/officeart/2005/8/layout/bProcess2"/>
    <dgm:cxn modelId="{1D22BEE2-F2A4-4C88-ABF0-902F4C2F85BE}" type="presParOf" srcId="{C000BC27-70B6-4D37-AFA0-258BF8875E3A}" destId="{C7BBAB5F-2776-4BB8-A171-CC5D6BCF0FD0}" srcOrd="0" destOrd="0" presId="urn:microsoft.com/office/officeart/2005/8/layout/bProcess2"/>
    <dgm:cxn modelId="{43CE8FBC-1CCF-4DE2-9781-7F34C568E6B8}" type="presParOf" srcId="{C000BC27-70B6-4D37-AFA0-258BF8875E3A}" destId="{CFC65111-4D31-4BCF-A028-8A8956B73FFD}" srcOrd="1" destOrd="0" presId="urn:microsoft.com/office/officeart/2005/8/layout/bProcess2"/>
    <dgm:cxn modelId="{E628060B-1D31-4690-9773-2689E9FF61AC}" type="presParOf" srcId="{576AB7C0-BE94-40EA-8FDF-3A2E97C22D4E}" destId="{49BB2460-99D9-48E2-B9C9-DC5AEBED2CDF}" srcOrd="13" destOrd="0" presId="urn:microsoft.com/office/officeart/2005/8/layout/bProcess2"/>
    <dgm:cxn modelId="{539AD3F3-8350-4C51-9B6F-235BCCB154B7}" type="presParOf" srcId="{576AB7C0-BE94-40EA-8FDF-3A2E97C22D4E}" destId="{094709E2-D0F5-44C8-A268-7854996F7B27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DF391-C164-45EE-A760-95611A3CFF8F}">
      <dsp:nvSpPr>
        <dsp:cNvPr id="0" name=""/>
        <dsp:cNvSpPr/>
      </dsp:nvSpPr>
      <dsp:spPr>
        <a:xfrm>
          <a:off x="1072" y="476867"/>
          <a:ext cx="1756119" cy="702447"/>
        </a:xfrm>
        <a:prstGeom prst="homePlat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Stakeholder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Introduction</a:t>
          </a:r>
          <a:endParaRPr lang="en-US" sz="1200" b="1" kern="1200" dirty="0">
            <a:solidFill>
              <a:srgbClr val="003478"/>
            </a:solidFill>
            <a:latin typeface="Arial"/>
            <a:ea typeface="ＭＳ Ｐゴシック"/>
            <a:cs typeface="+mn-cs"/>
          </a:endParaRPr>
        </a:p>
      </dsp:txBody>
      <dsp:txXfrm>
        <a:off x="1072" y="476867"/>
        <a:ext cx="1580507" cy="702447"/>
      </dsp:txXfrm>
    </dsp:sp>
    <dsp:sp modelId="{4AB0B6E4-53C3-43EF-BB24-B026F201D718}">
      <dsp:nvSpPr>
        <dsp:cNvPr id="0" name=""/>
        <dsp:cNvSpPr/>
      </dsp:nvSpPr>
      <dsp:spPr>
        <a:xfrm>
          <a:off x="1405968" y="476867"/>
          <a:ext cx="1756119" cy="702447"/>
        </a:xfrm>
        <a:prstGeom prst="chevron">
          <a:avLst/>
        </a:prstGeom>
        <a:solidFill>
          <a:srgbClr val="BBE0E3">
            <a:lumMod val="9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Traffic Engineer Selection</a:t>
          </a:r>
          <a:endParaRPr lang="en-US" sz="1200" b="1" kern="1200" dirty="0">
            <a:solidFill>
              <a:srgbClr val="003478"/>
            </a:solidFill>
            <a:latin typeface="Arial"/>
            <a:ea typeface="ＭＳ Ｐゴシック"/>
            <a:cs typeface="+mn-cs"/>
          </a:endParaRPr>
        </a:p>
      </dsp:txBody>
      <dsp:txXfrm>
        <a:off x="1757192" y="476867"/>
        <a:ext cx="1053672" cy="702447"/>
      </dsp:txXfrm>
    </dsp:sp>
    <dsp:sp modelId="{FCAB2275-3C77-4071-AD2A-4DA62D0B51D0}">
      <dsp:nvSpPr>
        <dsp:cNvPr id="0" name=""/>
        <dsp:cNvSpPr/>
      </dsp:nvSpPr>
      <dsp:spPr>
        <a:xfrm>
          <a:off x="2810864" y="476867"/>
          <a:ext cx="1756119" cy="702447"/>
        </a:xfrm>
        <a:prstGeom prst="chevron">
          <a:avLst/>
        </a:prstGeom>
        <a:solidFill>
          <a:srgbClr val="BBE0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3478"/>
              </a:solidFill>
              <a:latin typeface="Arial"/>
              <a:ea typeface="ＭＳ Ｐゴシック"/>
              <a:cs typeface="+mn-cs"/>
            </a:rPr>
            <a:t>Traffic Data Analysis</a:t>
          </a:r>
        </a:p>
      </dsp:txBody>
      <dsp:txXfrm>
        <a:off x="3162088" y="476867"/>
        <a:ext cx="1053672" cy="702447"/>
      </dsp:txXfrm>
    </dsp:sp>
    <dsp:sp modelId="{64F195A0-2AE0-46F8-A26B-FC57EA8CF1AA}">
      <dsp:nvSpPr>
        <dsp:cNvPr id="0" name=""/>
        <dsp:cNvSpPr/>
      </dsp:nvSpPr>
      <dsp:spPr>
        <a:xfrm>
          <a:off x="4215760" y="476867"/>
          <a:ext cx="1756119" cy="702447"/>
        </a:xfrm>
        <a:prstGeom prst="chevron">
          <a:avLst/>
        </a:prstGeom>
        <a:solidFill>
          <a:srgbClr val="BBE0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FF"/>
              </a:solidFill>
              <a:latin typeface="Arial"/>
              <a:ea typeface="ＭＳ Ｐゴシック"/>
              <a:cs typeface="+mn-cs"/>
            </a:rPr>
            <a:t>Identify Solutions</a:t>
          </a:r>
          <a:endParaRPr lang="en-US" sz="1200" b="1" kern="1200" dirty="0">
            <a:solidFill>
              <a:srgbClr val="FFFFFF"/>
            </a:solidFill>
            <a:latin typeface="Arial"/>
            <a:ea typeface="ＭＳ Ｐゴシック"/>
            <a:cs typeface="+mn-cs"/>
          </a:endParaRPr>
        </a:p>
      </dsp:txBody>
      <dsp:txXfrm>
        <a:off x="4566984" y="476867"/>
        <a:ext cx="1053672" cy="702447"/>
      </dsp:txXfrm>
    </dsp:sp>
    <dsp:sp modelId="{20C92E5D-A03B-4E37-BDB5-EF6D77BAACA7}">
      <dsp:nvSpPr>
        <dsp:cNvPr id="0" name=""/>
        <dsp:cNvSpPr/>
      </dsp:nvSpPr>
      <dsp:spPr>
        <a:xfrm>
          <a:off x="5620655" y="476867"/>
          <a:ext cx="1756119" cy="702447"/>
        </a:xfrm>
        <a:prstGeom prst="chevron">
          <a:avLst/>
        </a:prstGeom>
        <a:solidFill>
          <a:srgbClr val="BBE0E3">
            <a:lumMod val="2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Stakeholder Support</a:t>
          </a:r>
        </a:p>
      </dsp:txBody>
      <dsp:txXfrm>
        <a:off x="5971879" y="476867"/>
        <a:ext cx="1053672" cy="702447"/>
      </dsp:txXfrm>
    </dsp:sp>
    <dsp:sp modelId="{1062D59A-637E-4D0A-B31B-9DBB80AE6E63}">
      <dsp:nvSpPr>
        <dsp:cNvPr id="0" name=""/>
        <dsp:cNvSpPr/>
      </dsp:nvSpPr>
      <dsp:spPr>
        <a:xfrm>
          <a:off x="7025551" y="476867"/>
          <a:ext cx="1756119" cy="702447"/>
        </a:xfrm>
        <a:prstGeom prst="chevron">
          <a:avLst/>
        </a:prstGeom>
        <a:solidFill>
          <a:srgbClr val="BBE0E3">
            <a:lumMod val="1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FFFFFF"/>
            </a:solidFill>
            <a:latin typeface="Arial"/>
            <a:ea typeface="ＭＳ Ｐゴシック"/>
            <a:cs typeface="+mn-cs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FF"/>
              </a:solidFill>
              <a:latin typeface="Arial"/>
              <a:ea typeface="ＭＳ Ｐゴシック"/>
              <a:cs typeface="+mn-cs"/>
            </a:rPr>
            <a:t>Design and Implement</a:t>
          </a:r>
          <a:endParaRPr lang="en-US" sz="1200" b="1" kern="1200" dirty="0">
            <a:solidFill>
              <a:srgbClr val="FFFFFF"/>
            </a:solidFill>
            <a:latin typeface="Arial"/>
            <a:ea typeface="ＭＳ Ｐゴシック"/>
            <a:cs typeface="+mn-cs"/>
          </a:endParaRPr>
        </a:p>
      </dsp:txBody>
      <dsp:txXfrm>
        <a:off x="7376775" y="476867"/>
        <a:ext cx="1053672" cy="7024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AB49E-6004-423E-823D-DEEA5A0CF6A1}">
      <dsp:nvSpPr>
        <dsp:cNvPr id="0" name=""/>
        <dsp:cNvSpPr/>
      </dsp:nvSpPr>
      <dsp:spPr>
        <a:xfrm>
          <a:off x="0" y="1219197"/>
          <a:ext cx="1941849" cy="1793562"/>
        </a:xfrm>
        <a:prstGeom prst="ellipse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1. Develop Goals</a:t>
          </a:r>
          <a:endParaRPr lang="en-US" sz="1800" b="0" i="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84377" y="1481858"/>
        <a:ext cx="1373095" cy="1268240"/>
      </dsp:txXfrm>
    </dsp:sp>
    <dsp:sp modelId="{01CBE588-46CB-47FA-8BBD-C9238DCCCEB1}">
      <dsp:nvSpPr>
        <dsp:cNvPr id="0" name=""/>
        <dsp:cNvSpPr/>
      </dsp:nvSpPr>
      <dsp:spPr>
        <a:xfrm rot="3896384">
          <a:off x="1828508" y="1582180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782CC-7F53-4BDC-9E18-910423875494}">
      <dsp:nvSpPr>
        <dsp:cNvPr id="0" name=""/>
        <dsp:cNvSpPr/>
      </dsp:nvSpPr>
      <dsp:spPr>
        <a:xfrm>
          <a:off x="2028046" y="215522"/>
          <a:ext cx="2178730" cy="1793565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2. Brainstorm Universe of Possible Solutions</a:t>
          </a:r>
        </a:p>
      </dsp:txBody>
      <dsp:txXfrm>
        <a:off x="2347114" y="478184"/>
        <a:ext cx="1540594" cy="1268241"/>
      </dsp:txXfrm>
    </dsp:sp>
    <dsp:sp modelId="{955853AE-822D-489D-A332-493D739EF128}">
      <dsp:nvSpPr>
        <dsp:cNvPr id="0" name=""/>
        <dsp:cNvSpPr/>
      </dsp:nvSpPr>
      <dsp:spPr>
        <a:xfrm rot="5429704">
          <a:off x="4302138" y="1074374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72F85-E78F-48DB-8197-2FBA97AC0F0B}">
      <dsp:nvSpPr>
        <dsp:cNvPr id="0" name=""/>
        <dsp:cNvSpPr/>
      </dsp:nvSpPr>
      <dsp:spPr>
        <a:xfrm>
          <a:off x="4747324" y="237995"/>
          <a:ext cx="1941852" cy="1793565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/>
            <a:t>3. Provide Relative Costs for Each Solution</a:t>
          </a:r>
        </a:p>
      </dsp:txBody>
      <dsp:txXfrm>
        <a:off x="5031702" y="500657"/>
        <a:ext cx="1373096" cy="1268241"/>
      </dsp:txXfrm>
    </dsp:sp>
    <dsp:sp modelId="{CAAE16AD-CF88-4F43-A20D-A1A18595150E}">
      <dsp:nvSpPr>
        <dsp:cNvPr id="0" name=""/>
        <dsp:cNvSpPr/>
      </dsp:nvSpPr>
      <dsp:spPr>
        <a:xfrm rot="7152303">
          <a:off x="6549444" y="1649053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A62DD-443A-4F06-B25C-4C55084A8634}">
      <dsp:nvSpPr>
        <dsp:cNvPr id="0" name=""/>
        <dsp:cNvSpPr/>
      </dsp:nvSpPr>
      <dsp:spPr>
        <a:xfrm>
          <a:off x="6760235" y="1363206"/>
          <a:ext cx="1941852" cy="1793565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/>
            <a:t>4. Provide Anticipated Duration for Each (Short, Mid, Long Term)</a:t>
          </a:r>
        </a:p>
      </dsp:txBody>
      <dsp:txXfrm>
        <a:off x="7044613" y="1625868"/>
        <a:ext cx="1373096" cy="1268241"/>
      </dsp:txXfrm>
    </dsp:sp>
    <dsp:sp modelId="{D29C5FC4-9D95-4600-9063-367D1469CEB8}">
      <dsp:nvSpPr>
        <dsp:cNvPr id="0" name=""/>
        <dsp:cNvSpPr/>
      </dsp:nvSpPr>
      <dsp:spPr>
        <a:xfrm rot="11203182">
          <a:off x="7427575" y="3278589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34C19-B59B-49DE-9291-EC4990E23648}">
      <dsp:nvSpPr>
        <dsp:cNvPr id="0" name=""/>
        <dsp:cNvSpPr/>
      </dsp:nvSpPr>
      <dsp:spPr>
        <a:xfrm>
          <a:off x="6509155" y="3494225"/>
          <a:ext cx="1941852" cy="17935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5. Evaluate Universal Solutions vs. Goals</a:t>
          </a:r>
        </a:p>
      </dsp:txBody>
      <dsp:txXfrm>
        <a:off x="6793533" y="3756887"/>
        <a:ext cx="1373096" cy="1268241"/>
      </dsp:txXfrm>
    </dsp:sp>
    <dsp:sp modelId="{451258B3-A563-4E1F-BAFB-0A24CB29276D}">
      <dsp:nvSpPr>
        <dsp:cNvPr id="0" name=""/>
        <dsp:cNvSpPr/>
      </dsp:nvSpPr>
      <dsp:spPr>
        <a:xfrm rot="14883167">
          <a:off x="6322849" y="4736005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5B22-6F3C-4E01-8A35-7AC6390632E2}">
      <dsp:nvSpPr>
        <dsp:cNvPr id="0" name=""/>
        <dsp:cNvSpPr/>
      </dsp:nvSpPr>
      <dsp:spPr>
        <a:xfrm>
          <a:off x="4434887" y="4302434"/>
          <a:ext cx="2078976" cy="17935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6. Develop Alternatives (Combinations of Solutions) to meet goals</a:t>
          </a:r>
        </a:p>
      </dsp:txBody>
      <dsp:txXfrm>
        <a:off x="4739346" y="4565096"/>
        <a:ext cx="1470058" cy="1268241"/>
      </dsp:txXfrm>
    </dsp:sp>
    <dsp:sp modelId="{B2438E41-2181-4D84-8719-690FDD14EA0C}">
      <dsp:nvSpPr>
        <dsp:cNvPr id="0" name=""/>
        <dsp:cNvSpPr/>
      </dsp:nvSpPr>
      <dsp:spPr>
        <a:xfrm rot="16200000">
          <a:off x="4078465" y="5149514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65111-4D31-4BCF-A028-8A8956B73FFD}">
      <dsp:nvSpPr>
        <dsp:cNvPr id="0" name=""/>
        <dsp:cNvSpPr/>
      </dsp:nvSpPr>
      <dsp:spPr>
        <a:xfrm>
          <a:off x="2141253" y="4302434"/>
          <a:ext cx="1941852" cy="1793565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/>
            <a:t>7. Analyze and Evaluate Alternatives</a:t>
          </a:r>
        </a:p>
      </dsp:txBody>
      <dsp:txXfrm>
        <a:off x="2425631" y="4565096"/>
        <a:ext cx="1373096" cy="1268241"/>
      </dsp:txXfrm>
    </dsp:sp>
    <dsp:sp modelId="{49BB2460-99D9-48E2-B9C9-DC5AEBED2CDF}">
      <dsp:nvSpPr>
        <dsp:cNvPr id="0" name=""/>
        <dsp:cNvSpPr/>
      </dsp:nvSpPr>
      <dsp:spPr>
        <a:xfrm rot="17692816">
          <a:off x="1895562" y="4667708"/>
          <a:ext cx="355434" cy="99405"/>
        </a:xfrm>
        <a:prstGeom prst="triangl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709E2-D0F5-44C8-A268-7854996F7B27}">
      <dsp:nvSpPr>
        <dsp:cNvPr id="0" name=""/>
        <dsp:cNvSpPr/>
      </dsp:nvSpPr>
      <dsp:spPr>
        <a:xfrm>
          <a:off x="68561" y="3341191"/>
          <a:ext cx="1941849" cy="1793562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/>
            <a:t>8. Select Master Alternative (s)</a:t>
          </a:r>
        </a:p>
      </dsp:txBody>
      <dsp:txXfrm>
        <a:off x="352938" y="3603852"/>
        <a:ext cx="1373095" cy="1268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5953" y="1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>
              <a:defRPr sz="1200"/>
            </a:lvl1pPr>
          </a:lstStyle>
          <a:p>
            <a:fld id="{B8BD215A-F874-45AE-A125-BCB310420798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613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5953" y="8817613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>
              <a:defRPr sz="1200"/>
            </a:lvl1pPr>
          </a:lstStyle>
          <a:p>
            <a:fld id="{BD79D900-B343-49E1-91CF-566A919099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40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5B9F06AF-D44B-488C-A36F-0D4F54C0A138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4938" y="1160463"/>
            <a:ext cx="417512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AFEC00AD-E5D2-4A5D-8494-63358F50B9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3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Key Route for alternative transportation modes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00AD-E5D2-4A5D-8494-63358F50B9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3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9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31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88387"/>
            <a:ext cx="78867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35794" y="1609730"/>
            <a:ext cx="8018860" cy="4016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content</a:t>
            </a:r>
          </a:p>
        </p:txBody>
      </p:sp>
    </p:spTree>
    <p:extLst>
      <p:ext uri="{BB962C8B-B14F-4D97-AF65-F5344CB8AC3E}">
        <p14:creationId xmlns:p14="http://schemas.microsoft.com/office/powerpoint/2010/main" val="35921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95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9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9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8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45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91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51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26" y="5785013"/>
            <a:ext cx="3453560" cy="10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jpeg"/><Relationship Id="rId7" Type="http://schemas.openxmlformats.org/officeDocument/2006/relationships/image" Target="../media/image3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td.idaho.gov/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Bridging the Gap- </a:t>
            </a:r>
            <a:r>
              <a:rPr lang="en-US" sz="4000" dirty="0" smtClean="0"/>
              <a:t>Project Development </a:t>
            </a:r>
            <a:br>
              <a:rPr lang="en-US" sz="4000" dirty="0" smtClean="0"/>
            </a:br>
            <a:r>
              <a:rPr lang="en-US" sz="3100" dirty="0" smtClean="0"/>
              <a:t>Planning to Implementation</a:t>
            </a:r>
            <a:endParaRPr lang="en-US" sz="31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05840" y="3606800"/>
            <a:ext cx="6852920" cy="18948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Sabrina Minshall, Director of Planning </a:t>
            </a:r>
          </a:p>
          <a:p>
            <a:r>
              <a:rPr lang="en-US" dirty="0" smtClean="0"/>
              <a:t>COMPASS</a:t>
            </a:r>
          </a:p>
          <a:p>
            <a:r>
              <a:rPr lang="en-US" dirty="0" smtClean="0"/>
              <a:t>Tom Laws, Associate Planner</a:t>
            </a:r>
          </a:p>
          <a:p>
            <a:r>
              <a:rPr lang="en-US" dirty="0" smtClean="0"/>
              <a:t>COMPASS</a:t>
            </a:r>
          </a:p>
          <a:p>
            <a:r>
              <a:rPr lang="en-US" dirty="0" smtClean="0"/>
              <a:t>Brad Marshall, Senior Planner/Project Manager</a:t>
            </a:r>
          </a:p>
          <a:p>
            <a:r>
              <a:rPr lang="en-US" dirty="0" smtClean="0"/>
              <a:t>JUB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Process/Project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application</a:t>
            </a:r>
          </a:p>
          <a:p>
            <a:r>
              <a:rPr lang="en-US" dirty="0" smtClean="0"/>
              <a:t>Describe the concept</a:t>
            </a:r>
          </a:p>
          <a:p>
            <a:r>
              <a:rPr lang="en-US" dirty="0" smtClean="0"/>
              <a:t>Describe the status</a:t>
            </a:r>
          </a:p>
          <a:p>
            <a:r>
              <a:rPr lang="en-US" dirty="0" smtClean="0"/>
              <a:t>Where is it in the process</a:t>
            </a:r>
          </a:p>
          <a:p>
            <a:r>
              <a:rPr lang="en-US" dirty="0" smtClean="0"/>
              <a:t>Does the sponsor know what they want?</a:t>
            </a:r>
          </a:p>
          <a:p>
            <a:r>
              <a:rPr lang="en-US" dirty="0" smtClean="0"/>
              <a:t>Can we help?</a:t>
            </a:r>
          </a:p>
          <a:p>
            <a:r>
              <a:rPr lang="en-US" dirty="0" smtClean="0"/>
              <a:t>Is it ready?</a:t>
            </a:r>
          </a:p>
          <a:p>
            <a:r>
              <a:rPr lang="en-US" dirty="0" smtClean="0"/>
              <a:t>Keep politics out if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Consultant On-Call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 an on call process if you can</a:t>
            </a:r>
          </a:p>
          <a:p>
            <a:r>
              <a:rPr lang="en-US" dirty="0" smtClean="0"/>
              <a:t>Know the procurement law</a:t>
            </a:r>
          </a:p>
          <a:p>
            <a:r>
              <a:rPr lang="en-US" dirty="0" smtClean="0"/>
              <a:t>Be able to move quick</a:t>
            </a:r>
          </a:p>
          <a:p>
            <a:r>
              <a:rPr lang="en-US" dirty="0" smtClean="0"/>
              <a:t>Pre qualify and know strengths</a:t>
            </a:r>
          </a:p>
          <a:p>
            <a:r>
              <a:rPr lang="en-US" dirty="0" smtClean="0"/>
              <a:t>Use the expertise and partner</a:t>
            </a:r>
          </a:p>
          <a:p>
            <a:r>
              <a:rPr lang="en-US" dirty="0" smtClean="0"/>
              <a:t>Don’t go too far before you have help on board</a:t>
            </a:r>
          </a:p>
          <a:p>
            <a:r>
              <a:rPr lang="en-US" dirty="0" smtClean="0"/>
              <a:t>Set clear timeframes and expectations</a:t>
            </a:r>
          </a:p>
          <a:p>
            <a:r>
              <a:rPr lang="en-US" dirty="0" smtClean="0"/>
              <a:t>Be clear who works for who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Clear on Expectations</a:t>
            </a:r>
          </a:p>
          <a:p>
            <a:r>
              <a:rPr lang="en-US" dirty="0" smtClean="0"/>
              <a:t>Ownership of project sponsor</a:t>
            </a:r>
          </a:p>
          <a:p>
            <a:r>
              <a:rPr lang="en-US" dirty="0" smtClean="0"/>
              <a:t>Client is COMPASS</a:t>
            </a:r>
          </a:p>
          <a:p>
            <a:r>
              <a:rPr lang="en-US" dirty="0" smtClean="0"/>
              <a:t>Budget and contracts</a:t>
            </a:r>
          </a:p>
          <a:p>
            <a:r>
              <a:rPr lang="en-US" dirty="0" smtClean="0"/>
              <a:t>Be hands on</a:t>
            </a:r>
          </a:p>
          <a:p>
            <a:r>
              <a:rPr lang="en-US" dirty="0" smtClean="0"/>
              <a:t>Keep elected officials and sponsors informed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applications</a:t>
            </a:r>
          </a:p>
          <a:p>
            <a:r>
              <a:rPr lang="en-US" dirty="0" smtClean="0"/>
              <a:t>4 projects selected</a:t>
            </a:r>
          </a:p>
          <a:p>
            <a:pPr lvl="1"/>
            <a:r>
              <a:rPr lang="en-US" dirty="0" smtClean="0"/>
              <a:t>1 roadway (sidewalk)</a:t>
            </a:r>
          </a:p>
          <a:p>
            <a:pPr lvl="1"/>
            <a:r>
              <a:rPr lang="en-US" dirty="0" smtClean="0"/>
              <a:t>1 pedestrian bridge</a:t>
            </a:r>
          </a:p>
          <a:p>
            <a:pPr lvl="1"/>
            <a:r>
              <a:rPr lang="en-US" dirty="0" smtClean="0"/>
              <a:t>1 greenbelt project/bridge</a:t>
            </a:r>
          </a:p>
          <a:p>
            <a:pPr lvl="1"/>
            <a:r>
              <a:rPr lang="en-US" dirty="0" smtClean="0"/>
              <a:t>1 sidewalk/</a:t>
            </a:r>
            <a:r>
              <a:rPr lang="en-US" dirty="0" err="1" smtClean="0"/>
              <a:t>stormwater</a:t>
            </a:r>
            <a:endParaRPr lang="en-US" dirty="0" smtClean="0"/>
          </a:p>
          <a:p>
            <a:r>
              <a:rPr lang="en-US" dirty="0" smtClean="0"/>
              <a:t>2 projects further developed for 2016</a:t>
            </a:r>
          </a:p>
          <a:p>
            <a:r>
              <a:rPr lang="en-US" dirty="0" smtClean="0"/>
              <a:t>1 project on hold</a:t>
            </a:r>
          </a:p>
          <a:p>
            <a:r>
              <a:rPr lang="en-US" dirty="0" smtClean="0"/>
              <a:t>3 projects not selected</a:t>
            </a:r>
          </a:p>
        </p:txBody>
      </p:sp>
    </p:spTree>
    <p:extLst>
      <p:ext uri="{BB962C8B-B14F-4D97-AF65-F5344CB8AC3E}">
        <p14:creationId xmlns:p14="http://schemas.microsoft.com/office/powerpoint/2010/main" val="18082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411" y="1837981"/>
            <a:ext cx="6413157" cy="1609554"/>
          </a:xfrm>
        </p:spPr>
        <p:txBody>
          <a:bodyPr>
            <a:normAutofit/>
          </a:bodyPr>
          <a:lstStyle/>
          <a:p>
            <a:r>
              <a:rPr lang="en-US" dirty="0" err="1" smtClean="0"/>
              <a:t>Ustick</a:t>
            </a:r>
            <a:r>
              <a:rPr lang="en-US" dirty="0" smtClean="0"/>
              <a:t> Road, Montana to Indiana</a:t>
            </a:r>
          </a:p>
          <a:p>
            <a:pPr marL="0" indent="0">
              <a:buNone/>
            </a:pPr>
            <a:r>
              <a:rPr lang="en-US" dirty="0" smtClean="0"/>
              <a:t>	 Pre Concept Report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Example: Caldwell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384" y="3322618"/>
            <a:ext cx="5055973" cy="3210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0260" y="4266169"/>
            <a:ext cx="2607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Widen from two to five lanes, addition of sidewalks and bike lanes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Ustick</a:t>
            </a:r>
            <a:r>
              <a:rPr lang="en-US" dirty="0" smtClean="0"/>
              <a:t> Road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8773" y="1290579"/>
            <a:ext cx="2126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Nearby Needs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690689"/>
            <a:ext cx="6981264" cy="4991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281" y="4612341"/>
            <a:ext cx="3438336" cy="22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Ustick</a:t>
            </a:r>
            <a:r>
              <a:rPr lang="en-US" dirty="0" smtClean="0"/>
              <a:t> Road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522969"/>
            <a:ext cx="74295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106" y="5523469"/>
            <a:ext cx="7763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Current Situation: Rural road, no shoulder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Ustick</a:t>
            </a:r>
            <a:r>
              <a:rPr lang="en-US" dirty="0" smtClean="0"/>
              <a:t>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950" y="1628411"/>
            <a:ext cx="3744098" cy="445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Current Investment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69" y="2074243"/>
            <a:ext cx="6634859" cy="4660684"/>
          </a:xfrm>
          <a:prstGeom prst="rect">
            <a:avLst/>
          </a:prstGeom>
        </p:spPr>
      </p:pic>
      <p:cxnSp>
        <p:nvCxnSpPr>
          <p:cNvPr id="6" name="Elbow Connector 5"/>
          <p:cNvCxnSpPr>
            <a:stCxn id="4" idx="2"/>
          </p:cNvCxnSpPr>
          <p:nvPr/>
        </p:nvCxnSpPr>
        <p:spPr>
          <a:xfrm>
            <a:off x="4577542" y="6734927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557518" y="2979174"/>
            <a:ext cx="1186979" cy="3709220"/>
          </a:xfrm>
          <a:custGeom>
            <a:avLst/>
            <a:gdLst>
              <a:gd name="connsiteX0" fmla="*/ 14482 w 1186979"/>
              <a:gd name="connsiteY0" fmla="*/ 3709220 h 3709220"/>
              <a:gd name="connsiteX1" fmla="*/ 7108 w 1186979"/>
              <a:gd name="connsiteY1" fmla="*/ 2544097 h 3709220"/>
              <a:gd name="connsiteX2" fmla="*/ 102972 w 1186979"/>
              <a:gd name="connsiteY2" fmla="*/ 2544097 h 3709220"/>
              <a:gd name="connsiteX3" fmla="*/ 66101 w 1186979"/>
              <a:gd name="connsiteY3" fmla="*/ 1157749 h 3709220"/>
              <a:gd name="connsiteX4" fmla="*/ 95598 w 1186979"/>
              <a:gd name="connsiteY4" fmla="*/ 1002891 h 3709220"/>
              <a:gd name="connsiteX5" fmla="*/ 117721 w 1186979"/>
              <a:gd name="connsiteY5" fmla="*/ 892278 h 3709220"/>
              <a:gd name="connsiteX6" fmla="*/ 169340 w 1186979"/>
              <a:gd name="connsiteY6" fmla="*/ 803787 h 3709220"/>
              <a:gd name="connsiteX7" fmla="*/ 213585 w 1186979"/>
              <a:gd name="connsiteY7" fmla="*/ 737420 h 3709220"/>
              <a:gd name="connsiteX8" fmla="*/ 810895 w 1186979"/>
              <a:gd name="connsiteY8" fmla="*/ 221226 h 3709220"/>
              <a:gd name="connsiteX9" fmla="*/ 1186979 w 1186979"/>
              <a:gd name="connsiteY9" fmla="*/ 0 h 370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6979" h="3709220">
                <a:moveTo>
                  <a:pt x="14482" y="3709220"/>
                </a:moveTo>
                <a:cubicBezTo>
                  <a:pt x="3421" y="3223752"/>
                  <a:pt x="-7640" y="2738284"/>
                  <a:pt x="7108" y="2544097"/>
                </a:cubicBezTo>
                <a:cubicBezTo>
                  <a:pt x="21856" y="2349910"/>
                  <a:pt x="93140" y="2775155"/>
                  <a:pt x="102972" y="2544097"/>
                </a:cubicBezTo>
                <a:cubicBezTo>
                  <a:pt x="112804" y="2313039"/>
                  <a:pt x="67330" y="1414617"/>
                  <a:pt x="66101" y="1157749"/>
                </a:cubicBezTo>
                <a:cubicBezTo>
                  <a:pt x="64872" y="900881"/>
                  <a:pt x="86995" y="1047136"/>
                  <a:pt x="95598" y="1002891"/>
                </a:cubicBezTo>
                <a:cubicBezTo>
                  <a:pt x="104201" y="958646"/>
                  <a:pt x="105431" y="925462"/>
                  <a:pt x="117721" y="892278"/>
                </a:cubicBezTo>
                <a:cubicBezTo>
                  <a:pt x="130011" y="859094"/>
                  <a:pt x="153363" y="829597"/>
                  <a:pt x="169340" y="803787"/>
                </a:cubicBezTo>
                <a:cubicBezTo>
                  <a:pt x="185317" y="777977"/>
                  <a:pt x="106659" y="834514"/>
                  <a:pt x="213585" y="737420"/>
                </a:cubicBezTo>
                <a:cubicBezTo>
                  <a:pt x="320511" y="640326"/>
                  <a:pt x="648663" y="344129"/>
                  <a:pt x="810895" y="221226"/>
                </a:cubicBezTo>
                <a:cubicBezTo>
                  <a:pt x="973127" y="98323"/>
                  <a:pt x="1080053" y="49161"/>
                  <a:pt x="1186979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r>
              <a:rPr lang="en-US" dirty="0" err="1" smtClean="0"/>
              <a:t>Ustick</a:t>
            </a:r>
            <a:r>
              <a:rPr lang="en-US" dirty="0" smtClean="0"/>
              <a:t> Road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3" y="1027907"/>
            <a:ext cx="8752853" cy="56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Ustick</a:t>
            </a:r>
            <a:r>
              <a:rPr lang="en-US" dirty="0" smtClean="0"/>
              <a:t>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Deliverables:</a:t>
            </a:r>
          </a:p>
          <a:p>
            <a:r>
              <a:rPr lang="en-US" dirty="0" smtClean="0"/>
              <a:t>Pre-concept report</a:t>
            </a:r>
          </a:p>
          <a:p>
            <a:r>
              <a:rPr lang="en-US" dirty="0" smtClean="0"/>
              <a:t>Project schedule</a:t>
            </a:r>
          </a:p>
          <a:p>
            <a:r>
              <a:rPr lang="en-US" dirty="0" smtClean="0"/>
              <a:t>Purpose and needs statement</a:t>
            </a:r>
          </a:p>
          <a:p>
            <a:r>
              <a:rPr lang="en-US" dirty="0" smtClean="0"/>
              <a:t>Capacity and multimodal level of service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COMPASS?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35" y="2406399"/>
            <a:ext cx="5933440" cy="33016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The Community Planning Association of Southwest Idaho (COMPASS) is a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forum for regional collaboration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helping to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maintain a healthy and economically vibrant region, offering people choices in how and where they live, work, play, and travel. COMPASS serves as the metropolitan planning organization (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MPO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for Ada and Canyon Counties, Idaho.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63" y="1542732"/>
            <a:ext cx="3003748" cy="2010773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25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Example: Eagle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435" y="2442292"/>
            <a:ext cx="5996900" cy="4000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746" y="1804880"/>
            <a:ext cx="693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Eagle Bridge Project Development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3027405"/>
            <a:ext cx="19100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Examination of a bicycle and pedestrian bridge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14" y="1690689"/>
            <a:ext cx="8204547" cy="1281111"/>
          </a:xfrm>
        </p:spPr>
        <p:txBody>
          <a:bodyPr/>
          <a:lstStyle/>
          <a:p>
            <a:r>
              <a:rPr lang="en-US" dirty="0" smtClean="0"/>
              <a:t>Eagle, Idaho</a:t>
            </a:r>
          </a:p>
          <a:p>
            <a:pPr lvl="1"/>
            <a:r>
              <a:rPr lang="en-US" dirty="0" smtClean="0"/>
              <a:t>State Highway</a:t>
            </a:r>
          </a:p>
          <a:p>
            <a:pPr lvl="1"/>
            <a:r>
              <a:rPr lang="en-US" dirty="0" smtClean="0"/>
              <a:t>Boise River Greenbelt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2" y="2971800"/>
            <a:ext cx="7704495" cy="3576357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4235824" y="5042647"/>
            <a:ext cx="470647" cy="38996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Eagle Bridge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85590"/>
            <a:ext cx="342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Needs north of the river: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4736"/>
            <a:ext cx="3713487" cy="2626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36" y="1437180"/>
            <a:ext cx="5134089" cy="532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Bridge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8582" y="1690689"/>
            <a:ext cx="2949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Current Investment </a:t>
            </a: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3558" y="2322095"/>
            <a:ext cx="8713874" cy="4300418"/>
            <a:chOff x="851231" y="2625050"/>
            <a:chExt cx="7704495" cy="35763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1231" y="2625050"/>
              <a:ext cx="7704495" cy="3576357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965667" y="2877062"/>
              <a:ext cx="7553964" cy="3324345"/>
              <a:chOff x="3621505" y="2562726"/>
              <a:chExt cx="7553964" cy="3324345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3621505" y="3485202"/>
                <a:ext cx="3633537" cy="1255240"/>
              </a:xfrm>
              <a:custGeom>
                <a:avLst/>
                <a:gdLst>
                  <a:gd name="connsiteX0" fmla="*/ 3633537 w 3633537"/>
                  <a:gd name="connsiteY0" fmla="*/ 1255240 h 1255240"/>
                  <a:gd name="connsiteX1" fmla="*/ 3248527 w 3633537"/>
                  <a:gd name="connsiteY1" fmla="*/ 1002577 h 1255240"/>
                  <a:gd name="connsiteX2" fmla="*/ 3104148 w 3633537"/>
                  <a:gd name="connsiteY2" fmla="*/ 569440 h 1255240"/>
                  <a:gd name="connsiteX3" fmla="*/ 2911642 w 3633537"/>
                  <a:gd name="connsiteY3" fmla="*/ 292714 h 1255240"/>
                  <a:gd name="connsiteX4" fmla="*/ 2586790 w 3633537"/>
                  <a:gd name="connsiteY4" fmla="*/ 328809 h 1255240"/>
                  <a:gd name="connsiteX5" fmla="*/ 2334127 w 3633537"/>
                  <a:gd name="connsiteY5" fmla="*/ 376935 h 1255240"/>
                  <a:gd name="connsiteX6" fmla="*/ 1949116 w 3633537"/>
                  <a:gd name="connsiteY6" fmla="*/ 328809 h 1255240"/>
                  <a:gd name="connsiteX7" fmla="*/ 1239253 w 3633537"/>
                  <a:gd name="connsiteY7" fmla="*/ 196461 h 1255240"/>
                  <a:gd name="connsiteX8" fmla="*/ 1046748 w 3633537"/>
                  <a:gd name="connsiteY8" fmla="*/ 172398 h 1255240"/>
                  <a:gd name="connsiteX9" fmla="*/ 601579 w 3633537"/>
                  <a:gd name="connsiteY9" fmla="*/ 52082 h 1255240"/>
                  <a:gd name="connsiteX10" fmla="*/ 493295 w 3633537"/>
                  <a:gd name="connsiteY10" fmla="*/ 3956 h 1255240"/>
                  <a:gd name="connsiteX11" fmla="*/ 300790 w 3633537"/>
                  <a:gd name="connsiteY11" fmla="*/ 148335 h 1255240"/>
                  <a:gd name="connsiteX12" fmla="*/ 168442 w 3633537"/>
                  <a:gd name="connsiteY12" fmla="*/ 545377 h 1255240"/>
                  <a:gd name="connsiteX13" fmla="*/ 0 w 3633537"/>
                  <a:gd name="connsiteY13" fmla="*/ 593503 h 125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33537" h="1255240">
                    <a:moveTo>
                      <a:pt x="3633537" y="1255240"/>
                    </a:moveTo>
                    <a:cubicBezTo>
                      <a:pt x="3485147" y="1186058"/>
                      <a:pt x="3336758" y="1116877"/>
                      <a:pt x="3248527" y="1002577"/>
                    </a:cubicBezTo>
                    <a:cubicBezTo>
                      <a:pt x="3160296" y="888277"/>
                      <a:pt x="3160295" y="687750"/>
                      <a:pt x="3104148" y="569440"/>
                    </a:cubicBezTo>
                    <a:cubicBezTo>
                      <a:pt x="3048001" y="451130"/>
                      <a:pt x="2997868" y="332819"/>
                      <a:pt x="2911642" y="292714"/>
                    </a:cubicBezTo>
                    <a:cubicBezTo>
                      <a:pt x="2825416" y="252609"/>
                      <a:pt x="2683042" y="314772"/>
                      <a:pt x="2586790" y="328809"/>
                    </a:cubicBezTo>
                    <a:cubicBezTo>
                      <a:pt x="2490538" y="342846"/>
                      <a:pt x="2440406" y="376935"/>
                      <a:pt x="2334127" y="376935"/>
                    </a:cubicBezTo>
                    <a:cubicBezTo>
                      <a:pt x="2227848" y="376935"/>
                      <a:pt x="2131595" y="358888"/>
                      <a:pt x="1949116" y="328809"/>
                    </a:cubicBezTo>
                    <a:cubicBezTo>
                      <a:pt x="1766637" y="298730"/>
                      <a:pt x="1389648" y="222529"/>
                      <a:pt x="1239253" y="196461"/>
                    </a:cubicBezTo>
                    <a:cubicBezTo>
                      <a:pt x="1088858" y="170392"/>
                      <a:pt x="1153027" y="196461"/>
                      <a:pt x="1046748" y="172398"/>
                    </a:cubicBezTo>
                    <a:cubicBezTo>
                      <a:pt x="940469" y="148335"/>
                      <a:pt x="693821" y="80156"/>
                      <a:pt x="601579" y="52082"/>
                    </a:cubicBezTo>
                    <a:cubicBezTo>
                      <a:pt x="509337" y="24008"/>
                      <a:pt x="543426" y="-12086"/>
                      <a:pt x="493295" y="3956"/>
                    </a:cubicBezTo>
                    <a:cubicBezTo>
                      <a:pt x="443163" y="19998"/>
                      <a:pt x="354932" y="58098"/>
                      <a:pt x="300790" y="148335"/>
                    </a:cubicBezTo>
                    <a:cubicBezTo>
                      <a:pt x="246648" y="238572"/>
                      <a:pt x="218574" y="471182"/>
                      <a:pt x="168442" y="545377"/>
                    </a:cubicBezTo>
                    <a:cubicBezTo>
                      <a:pt x="118310" y="619572"/>
                      <a:pt x="59155" y="606537"/>
                      <a:pt x="0" y="59350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H="1">
                <a:off x="4969042" y="2562726"/>
                <a:ext cx="12032" cy="75799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8977701" y="4413229"/>
                <a:ext cx="0" cy="16360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11175469" y="5723464"/>
                <a:ext cx="0" cy="16360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5-Point Star 18"/>
          <p:cNvSpPr/>
          <p:nvPr/>
        </p:nvSpPr>
        <p:spPr>
          <a:xfrm>
            <a:off x="4232832" y="4853775"/>
            <a:ext cx="470647" cy="38996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Eagle Bridge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5" y="1853527"/>
            <a:ext cx="6011319" cy="4614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998" y="3652721"/>
            <a:ext cx="2217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High Potential for use, connectivity 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884" y="6007137"/>
            <a:ext cx="1091340" cy="6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Eagle Bridge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7" y="1878579"/>
            <a:ext cx="8279946" cy="3398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027" y="5316950"/>
            <a:ext cx="7763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Current Situation: High speeds, limited infrastructure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9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772150" cy="1325563"/>
          </a:xfrm>
        </p:spPr>
        <p:txBody>
          <a:bodyPr/>
          <a:lstStyle/>
          <a:p>
            <a:r>
              <a:rPr lang="en-US" dirty="0"/>
              <a:t>Eagle Bridge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0918"/>
          <a:stretch/>
        </p:blipFill>
        <p:spPr>
          <a:xfrm>
            <a:off x="0" y="2975018"/>
            <a:ext cx="4380808" cy="3044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412" y="1941534"/>
            <a:ext cx="85617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Project Development </a:t>
            </a:r>
            <a:r>
              <a:rPr lang="en-US" sz="2600" dirty="0" smtClean="0">
                <a:solidFill>
                  <a:srgbClr val="002060"/>
                </a:solidFill>
              </a:rPr>
              <a:t>Phase 1: </a:t>
            </a:r>
            <a:r>
              <a:rPr lang="en-US" sz="2600" dirty="0">
                <a:solidFill>
                  <a:srgbClr val="002060"/>
                </a:solidFill>
              </a:rPr>
              <a:t>E</a:t>
            </a:r>
            <a:r>
              <a:rPr lang="en-US" sz="2600" dirty="0" smtClean="0">
                <a:solidFill>
                  <a:srgbClr val="002060"/>
                </a:solidFill>
              </a:rPr>
              <a:t>xamining a bridge across the north channel of the Boise River 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0431"/>
          <a:stretch/>
        </p:blipFill>
        <p:spPr>
          <a:xfrm>
            <a:off x="4520917" y="2900265"/>
            <a:ext cx="4444285" cy="3118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3102" y="6085223"/>
            <a:ext cx="343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Aluminum Cantilever Bridge</a:t>
            </a:r>
          </a:p>
        </p:txBody>
      </p:sp>
    </p:spTree>
    <p:extLst>
      <p:ext uri="{BB962C8B-B14F-4D97-AF65-F5344CB8AC3E}">
        <p14:creationId xmlns:p14="http://schemas.microsoft.com/office/powerpoint/2010/main" val="1605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Eagle Bridge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18" y="2947007"/>
            <a:ext cx="4265098" cy="3224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5" y="2947007"/>
            <a:ext cx="4269035" cy="3227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9900" y="6171979"/>
            <a:ext cx="387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Steel Truss Clear-Span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706" y="6174814"/>
            <a:ext cx="4068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Concrete Beams Attached to Existing Bridge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705" y="2072626"/>
            <a:ext cx="88407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2060"/>
                </a:solidFill>
              </a:rPr>
              <a:t>Phase 1: Endorsement </a:t>
            </a:r>
            <a:r>
              <a:rPr lang="en-US" sz="2600" dirty="0">
                <a:solidFill>
                  <a:srgbClr val="002060"/>
                </a:solidFill>
              </a:rPr>
              <a:t>from ITD, Eagle City </a:t>
            </a:r>
            <a:r>
              <a:rPr lang="en-US" sz="2600" dirty="0" smtClean="0">
                <a:solidFill>
                  <a:srgbClr val="002060"/>
                </a:solidFill>
              </a:rPr>
              <a:t>Council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96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Eagle Bridge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50" y="1690689"/>
            <a:ext cx="71808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Phase 2 Deliverables:</a:t>
            </a:r>
          </a:p>
          <a:p>
            <a:endParaRPr lang="en-US" sz="2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Cost summary, budget, and Funding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Project Description, Environmental Scan, Public Involvement Plan </a:t>
            </a: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Plans- </a:t>
            </a:r>
            <a:r>
              <a:rPr lang="en-US" dirty="0" err="1" smtClean="0"/>
              <a:t>Chinden</a:t>
            </a:r>
            <a:r>
              <a:rPr lang="en-US" dirty="0" smtClean="0"/>
              <a:t> Blvd (Garden City)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Chinden</a:t>
            </a:r>
            <a:r>
              <a:rPr lang="en-US" dirty="0" smtClean="0"/>
              <a:t> Blvd in Garden City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37" y="2530634"/>
            <a:ext cx="3937329" cy="2941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63" y="2621098"/>
            <a:ext cx="3694200" cy="27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5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in the Room?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89" y="1814992"/>
            <a:ext cx="7886700" cy="4351338"/>
          </a:xfrm>
        </p:spPr>
        <p:txBody>
          <a:bodyPr/>
          <a:lstStyle/>
          <a:p>
            <a:r>
              <a:rPr lang="en-US" dirty="0" smtClean="0"/>
              <a:t>Name and employment</a:t>
            </a:r>
          </a:p>
          <a:p>
            <a:endParaRPr lang="en-US" dirty="0" smtClean="0"/>
          </a:p>
          <a:p>
            <a:r>
              <a:rPr lang="en-US" dirty="0" smtClean="0"/>
              <a:t>What is your interest in project development?</a:t>
            </a:r>
          </a:p>
          <a:p>
            <a:endParaRPr lang="en-US" dirty="0" smtClean="0"/>
          </a:p>
          <a:p>
            <a:r>
              <a:rPr lang="en-US" dirty="0" smtClean="0"/>
              <a:t>Any experience with project development?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Chinden</a:t>
            </a:r>
            <a:r>
              <a:rPr lang="en-US" dirty="0" smtClean="0"/>
              <a:t> Blvd (Garden City)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867149"/>
            <a:ext cx="3034924" cy="262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49" y="2884509"/>
            <a:ext cx="3483031" cy="3019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89" y="1487434"/>
            <a:ext cx="3371145" cy="25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 Plans- Eagle Rd (</a:t>
            </a:r>
            <a:r>
              <a:rPr lang="en-US" dirty="0" err="1" smtClean="0"/>
              <a:t>Merdian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Eagle Road in Meridian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71240"/>
            <a:ext cx="3373120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19960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Rd. (Meridian)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5" y="3248601"/>
            <a:ext cx="3668819" cy="27516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28" y="1535768"/>
            <a:ext cx="4632960" cy="3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eremy.evans\AppData\Local\Microsoft\Windows\Temporary Internet Files\Content.Outlook\3XUDNP7G\UH2A7131_SM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746"/>
            <a:ext cx="10331101" cy="68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-1011966" y="-1"/>
            <a:ext cx="10156016" cy="6886655"/>
          </a:xfrm>
          <a:prstGeom prst="rect">
            <a:avLst/>
          </a:prstGeom>
          <a:solidFill>
            <a:schemeClr val="bg1"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9053" y="268962"/>
            <a:ext cx="1800659" cy="1023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037" y="2492896"/>
            <a:ext cx="878497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478"/>
                </a:solidFill>
              </a:rPr>
              <a:t>Medical Corridor</a:t>
            </a:r>
          </a:p>
          <a:p>
            <a:pPr algn="ctr"/>
            <a:r>
              <a:rPr lang="en-US" sz="3600" dirty="0" smtClean="0">
                <a:solidFill>
                  <a:srgbClr val="003478"/>
                </a:solidFill>
              </a:rPr>
              <a:t> Traffic Improvement Plan</a:t>
            </a:r>
            <a:endParaRPr lang="en-US" sz="1400" dirty="0" smtClean="0">
              <a:solidFill>
                <a:srgbClr val="003478"/>
              </a:solidFill>
            </a:endParaRPr>
          </a:p>
          <a:p>
            <a:pPr algn="ctr"/>
            <a:endParaRPr lang="en-US" sz="1400" dirty="0" smtClean="0">
              <a:solidFill>
                <a:srgbClr val="003478"/>
              </a:solidFill>
            </a:endParaRPr>
          </a:p>
          <a:p>
            <a:pPr algn="ctr"/>
            <a:r>
              <a:rPr lang="en-US" sz="2800" dirty="0" smtClean="0">
                <a:solidFill>
                  <a:srgbClr val="003478"/>
                </a:solidFill>
              </a:rPr>
              <a:t>Coeur d’Alene City Council</a:t>
            </a:r>
          </a:p>
          <a:p>
            <a:pPr algn="ctr"/>
            <a:r>
              <a:rPr lang="en-US" sz="2800" dirty="0" smtClean="0">
                <a:solidFill>
                  <a:srgbClr val="003478"/>
                </a:solidFill>
              </a:rPr>
              <a:t>April 7, 2015</a:t>
            </a:r>
            <a:endParaRPr lang="en-US" sz="2000" dirty="0">
              <a:solidFill>
                <a:srgbClr val="003478"/>
              </a:solidFill>
            </a:endParaRPr>
          </a:p>
        </p:txBody>
      </p:sp>
      <p:pic>
        <p:nvPicPr>
          <p:cNvPr id="8" name="Picture 2" descr="C:\Users\jeremy.evans\AppData\Local\Microsoft\Windows\Temporary Internet Files\Content.Outlook\3XUDNP7G\PBP-logo 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765" y="206285"/>
            <a:ext cx="1162525" cy="114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kloud.net/CMSModules/SharePoint/CMSPages/GetSharePointFile.aspx?server=http://kloud.kmcnet.org&amp;name=Branding/Kootenai_H_4CLR_RGB_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2" y="312506"/>
            <a:ext cx="1642662" cy="9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ity of Coeur d'Ale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5" y="5704169"/>
            <a:ext cx="1676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td.idaho.gov/images/SecondLogoTop3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63" y="5672601"/>
            <a:ext cx="934906" cy="3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itd.idaho.gov/images/SecondLogoBottom4.gif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63" y="6045773"/>
            <a:ext cx="934906" cy="5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remy.evans\AppData\Local\Microsoft\Windows\Temporary Internet Files\Content.Outlook\3XUDNP7G\JUB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41" y="267322"/>
            <a:ext cx="1512168" cy="8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kh.local\HOMEDRIVES\Jeremy.Evans\Documents\My Pictures\KMPO_smal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42" y="6070005"/>
            <a:ext cx="1144491" cy="54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remy.evans\AppData\Local\Microsoft\Windows\Temporary Internet Files\Content.Outlook\3XUDNP7G\UH2A7131_SM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746"/>
            <a:ext cx="10331101" cy="68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85800" y="1981201"/>
            <a:ext cx="7772400" cy="43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5596"/>
                </a:solidFill>
                <a:latin typeface="+mn-lt"/>
                <a:ea typeface="+mn-ea"/>
                <a:cs typeface="ＭＳ Ｐゴシック" pitchFamily="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5596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5596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596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96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Regional Medical Center Growth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Offering expanded services to keep Idaho patients in Idaho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New physicians and specialties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New construction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Additional jobs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Economic development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Partnerships/Relationships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Growth of the Medical Corridor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7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Medical Corridor - Access Challenges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628800"/>
            <a:ext cx="864096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Challenges: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Estimated 1.1 million patient, visitor, staff and vendor trips annually.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70-75% of the patients/visitors drive South (US95) or East (I90).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Medical corridor services are only accessible from Ironwood Drive.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Ironwood Drive is the busiest East/West arterial south of the freeway.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Congestion, vehicle stacking at intersections, lack of breaks in the traffic make entering/exiting campus difficult and dangerous.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Multi-jurisdictional roadway authority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800" dirty="0">
              <a:solidFill>
                <a:srgbClr val="005596"/>
              </a:solidFill>
              <a:latin typeface="Arial" pitchFamily="84" charset="0"/>
              <a:ea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Opportunity: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5596"/>
                </a:solidFill>
                <a:latin typeface="Arial" pitchFamily="84" charset="0"/>
                <a:ea typeface="ＭＳ Ｐゴシック" pitchFamily="84" charset="-128"/>
              </a:rPr>
              <a:t>A collaborative approach to analyze the traffic data, develop solutions, and implement improvements.</a:t>
            </a:r>
          </a:p>
        </p:txBody>
      </p:sp>
    </p:spTree>
    <p:extLst>
      <p:ext uri="{BB962C8B-B14F-4D97-AF65-F5344CB8AC3E}">
        <p14:creationId xmlns:p14="http://schemas.microsoft.com/office/powerpoint/2010/main" val="31493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/>
          </p:nvPr>
        </p:nvGraphicFramePr>
        <p:xfrm>
          <a:off x="108620" y="2996952"/>
          <a:ext cx="8782744" cy="165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 Collaborative Process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636" y="3430607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Mar-Apr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38" y="1988840"/>
            <a:ext cx="1531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Kootenai Health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Parkwood Prop.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City of CDA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ITD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KMPO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NAC Architects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4187" y="3425005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May-Jul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0948" y="3430607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Aug-Oct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1108" y="3430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>
                    <a:lumMod val="75000"/>
                  </a:srgbClr>
                </a:solidFill>
                <a:latin typeface="Arial" pitchFamily="84" charset="0"/>
                <a:ea typeface="ＭＳ Ｐゴシック" pitchFamily="84" charset="-128"/>
              </a:rPr>
              <a:t>Nov-Feb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1268" y="3424259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>
                    <a:lumMod val="75000"/>
                  </a:srgbClr>
                </a:solidFill>
                <a:latin typeface="Arial" pitchFamily="84" charset="0"/>
                <a:ea typeface="ＭＳ Ｐゴシック" pitchFamily="84" charset="-128"/>
              </a:rPr>
              <a:t>Mar-Apr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9420" y="342425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>
                    <a:lumMod val="75000"/>
                  </a:srgbClr>
                </a:solidFill>
                <a:latin typeface="Arial" pitchFamily="84" charset="0"/>
                <a:ea typeface="ＭＳ Ｐゴシック" pitchFamily="84" charset="-128"/>
              </a:rPr>
              <a:t>2015 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7833660" y="3497441"/>
            <a:ext cx="224304" cy="138500"/>
          </a:xfrm>
          <a:prstGeom prst="rightArrow">
            <a:avLst/>
          </a:prstGeom>
          <a:solidFill>
            <a:srgbClr val="FFFFFF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9760" y="4513194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RFQ Process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Collaborative Review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J-U-B Engineers, </a:t>
            </a:r>
            <a:r>
              <a:rPr lang="en-US" sz="1200" b="1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Inc</a:t>
            </a: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      Selected</a:t>
            </a:r>
          </a:p>
        </p:txBody>
      </p:sp>
      <p:cxnSp>
        <p:nvCxnSpPr>
          <p:cNvPr id="14" name="Straight Connector 13"/>
          <p:cNvCxnSpPr>
            <a:endCxn id="5" idx="0"/>
          </p:cNvCxnSpPr>
          <p:nvPr/>
        </p:nvCxnSpPr>
        <p:spPr bwMode="auto">
          <a:xfrm>
            <a:off x="830679" y="3189169"/>
            <a:ext cx="0" cy="24143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339752" y="4271756"/>
            <a:ext cx="0" cy="24143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43808" y="2173505"/>
            <a:ext cx="17187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Traffic Counts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Wait/Delay Times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Stacking Queues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Crash Data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Future Projections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673614" y="3209964"/>
            <a:ext cx="0" cy="24143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82999" y="4513194"/>
            <a:ext cx="2390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Over 50 ideas vetted, tested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Narrowed to 10-12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Phasing plans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Budget estimates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Master Plan Developed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092776" y="4271756"/>
            <a:ext cx="0" cy="24143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93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Identifying Solutions to Meet Goals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4" y="1398720"/>
            <a:ext cx="7567613" cy="529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" name="Diagram 39"/>
          <p:cNvGraphicFramePr/>
          <p:nvPr>
            <p:extLst/>
          </p:nvPr>
        </p:nvGraphicFramePr>
        <p:xfrm>
          <a:off x="9829800" y="662239"/>
          <a:ext cx="8702088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29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Goals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77400" y="1043444"/>
            <a:ext cx="5212081" cy="369332"/>
            <a:chOff x="641593" y="1066800"/>
            <a:chExt cx="4877651" cy="369332"/>
          </a:xfrm>
        </p:grpSpPr>
        <p:sp>
          <p:nvSpPr>
            <p:cNvPr id="5" name="Freeform 441"/>
            <p:cNvSpPr>
              <a:spLocks/>
            </p:cNvSpPr>
            <p:nvPr/>
          </p:nvSpPr>
          <p:spPr bwMode="auto">
            <a:xfrm>
              <a:off x="641593" y="1066800"/>
              <a:ext cx="4706504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11682" y="1066800"/>
              <a:ext cx="42075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1. Improve Operations at US-95/Ironwood</a:t>
              </a:r>
              <a:endParaRPr lang="en-US" dirty="0"/>
            </a:p>
          </p:txBody>
        </p:sp>
      </p:grp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608" y="1125460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675863" y="1581391"/>
            <a:ext cx="5303544" cy="369332"/>
            <a:chOff x="896896" y="1066800"/>
            <a:chExt cx="4706504" cy="369332"/>
          </a:xfrm>
        </p:grpSpPr>
        <p:sp>
          <p:nvSpPr>
            <p:cNvPr id="9" name="Freeform 441"/>
            <p:cNvSpPr>
              <a:spLocks/>
            </p:cNvSpPr>
            <p:nvPr/>
          </p:nvSpPr>
          <p:spPr bwMode="auto">
            <a:xfrm>
              <a:off x="896896" y="1066800"/>
              <a:ext cx="4706504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41482" y="1066800"/>
              <a:ext cx="4061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2. Improve Access to/from </a:t>
              </a: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Medical Campus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609" y="1663407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675863" y="2114791"/>
            <a:ext cx="5608345" cy="369332"/>
            <a:chOff x="627311" y="1066800"/>
            <a:chExt cx="5248488" cy="369332"/>
          </a:xfrm>
        </p:grpSpPr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627311" y="1066800"/>
              <a:ext cx="5248488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11682" y="1066800"/>
              <a:ext cx="3352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3. Improve US-95 Traffic Operations</a:t>
              </a:r>
            </a:p>
          </p:txBody>
        </p:sp>
      </p:grpSp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34" y="2196807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675863" y="2650765"/>
            <a:ext cx="5913143" cy="369332"/>
            <a:chOff x="627312" y="1066800"/>
            <a:chExt cx="5533730" cy="369332"/>
          </a:xfrm>
        </p:grpSpPr>
        <p:sp>
          <p:nvSpPr>
            <p:cNvPr id="17" name="Freeform 441"/>
            <p:cNvSpPr>
              <a:spLocks/>
            </p:cNvSpPr>
            <p:nvPr/>
          </p:nvSpPr>
          <p:spPr bwMode="auto">
            <a:xfrm>
              <a:off x="627312" y="1066800"/>
              <a:ext cx="5533730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11682" y="1066800"/>
              <a:ext cx="3087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4. Improve Ironwood Operations</a:t>
              </a:r>
            </a:p>
          </p:txBody>
        </p:sp>
      </p:grpSp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34" y="2732781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675863" y="3188712"/>
            <a:ext cx="6141743" cy="369332"/>
            <a:chOff x="627311" y="1066800"/>
            <a:chExt cx="5747663" cy="369332"/>
          </a:xfrm>
        </p:grpSpPr>
        <p:sp>
          <p:nvSpPr>
            <p:cNvPr id="21" name="Freeform 441"/>
            <p:cNvSpPr>
              <a:spLocks/>
            </p:cNvSpPr>
            <p:nvPr/>
          </p:nvSpPr>
          <p:spPr bwMode="auto">
            <a:xfrm>
              <a:off x="627311" y="1066800"/>
              <a:ext cx="5747663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11682" y="1066800"/>
              <a:ext cx="2741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5. Improve Pedestrian Safety</a:t>
              </a:r>
            </a:p>
          </p:txBody>
        </p:sp>
      </p:grpSp>
      <p:pic>
        <p:nvPicPr>
          <p:cNvPr id="23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35" y="3270728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675863" y="3714991"/>
            <a:ext cx="6446543" cy="369332"/>
            <a:chOff x="598787" y="1066800"/>
            <a:chExt cx="6032907" cy="369332"/>
          </a:xfrm>
        </p:grpSpPr>
        <p:sp>
          <p:nvSpPr>
            <p:cNvPr id="25" name="Freeform 441"/>
            <p:cNvSpPr>
              <a:spLocks/>
            </p:cNvSpPr>
            <p:nvPr/>
          </p:nvSpPr>
          <p:spPr bwMode="auto">
            <a:xfrm>
              <a:off x="598787" y="1066800"/>
              <a:ext cx="6032907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11682" y="1066800"/>
              <a:ext cx="26222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6. Improve Vehicular Safety</a:t>
              </a:r>
            </a:p>
          </p:txBody>
        </p:sp>
      </p:grp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15" y="3797007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9675864" y="4255512"/>
            <a:ext cx="6751344" cy="369332"/>
            <a:chOff x="627311" y="1066800"/>
            <a:chExt cx="6318152" cy="369332"/>
          </a:xfrm>
        </p:grpSpPr>
        <p:sp>
          <p:nvSpPr>
            <p:cNvPr id="29" name="Freeform 441"/>
            <p:cNvSpPr>
              <a:spLocks/>
            </p:cNvSpPr>
            <p:nvPr/>
          </p:nvSpPr>
          <p:spPr bwMode="auto">
            <a:xfrm>
              <a:off x="627311" y="1066800"/>
              <a:ext cx="6318152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11682" y="1066800"/>
              <a:ext cx="20060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7. Public Acceptance</a:t>
              </a:r>
            </a:p>
          </p:txBody>
        </p:sp>
      </p:grpSp>
      <p:pic>
        <p:nvPicPr>
          <p:cNvPr id="31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35" y="4337528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9675863" y="4781791"/>
            <a:ext cx="7056144" cy="369332"/>
            <a:chOff x="598786" y="1066800"/>
            <a:chExt cx="6603396" cy="369332"/>
          </a:xfrm>
        </p:grpSpPr>
        <p:sp>
          <p:nvSpPr>
            <p:cNvPr id="33" name="Freeform 441"/>
            <p:cNvSpPr>
              <a:spLocks/>
            </p:cNvSpPr>
            <p:nvPr/>
          </p:nvSpPr>
          <p:spPr bwMode="auto">
            <a:xfrm>
              <a:off x="598786" y="1066800"/>
              <a:ext cx="6603396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11682" y="1066800"/>
              <a:ext cx="2801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8. Minimize Property Impacts</a:t>
              </a:r>
            </a:p>
          </p:txBody>
        </p:sp>
      </p:grpSp>
      <p:pic>
        <p:nvPicPr>
          <p:cNvPr id="35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15" y="4863807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9675864" y="5315191"/>
            <a:ext cx="7360944" cy="369332"/>
            <a:chOff x="598787" y="1066800"/>
            <a:chExt cx="6888640" cy="369332"/>
          </a:xfrm>
        </p:grpSpPr>
        <p:sp>
          <p:nvSpPr>
            <p:cNvPr id="37" name="Freeform 441"/>
            <p:cNvSpPr>
              <a:spLocks/>
            </p:cNvSpPr>
            <p:nvPr/>
          </p:nvSpPr>
          <p:spPr bwMode="auto">
            <a:xfrm>
              <a:off x="598787" y="1066800"/>
              <a:ext cx="6888640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11682" y="1066800"/>
              <a:ext cx="31049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9. Distribute Traffic Through Grid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39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15" y="5397207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9675863" y="5855712"/>
            <a:ext cx="7665743" cy="369332"/>
            <a:chOff x="627310" y="1066800"/>
            <a:chExt cx="7173884" cy="369332"/>
          </a:xfrm>
        </p:grpSpPr>
        <p:sp>
          <p:nvSpPr>
            <p:cNvPr id="41" name="Freeform 441"/>
            <p:cNvSpPr>
              <a:spLocks/>
            </p:cNvSpPr>
            <p:nvPr/>
          </p:nvSpPr>
          <p:spPr bwMode="auto">
            <a:xfrm>
              <a:off x="627310" y="1066800"/>
              <a:ext cx="7173884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11682" y="1066800"/>
              <a:ext cx="25272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10. Promotes Connectivity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43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35" y="5937728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9675863" y="6381991"/>
            <a:ext cx="7970545" cy="369332"/>
            <a:chOff x="598786" y="1066800"/>
            <a:chExt cx="7459130" cy="369332"/>
          </a:xfrm>
        </p:grpSpPr>
        <p:sp>
          <p:nvSpPr>
            <p:cNvPr id="45" name="Freeform 441"/>
            <p:cNvSpPr>
              <a:spLocks/>
            </p:cNvSpPr>
            <p:nvPr/>
          </p:nvSpPr>
          <p:spPr bwMode="auto">
            <a:xfrm>
              <a:off x="598786" y="1066800"/>
              <a:ext cx="7459130" cy="313663"/>
            </a:xfrm>
            <a:custGeom>
              <a:avLst/>
              <a:gdLst>
                <a:gd name="T0" fmla="+- 0 7964 7964"/>
                <a:gd name="T1" fmla="*/ T0 w 3216"/>
                <a:gd name="T2" fmla="+- 0 5582 174"/>
                <a:gd name="T3" fmla="*/ 5582 h 5408"/>
                <a:gd name="T4" fmla="+- 0 11180 7964"/>
                <a:gd name="T5" fmla="*/ T4 w 3216"/>
                <a:gd name="T6" fmla="+- 0 5582 174"/>
                <a:gd name="T7" fmla="*/ 5582 h 5408"/>
                <a:gd name="T8" fmla="+- 0 11180 7964"/>
                <a:gd name="T9" fmla="*/ T8 w 3216"/>
                <a:gd name="T10" fmla="+- 0 174 174"/>
                <a:gd name="T11" fmla="*/ 174 h 5408"/>
                <a:gd name="T12" fmla="+- 0 7964 7964"/>
                <a:gd name="T13" fmla="*/ T12 w 3216"/>
                <a:gd name="T14" fmla="+- 0 174 174"/>
                <a:gd name="T15" fmla="*/ 174 h 5408"/>
                <a:gd name="T16" fmla="+- 0 7964 7964"/>
                <a:gd name="T17" fmla="*/ T16 w 3216"/>
                <a:gd name="T18" fmla="+- 0 5582 174"/>
                <a:gd name="T19" fmla="*/ 5582 h 54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16" h="5408">
                  <a:moveTo>
                    <a:pt x="0" y="5408"/>
                  </a:moveTo>
                  <a:lnTo>
                    <a:pt x="3216" y="5408"/>
                  </a:lnTo>
                  <a:lnTo>
                    <a:pt x="3216" y="0"/>
                  </a:lnTo>
                  <a:lnTo>
                    <a:pt x="0" y="0"/>
                  </a:lnTo>
                  <a:lnTo>
                    <a:pt x="0" y="5408"/>
                  </a:ln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83389" y="1066800"/>
              <a:ext cx="42112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11. Moves Accessing Traffic Away from US-95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47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15" y="6464007"/>
            <a:ext cx="365760" cy="370637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590021"/>
            <a:ext cx="6781800" cy="496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0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“A vision without funding is a hallucination”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039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Master Plan Alternative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" name="Picture 2" descr="C:\Users\jeremy.evans\AppData\Local\Microsoft\Windows\Temporary Internet Files\Content.Outlook\3XUDNP7G\KootenaiHealth_MapOver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6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3" y="1913134"/>
            <a:ext cx="8304213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Master Plan Alternative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4904000"/>
            <a:ext cx="273630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BENEFIT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latin typeface="Arial" pitchFamily="84" charset="0"/>
              <a:ea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Improves access to/from medical campus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Improves efficiency at signal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Improves operations on Ironwood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0000">
                  <a:lumMod val="75000"/>
                  <a:lumOff val="25000"/>
                </a:srgbClr>
              </a:solidFill>
              <a:latin typeface="Arial" pitchFamily="84" charset="0"/>
              <a:ea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YEAR CONSTRUCTED/NEEDED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latin typeface="Arial" pitchFamily="84" charset="0"/>
              <a:ea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2015-2016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0000">
                  <a:lumMod val="75000"/>
                  <a:lumOff val="25000"/>
                </a:srgbClr>
              </a:solidFill>
              <a:latin typeface="Arial" pitchFamily="84" charset="0"/>
              <a:ea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PRELIMINARY COST ESTIMATE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latin typeface="Arial" pitchFamily="84" charset="0"/>
              <a:ea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84" charset="0"/>
                <a:ea typeface="ＭＳ Ｐゴシック" pitchFamily="84" charset="-128"/>
              </a:rPr>
              <a:t>$1,000,000-$1,300,000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latin typeface="Arial" pitchFamily="84" charset="0"/>
              <a:ea typeface="ＭＳ Ｐゴシック" pitchFamily="84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25536" r="10741" b="29994"/>
          <a:stretch>
            <a:fillRect/>
          </a:stretch>
        </p:blipFill>
        <p:spPr bwMode="auto">
          <a:xfrm rot="20908582">
            <a:off x="2583870" y="2377159"/>
            <a:ext cx="5486400" cy="1555750"/>
          </a:xfrm>
          <a:prstGeom prst="ellipse">
            <a:avLst/>
          </a:prstGeom>
          <a:noFill/>
          <a:ln w="38100" algn="in">
            <a:solidFill>
              <a:srgbClr val="00A6D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8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395536" y="116632"/>
            <a:ext cx="8496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Master Plan Alternatives – Budget and Timing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290" y="1484784"/>
          <a:ext cx="9006207" cy="4752528"/>
        </p:xfrm>
        <a:graphic>
          <a:graphicData uri="http://schemas.openxmlformats.org/drawingml/2006/table">
            <a:tbl>
              <a:tblPr/>
              <a:tblGrid>
                <a:gridCol w="238971"/>
                <a:gridCol w="3569624"/>
                <a:gridCol w="1866958"/>
                <a:gridCol w="896140"/>
                <a:gridCol w="238971"/>
                <a:gridCol w="1045497"/>
                <a:gridCol w="1150046"/>
              </a:tblGrid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Partnering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 Estimate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US95 &amp; Ironwood Intersection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$1,854,000*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ITD/City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KH/Parkwood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In/Out at Interlake (US95)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$170,000*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Parkwood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ITD/City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Loop Road - Kootenai Health Way/Ironwood Place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$320,000*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Ironwood Place &amp; Ironwood Dr. Intersection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$880,000*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Cul-de-sac Ironwood Court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$160,000*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Engineering Estimate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Kooteani Health and Interlake Intersection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$1,500,000 - $1,800,000**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2017-2020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KH/Parkwood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Medina Connection to Emma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$250,000 - $600,000**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2017-2020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Parkwood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US95 &amp; Emma Intersection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$800,000 - $1,200,000**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2017-2020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ITD/City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KH/Parkwood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In/Out at Kootenai Health (US95)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$100,000 - $170,000**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2018-2022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FHWA/ITD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97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 Conceptual Estimate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0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Potential Funding Opportunities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7921" y="1844824"/>
          <a:ext cx="8348157" cy="4480560"/>
        </p:xfrm>
        <a:graphic>
          <a:graphicData uri="http://schemas.openxmlformats.org/drawingml/2006/table">
            <a:tbl>
              <a:tblPr firstRow="1" firstCol="1" bandRow="1"/>
              <a:tblGrid>
                <a:gridCol w="1960097"/>
                <a:gridCol w="1597015"/>
                <a:gridCol w="1412744"/>
                <a:gridCol w="1167732"/>
                <a:gridCol w="2210569"/>
              </a:tblGrid>
              <a:tr h="414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Funding Source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Program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Funding Amount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Implementation Time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Type of Work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</a:tr>
              <a:tr h="414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Local Highway Technical Assistance Council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Local Highway Safety Improvement Program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$0-$250,000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 years (construction)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Signals, Pedestrian Needs, Lane Widening, Turn Lanes, etc.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9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Idaho Department of Commerce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Community Development Block Grant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$400,000-$500,000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Public Facilities and Job Creation (improvement that support companies who are expanding and creating new jobs).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Local Highway Technical Assistance Council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Urban Surface Transportation – Federal-Aid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$0-$2 million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3-4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New construction, reconstruction or rehabilitation of urban collectors or arterials.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2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Idaho Department of Transportation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Community Choices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$0-$500,000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Pedestrian, bicycle, ADA, transit stop/pickups,  traffic calming and safety related infrastructure.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Local Improvement District (LID)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8975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en-US" altLang="en-US" sz="600">
              <a:solidFill>
                <a:srgbClr val="000000"/>
              </a:solidFill>
              <a:latin typeface="Arial" pitchFamily="34" charset="0"/>
              <a:ea typeface="ＭＳ Ｐゴシック" pitchFamily="84" charset="-128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en-US" altLang="en-US">
              <a:solidFill>
                <a:srgbClr val="000000"/>
              </a:solidFill>
              <a:latin typeface="Arial" pitchFamily="34" charset="0"/>
              <a:ea typeface="ＭＳ Ｐゴシック" pitchFamily="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685800" y="1981201"/>
            <a:ext cx="7772400" cy="43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5596"/>
                </a:solidFill>
                <a:latin typeface="+mn-lt"/>
                <a:ea typeface="+mn-ea"/>
                <a:cs typeface="ＭＳ Ｐゴシック" pitchFamily="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5596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5596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596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96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ＭＳ Ｐゴシック"/>
              </a:rPr>
              <a:t>Next step is to begin design of the early projects to refine our estimates and develop implementation plans.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 bwMode="auto">
          <a:xfrm>
            <a:off x="611560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Next Steps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2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1" y="1690689"/>
            <a:ext cx="4689254" cy="46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stop at the Plan</a:t>
            </a:r>
          </a:p>
          <a:p>
            <a:r>
              <a:rPr lang="en-US" dirty="0" smtClean="0"/>
              <a:t>Don’t rush to a grant without the project development</a:t>
            </a:r>
          </a:p>
          <a:p>
            <a:r>
              <a:rPr lang="en-US" dirty="0" smtClean="0"/>
              <a:t>Don’t rush to preliminary engineering</a:t>
            </a:r>
          </a:p>
          <a:p>
            <a:r>
              <a:rPr lang="en-US" dirty="0" smtClean="0"/>
              <a:t>Do try project development</a:t>
            </a:r>
          </a:p>
          <a:p>
            <a:r>
              <a:rPr lang="en-US" dirty="0" smtClean="0"/>
              <a:t>Do make friends with engineers</a:t>
            </a:r>
          </a:p>
          <a:p>
            <a:r>
              <a:rPr lang="en-US" dirty="0" smtClean="0"/>
              <a:t>Do learn creative financing</a:t>
            </a:r>
          </a:p>
          <a:p>
            <a:r>
              <a:rPr lang="en-US" dirty="0" smtClean="0"/>
              <a:t>Don’t be afraid to </a:t>
            </a:r>
            <a:r>
              <a:rPr lang="en-US" smtClean="0"/>
              <a:t>try something new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Ponder…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3098"/>
            <a:ext cx="7886700" cy="4351338"/>
          </a:xfrm>
        </p:spPr>
        <p:txBody>
          <a:bodyPr/>
          <a:lstStyle/>
          <a:p>
            <a:r>
              <a:rPr lang="en-US" dirty="0" smtClean="0"/>
              <a:t>How does a project begin?</a:t>
            </a:r>
          </a:p>
          <a:p>
            <a:r>
              <a:rPr lang="en-US" dirty="0" smtClean="0"/>
              <a:t>What information do you have?</a:t>
            </a:r>
          </a:p>
          <a:p>
            <a:r>
              <a:rPr lang="en-US" dirty="0" smtClean="0"/>
              <a:t>What information do you not have?</a:t>
            </a:r>
          </a:p>
          <a:p>
            <a:r>
              <a:rPr lang="en-US" dirty="0" smtClean="0"/>
              <a:t>What do you need to know before you can apply for money?</a:t>
            </a:r>
          </a:p>
          <a:p>
            <a:r>
              <a:rPr lang="en-US" dirty="0" smtClean="0"/>
              <a:t>What time frame do most grants have?</a:t>
            </a:r>
          </a:p>
          <a:p>
            <a:r>
              <a:rPr lang="en-US" dirty="0" smtClean="0"/>
              <a:t>What does a “planning” process do?</a:t>
            </a:r>
          </a:p>
          <a:p>
            <a:r>
              <a:rPr lang="en-US" dirty="0" smtClean="0"/>
              <a:t>What does project “design or “preliminary engineering” do?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0" y="1663065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Project Development can be a missing link </a:t>
            </a:r>
          </a:p>
          <a:p>
            <a:pPr marL="0" indent="0" algn="ctr">
              <a:buNone/>
            </a:pPr>
            <a:r>
              <a:rPr lang="en-US" sz="4400" dirty="0" smtClean="0"/>
              <a:t>between great plans and implementation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and $$$$$$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" y="365126"/>
            <a:ext cx="9113951" cy="6391274"/>
          </a:xfrm>
        </p:spPr>
      </p:pic>
    </p:spTree>
    <p:extLst>
      <p:ext uri="{BB962C8B-B14F-4D97-AF65-F5344CB8AC3E}">
        <p14:creationId xmlns:p14="http://schemas.microsoft.com/office/powerpoint/2010/main" val="13568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Define project development</a:t>
            </a:r>
          </a:p>
          <a:p>
            <a:r>
              <a:rPr lang="en-US" dirty="0"/>
              <a:t>Key elements to effective project </a:t>
            </a:r>
            <a:r>
              <a:rPr lang="en-US" dirty="0" smtClean="0"/>
              <a:t>development</a:t>
            </a:r>
          </a:p>
          <a:p>
            <a:r>
              <a:rPr lang="en-US" dirty="0" smtClean="0"/>
              <a:t>Illustrate connections between planning, engineering, and environmental analysis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Project Development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Transforms member agency needs into well defined projects with:</a:t>
            </a:r>
          </a:p>
          <a:p>
            <a:pPr lvl="1"/>
            <a:r>
              <a:rPr lang="en-US" dirty="0" smtClean="0"/>
              <a:t>Purpose and need statements</a:t>
            </a:r>
          </a:p>
          <a:p>
            <a:pPr lvl="1"/>
            <a:r>
              <a:rPr lang="en-US" dirty="0" smtClean="0"/>
              <a:t>Environmental scans</a:t>
            </a:r>
          </a:p>
          <a:p>
            <a:pPr lvl="1"/>
            <a:r>
              <a:rPr lang="en-US" dirty="0" smtClean="0"/>
              <a:t>Defined scope </a:t>
            </a:r>
          </a:p>
          <a:p>
            <a:pPr lvl="1"/>
            <a:r>
              <a:rPr lang="en-US" dirty="0" smtClean="0"/>
              <a:t>Public involvement plan</a:t>
            </a:r>
          </a:p>
          <a:p>
            <a:pPr lvl="1"/>
            <a:r>
              <a:rPr lang="en-US" dirty="0" smtClean="0"/>
              <a:t>Cost estimate</a:t>
            </a:r>
          </a:p>
          <a:p>
            <a:pPr lvl="1"/>
            <a:r>
              <a:rPr lang="en-US" dirty="0" smtClean="0"/>
              <a:t>Typical schedule</a:t>
            </a:r>
          </a:p>
          <a:p>
            <a:pPr lvl="1"/>
            <a:r>
              <a:rPr lang="en-US" dirty="0" smtClean="0"/>
              <a:t>Visual drawings</a:t>
            </a:r>
          </a:p>
          <a:p>
            <a:pPr lvl="1"/>
            <a:r>
              <a:rPr lang="en-US" dirty="0" smtClean="0"/>
              <a:t>Funding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2.0.3121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8552</TotalTime>
  <Words>1361</Words>
  <Application>Microsoft Office PowerPoint</Application>
  <PresentationFormat>On-screen Show (4:3)</PresentationFormat>
  <Paragraphs>338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ＭＳ Ｐゴシック</vt:lpstr>
      <vt:lpstr>Arial</vt:lpstr>
      <vt:lpstr>Calibri</vt:lpstr>
      <vt:lpstr>Times New Roman</vt:lpstr>
      <vt:lpstr>Verdana</vt:lpstr>
      <vt:lpstr>Office Theme</vt:lpstr>
      <vt:lpstr>Bridging the Gap- Project Development  Planning to Implementation</vt:lpstr>
      <vt:lpstr>What is COMPASS?</vt:lpstr>
      <vt:lpstr>Who is in the Room?</vt:lpstr>
      <vt:lpstr>PowerPoint Presentation</vt:lpstr>
      <vt:lpstr>Questions to Ponder…</vt:lpstr>
      <vt:lpstr>PowerPoint Presentation</vt:lpstr>
      <vt:lpstr>COMPASS and $$$$$$</vt:lpstr>
      <vt:lpstr>Topics Today</vt:lpstr>
      <vt:lpstr>COMPASS Project Development Program</vt:lpstr>
      <vt:lpstr>Application Process/Project Selection</vt:lpstr>
      <vt:lpstr>Consultant On-Call </vt:lpstr>
      <vt:lpstr>Important</vt:lpstr>
      <vt:lpstr>2015 Experience</vt:lpstr>
      <vt:lpstr>2015 Example: Caldwell</vt:lpstr>
      <vt:lpstr>Ustick Road</vt:lpstr>
      <vt:lpstr>Ustick Road</vt:lpstr>
      <vt:lpstr>Ustick Road</vt:lpstr>
      <vt:lpstr>Ustick Road </vt:lpstr>
      <vt:lpstr>Ustick Road</vt:lpstr>
      <vt:lpstr>2015 Example: Eagle</vt:lpstr>
      <vt:lpstr>Eagle Bridge</vt:lpstr>
      <vt:lpstr>Eagle Bridge</vt:lpstr>
      <vt:lpstr>Eagle Bridge</vt:lpstr>
      <vt:lpstr>Eagle Bridge</vt:lpstr>
      <vt:lpstr>Eagle Bridge</vt:lpstr>
      <vt:lpstr>Eagle Bridge</vt:lpstr>
      <vt:lpstr>Eagle Bridge</vt:lpstr>
      <vt:lpstr>Eagle Bridge</vt:lpstr>
      <vt:lpstr>2016 Plans- Chinden Blvd (Garden City)</vt:lpstr>
      <vt:lpstr>Chinden Blvd (Garden City)</vt:lpstr>
      <vt:lpstr>2016  Plans- Eagle Rd (Merdian) </vt:lpstr>
      <vt:lpstr>Eagle Rd. (Meridian)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Questions???</vt:lpstr>
      <vt:lpstr>Final Thoughts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Torkelson</dc:creator>
  <cp:lastModifiedBy>planning laptop</cp:lastModifiedBy>
  <cp:revision>332</cp:revision>
  <cp:lastPrinted>2015-10-05T19:57:16Z</cp:lastPrinted>
  <dcterms:created xsi:type="dcterms:W3CDTF">2014-11-04T19:57:51Z</dcterms:created>
  <dcterms:modified xsi:type="dcterms:W3CDTF">2015-10-08T19:26:40Z</dcterms:modified>
</cp:coreProperties>
</file>