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Lst>
  <p:notesMasterIdLst>
    <p:notesMasterId r:id="rId34"/>
  </p:notesMasterIdLst>
  <p:handoutMasterIdLst>
    <p:handoutMasterId r:id="rId35"/>
  </p:handoutMasterIdLst>
  <p:sldIdLst>
    <p:sldId id="256" r:id="rId2"/>
    <p:sldId id="288" r:id="rId3"/>
    <p:sldId id="281" r:id="rId4"/>
    <p:sldId id="257" r:id="rId5"/>
    <p:sldId id="258" r:id="rId6"/>
    <p:sldId id="275" r:id="rId7"/>
    <p:sldId id="276" r:id="rId8"/>
    <p:sldId id="262" r:id="rId9"/>
    <p:sldId id="282" r:id="rId10"/>
    <p:sldId id="284" r:id="rId11"/>
    <p:sldId id="285" r:id="rId12"/>
    <p:sldId id="283" r:id="rId13"/>
    <p:sldId id="263" r:id="rId14"/>
    <p:sldId id="268" r:id="rId15"/>
    <p:sldId id="270" r:id="rId16"/>
    <p:sldId id="271" r:id="rId17"/>
    <p:sldId id="266" r:id="rId18"/>
    <p:sldId id="267" r:id="rId19"/>
    <p:sldId id="265" r:id="rId20"/>
    <p:sldId id="286" r:id="rId21"/>
    <p:sldId id="269" r:id="rId22"/>
    <p:sldId id="274" r:id="rId23"/>
    <p:sldId id="293" r:id="rId24"/>
    <p:sldId id="294" r:id="rId25"/>
    <p:sldId id="264" r:id="rId26"/>
    <p:sldId id="287" r:id="rId27"/>
    <p:sldId id="290" r:id="rId28"/>
    <p:sldId id="291" r:id="rId29"/>
    <p:sldId id="292" r:id="rId30"/>
    <p:sldId id="259" r:id="rId31"/>
    <p:sldId id="260" r:id="rId32"/>
    <p:sldId id="279" r:id="rId33"/>
  </p:sldIdLst>
  <p:sldSz cx="9144000" cy="6858000" type="screen4x3"/>
  <p:notesSz cx="6985000" cy="9283700"/>
  <p:custDataLst>
    <p:tags r:id="rId3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7233F"/>
    <a:srgbClr val="0024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448" autoAdjust="0"/>
    <p:restoredTop sz="66402" autoAdjust="0"/>
  </p:normalViewPr>
  <p:slideViewPr>
    <p:cSldViewPr snapToGrid="0">
      <p:cViewPr varScale="1">
        <p:scale>
          <a:sx n="89" d="100"/>
          <a:sy n="89" d="100"/>
        </p:scale>
        <p:origin x="1109" y="77"/>
      </p:cViewPr>
      <p:guideLst>
        <p:guide orient="horz" pos="2160"/>
        <p:guide pos="2880"/>
      </p:guideLst>
    </p:cSldViewPr>
  </p:slideViewPr>
  <p:outlineViewPr>
    <p:cViewPr>
      <p:scale>
        <a:sx n="33" d="100"/>
        <a:sy n="33" d="100"/>
      </p:scale>
      <p:origin x="0" y="-8040"/>
    </p:cViewPr>
  </p:outlineViewPr>
  <p:notesTextViewPr>
    <p:cViewPr>
      <p:scale>
        <a:sx n="1" d="1"/>
        <a:sy n="1" d="1"/>
      </p:scale>
      <p:origin x="0" y="0"/>
    </p:cViewPr>
  </p:notesTextViewPr>
  <p:notesViewPr>
    <p:cSldViewPr snapToGrid="0">
      <p:cViewPr varScale="1">
        <p:scale>
          <a:sx n="105" d="100"/>
          <a:sy n="105" d="100"/>
        </p:scale>
        <p:origin x="2502"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26833" cy="465797"/>
          </a:xfrm>
          <a:prstGeom prst="rect">
            <a:avLst/>
          </a:prstGeom>
        </p:spPr>
        <p:txBody>
          <a:bodyPr vert="horz" lIns="92958" tIns="46479" rIns="92958" bIns="46479" rtlCol="0"/>
          <a:lstStyle>
            <a:lvl1pPr algn="l">
              <a:defRPr sz="1200"/>
            </a:lvl1pPr>
          </a:lstStyle>
          <a:p>
            <a:endParaRPr lang="en-US"/>
          </a:p>
        </p:txBody>
      </p:sp>
      <p:sp>
        <p:nvSpPr>
          <p:cNvPr id="3" name="Date Placeholder 2"/>
          <p:cNvSpPr>
            <a:spLocks noGrp="1"/>
          </p:cNvSpPr>
          <p:nvPr>
            <p:ph type="dt" sz="quarter" idx="1"/>
          </p:nvPr>
        </p:nvSpPr>
        <p:spPr>
          <a:xfrm>
            <a:off x="3956550" y="1"/>
            <a:ext cx="3026833" cy="465797"/>
          </a:xfrm>
          <a:prstGeom prst="rect">
            <a:avLst/>
          </a:prstGeom>
        </p:spPr>
        <p:txBody>
          <a:bodyPr vert="horz" lIns="92958" tIns="46479" rIns="92958" bIns="46479" rtlCol="0"/>
          <a:lstStyle>
            <a:lvl1pPr algn="r">
              <a:defRPr sz="1200"/>
            </a:lvl1pPr>
          </a:lstStyle>
          <a:p>
            <a:fld id="{9C19C100-D36E-4BA8-9DA0-CB66CD04FADC}" type="datetimeFigureOut">
              <a:rPr lang="en-US" smtClean="0"/>
              <a:pPr/>
              <a:t>10/8/2015</a:t>
            </a:fld>
            <a:endParaRPr lang="en-US"/>
          </a:p>
        </p:txBody>
      </p:sp>
      <p:sp>
        <p:nvSpPr>
          <p:cNvPr id="4" name="Footer Placeholder 3"/>
          <p:cNvSpPr>
            <a:spLocks noGrp="1"/>
          </p:cNvSpPr>
          <p:nvPr>
            <p:ph type="ftr" sz="quarter" idx="2"/>
          </p:nvPr>
        </p:nvSpPr>
        <p:spPr>
          <a:xfrm>
            <a:off x="1" y="8817904"/>
            <a:ext cx="3026833" cy="465796"/>
          </a:xfrm>
          <a:prstGeom prst="rect">
            <a:avLst/>
          </a:prstGeom>
        </p:spPr>
        <p:txBody>
          <a:bodyPr vert="horz" lIns="92958" tIns="46479" rIns="92958" bIns="46479" rtlCol="0" anchor="b"/>
          <a:lstStyle>
            <a:lvl1pPr algn="l">
              <a:defRPr sz="1200"/>
            </a:lvl1pPr>
          </a:lstStyle>
          <a:p>
            <a:endParaRPr lang="en-US"/>
          </a:p>
        </p:txBody>
      </p:sp>
      <p:sp>
        <p:nvSpPr>
          <p:cNvPr id="5" name="Slide Number Placeholder 4"/>
          <p:cNvSpPr>
            <a:spLocks noGrp="1"/>
          </p:cNvSpPr>
          <p:nvPr>
            <p:ph type="sldNum" sz="quarter" idx="3"/>
          </p:nvPr>
        </p:nvSpPr>
        <p:spPr>
          <a:xfrm>
            <a:off x="3956550" y="8817904"/>
            <a:ext cx="3026833" cy="465796"/>
          </a:xfrm>
          <a:prstGeom prst="rect">
            <a:avLst/>
          </a:prstGeom>
        </p:spPr>
        <p:txBody>
          <a:bodyPr vert="horz" lIns="92958" tIns="46479" rIns="92958" bIns="46479" rtlCol="0" anchor="b"/>
          <a:lstStyle>
            <a:lvl1pPr algn="r">
              <a:defRPr sz="1200"/>
            </a:lvl1pPr>
          </a:lstStyle>
          <a:p>
            <a:fld id="{82956C0B-7123-49A6-B8D2-3381905F346D}" type="slidenum">
              <a:rPr lang="en-US" smtClean="0"/>
              <a:pPr/>
              <a:t>‹#›</a:t>
            </a:fld>
            <a:endParaRPr lang="en-US"/>
          </a:p>
        </p:txBody>
      </p:sp>
    </p:spTree>
    <p:extLst>
      <p:ext uri="{BB962C8B-B14F-4D97-AF65-F5344CB8AC3E}">
        <p14:creationId xmlns:p14="http://schemas.microsoft.com/office/powerpoint/2010/main" val="540567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26833" cy="465797"/>
          </a:xfrm>
          <a:prstGeom prst="rect">
            <a:avLst/>
          </a:prstGeom>
        </p:spPr>
        <p:txBody>
          <a:bodyPr vert="horz" lIns="92958" tIns="46479" rIns="92958" bIns="46479" rtlCol="0"/>
          <a:lstStyle>
            <a:lvl1pPr algn="l">
              <a:defRPr sz="1200"/>
            </a:lvl1pPr>
          </a:lstStyle>
          <a:p>
            <a:endParaRPr lang="en-US"/>
          </a:p>
        </p:txBody>
      </p:sp>
      <p:sp>
        <p:nvSpPr>
          <p:cNvPr id="3" name="Date Placeholder 2"/>
          <p:cNvSpPr>
            <a:spLocks noGrp="1"/>
          </p:cNvSpPr>
          <p:nvPr>
            <p:ph type="dt" idx="1"/>
          </p:nvPr>
        </p:nvSpPr>
        <p:spPr>
          <a:xfrm>
            <a:off x="3956550" y="1"/>
            <a:ext cx="3026833" cy="465797"/>
          </a:xfrm>
          <a:prstGeom prst="rect">
            <a:avLst/>
          </a:prstGeom>
        </p:spPr>
        <p:txBody>
          <a:bodyPr vert="horz" lIns="92958" tIns="46479" rIns="92958" bIns="46479" rtlCol="0"/>
          <a:lstStyle>
            <a:lvl1pPr algn="r">
              <a:defRPr sz="1200"/>
            </a:lvl1pPr>
          </a:lstStyle>
          <a:p>
            <a:fld id="{C23F2CF8-E23B-4B4D-9144-F07A442B1D5D}" type="datetimeFigureOut">
              <a:rPr lang="en-US" smtClean="0"/>
              <a:pPr/>
              <a:t>10/8/2015</a:t>
            </a:fld>
            <a:endParaRPr lang="en-US"/>
          </a:p>
        </p:txBody>
      </p:sp>
      <p:sp>
        <p:nvSpPr>
          <p:cNvPr id="4" name="Slide Image Placeholder 3"/>
          <p:cNvSpPr>
            <a:spLocks noGrp="1" noRot="1" noChangeAspect="1"/>
          </p:cNvSpPr>
          <p:nvPr>
            <p:ph type="sldImg" idx="2"/>
          </p:nvPr>
        </p:nvSpPr>
        <p:spPr>
          <a:xfrm>
            <a:off x="1403350" y="1160463"/>
            <a:ext cx="4178300" cy="3133725"/>
          </a:xfrm>
          <a:prstGeom prst="rect">
            <a:avLst/>
          </a:prstGeom>
          <a:noFill/>
          <a:ln w="12700">
            <a:solidFill>
              <a:prstClr val="black"/>
            </a:solidFill>
          </a:ln>
        </p:spPr>
        <p:txBody>
          <a:bodyPr vert="horz" lIns="92958" tIns="46479" rIns="92958" bIns="46479" rtlCol="0" anchor="ctr"/>
          <a:lstStyle/>
          <a:p>
            <a:endParaRPr lang="en-US"/>
          </a:p>
        </p:txBody>
      </p:sp>
      <p:sp>
        <p:nvSpPr>
          <p:cNvPr id="5" name="Notes Placeholder 4"/>
          <p:cNvSpPr>
            <a:spLocks noGrp="1"/>
          </p:cNvSpPr>
          <p:nvPr>
            <p:ph type="body" sz="quarter" idx="3"/>
          </p:nvPr>
        </p:nvSpPr>
        <p:spPr>
          <a:xfrm>
            <a:off x="698500" y="4467782"/>
            <a:ext cx="5588000" cy="3655457"/>
          </a:xfrm>
          <a:prstGeom prst="rect">
            <a:avLst/>
          </a:prstGeom>
        </p:spPr>
        <p:txBody>
          <a:bodyPr vert="horz" lIns="92958" tIns="46479" rIns="92958" bIns="4647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817904"/>
            <a:ext cx="3026833" cy="465796"/>
          </a:xfrm>
          <a:prstGeom prst="rect">
            <a:avLst/>
          </a:prstGeom>
        </p:spPr>
        <p:txBody>
          <a:bodyPr vert="horz" lIns="92958" tIns="46479" rIns="92958" bIns="46479" rtlCol="0" anchor="b"/>
          <a:lstStyle>
            <a:lvl1pPr algn="l">
              <a:defRPr sz="1200"/>
            </a:lvl1pPr>
          </a:lstStyle>
          <a:p>
            <a:endParaRPr lang="en-US"/>
          </a:p>
        </p:txBody>
      </p:sp>
      <p:sp>
        <p:nvSpPr>
          <p:cNvPr id="7" name="Slide Number Placeholder 6"/>
          <p:cNvSpPr>
            <a:spLocks noGrp="1"/>
          </p:cNvSpPr>
          <p:nvPr>
            <p:ph type="sldNum" sz="quarter" idx="5"/>
          </p:nvPr>
        </p:nvSpPr>
        <p:spPr>
          <a:xfrm>
            <a:off x="3956550" y="8817904"/>
            <a:ext cx="3026833" cy="465796"/>
          </a:xfrm>
          <a:prstGeom prst="rect">
            <a:avLst/>
          </a:prstGeom>
        </p:spPr>
        <p:txBody>
          <a:bodyPr vert="horz" lIns="92958" tIns="46479" rIns="92958" bIns="46479" rtlCol="0" anchor="b"/>
          <a:lstStyle>
            <a:lvl1pPr algn="r">
              <a:defRPr sz="1200"/>
            </a:lvl1pPr>
          </a:lstStyle>
          <a:p>
            <a:fld id="{875CB2ED-FAC2-427B-BD70-EC9E4A396395}" type="slidenum">
              <a:rPr lang="en-US" smtClean="0"/>
              <a:pPr/>
              <a:t>‹#›</a:t>
            </a:fld>
            <a:endParaRPr lang="en-US"/>
          </a:p>
        </p:txBody>
      </p:sp>
    </p:spTree>
    <p:extLst>
      <p:ext uri="{BB962C8B-B14F-4D97-AF65-F5344CB8AC3E}">
        <p14:creationId xmlns:p14="http://schemas.microsoft.com/office/powerpoint/2010/main" val="1681125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Good morning/afternoon!</a:t>
            </a:r>
            <a:r>
              <a:rPr lang="en-US" baseline="0" dirty="0" smtClean="0"/>
              <a:t> My name is Tina Fuller and I am an Assistant Travel Demand Modeler for the Community Planning Association of Southwest Idaho or COMPASS, which is the MPO for Southwest Idaho. I’m here today to talk to you about the agricultural freight study that we recently undertook.</a:t>
            </a:r>
            <a:endParaRPr lang="en-US" dirty="0"/>
          </a:p>
        </p:txBody>
      </p:sp>
      <p:sp>
        <p:nvSpPr>
          <p:cNvPr id="4" name="Slide Number Placeholder 3"/>
          <p:cNvSpPr>
            <a:spLocks noGrp="1"/>
          </p:cNvSpPr>
          <p:nvPr>
            <p:ph type="sldNum" sz="quarter" idx="10"/>
          </p:nvPr>
        </p:nvSpPr>
        <p:spPr/>
        <p:txBody>
          <a:bodyPr/>
          <a:lstStyle/>
          <a:p>
            <a:fld id="{875CB2ED-FAC2-427B-BD70-EC9E4A396395}" type="slidenum">
              <a:rPr lang="en-US" smtClean="0"/>
              <a:pPr/>
              <a:t>1</a:t>
            </a:fld>
            <a:endParaRPr lang="en-US"/>
          </a:p>
        </p:txBody>
      </p:sp>
    </p:spTree>
    <p:extLst>
      <p:ext uri="{BB962C8B-B14F-4D97-AF65-F5344CB8AC3E}">
        <p14:creationId xmlns:p14="http://schemas.microsoft.com/office/powerpoint/2010/main" val="38018479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About 2.2 million tons moving in downtown Caldwell,</a:t>
            </a:r>
            <a:r>
              <a:rPr lang="en-US" baseline="0" dirty="0" smtClean="0"/>
              <a:t> which has about 47,000 as the population </a:t>
            </a:r>
            <a:endParaRPr lang="en-US" dirty="0"/>
          </a:p>
        </p:txBody>
      </p:sp>
      <p:sp>
        <p:nvSpPr>
          <p:cNvPr id="4" name="Slide Number Placeholder 3"/>
          <p:cNvSpPr>
            <a:spLocks noGrp="1"/>
          </p:cNvSpPr>
          <p:nvPr>
            <p:ph type="sldNum" sz="quarter" idx="10"/>
          </p:nvPr>
        </p:nvSpPr>
        <p:spPr/>
        <p:txBody>
          <a:bodyPr/>
          <a:lstStyle/>
          <a:p>
            <a:fld id="{875CB2ED-FAC2-427B-BD70-EC9E4A396395}" type="slidenum">
              <a:rPr lang="en-US" smtClean="0"/>
              <a:pPr/>
              <a:t>13</a:t>
            </a:fld>
            <a:endParaRPr lang="en-US"/>
          </a:p>
        </p:txBody>
      </p:sp>
    </p:spTree>
    <p:extLst>
      <p:ext uri="{BB962C8B-B14F-4D97-AF65-F5344CB8AC3E}">
        <p14:creationId xmlns:p14="http://schemas.microsoft.com/office/powerpoint/2010/main" val="19166107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5CB2ED-FAC2-427B-BD70-EC9E4A396395}" type="slidenum">
              <a:rPr lang="en-US" smtClean="0"/>
              <a:pPr/>
              <a:t>14</a:t>
            </a:fld>
            <a:endParaRPr lang="en-US"/>
          </a:p>
        </p:txBody>
      </p:sp>
    </p:spTree>
    <p:extLst>
      <p:ext uri="{BB962C8B-B14F-4D97-AF65-F5344CB8AC3E}">
        <p14:creationId xmlns:p14="http://schemas.microsoft.com/office/powerpoint/2010/main" val="10475988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We also looked at crash</a:t>
            </a:r>
            <a:r>
              <a:rPr lang="en-US" baseline="0" dirty="0" smtClean="0"/>
              <a:t> data along these corridors of interest</a:t>
            </a:r>
          </a:p>
          <a:p>
            <a:pPr marL="171450" indent="-171450">
              <a:buFont typeface="Arial" panose="020B0604020202020204" pitchFamily="34" charset="0"/>
              <a:buChar char="•"/>
            </a:pPr>
            <a:r>
              <a:rPr lang="en-US" baseline="0" dirty="0" smtClean="0"/>
              <a:t>While the overall crashes involving a truck were far lower than the total crashes, the other thing to consider is how all of the other crashes create congestion and hinder truck drivers</a:t>
            </a:r>
            <a:endParaRPr lang="en-US" dirty="0"/>
          </a:p>
        </p:txBody>
      </p:sp>
      <p:sp>
        <p:nvSpPr>
          <p:cNvPr id="4" name="Slide Number Placeholder 3"/>
          <p:cNvSpPr>
            <a:spLocks noGrp="1"/>
          </p:cNvSpPr>
          <p:nvPr>
            <p:ph type="sldNum" sz="quarter" idx="10"/>
          </p:nvPr>
        </p:nvSpPr>
        <p:spPr/>
        <p:txBody>
          <a:bodyPr/>
          <a:lstStyle/>
          <a:p>
            <a:fld id="{875CB2ED-FAC2-427B-BD70-EC9E4A396395}" type="slidenum">
              <a:rPr lang="en-US" smtClean="0"/>
              <a:pPr/>
              <a:t>16</a:t>
            </a:fld>
            <a:endParaRPr lang="en-US"/>
          </a:p>
        </p:txBody>
      </p:sp>
    </p:spTree>
    <p:extLst>
      <p:ext uri="{BB962C8B-B14F-4D97-AF65-F5344CB8AC3E}">
        <p14:creationId xmlns:p14="http://schemas.microsoft.com/office/powerpoint/2010/main" val="9482438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2800" dirty="0" smtClean="0"/>
          </a:p>
          <a:p>
            <a:pPr marL="4572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800" dirty="0" smtClean="0"/>
          </a:p>
          <a:p>
            <a:pPr marL="4572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800" dirty="0" smtClean="0"/>
          </a:p>
          <a:p>
            <a:pPr marL="4572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800" dirty="0" smtClean="0"/>
          </a:p>
          <a:p>
            <a:endParaRPr lang="en-US" dirty="0"/>
          </a:p>
        </p:txBody>
      </p:sp>
      <p:sp>
        <p:nvSpPr>
          <p:cNvPr id="4" name="Slide Number Placeholder 3"/>
          <p:cNvSpPr>
            <a:spLocks noGrp="1"/>
          </p:cNvSpPr>
          <p:nvPr>
            <p:ph type="sldNum" sz="quarter" idx="10"/>
          </p:nvPr>
        </p:nvSpPr>
        <p:spPr/>
        <p:txBody>
          <a:bodyPr/>
          <a:lstStyle/>
          <a:p>
            <a:fld id="{875CB2ED-FAC2-427B-BD70-EC9E4A396395}" type="slidenum">
              <a:rPr lang="en-US" smtClean="0"/>
              <a:pPr/>
              <a:t>18</a:t>
            </a:fld>
            <a:endParaRPr lang="en-US"/>
          </a:p>
        </p:txBody>
      </p:sp>
    </p:spTree>
    <p:extLst>
      <p:ext uri="{BB962C8B-B14F-4D97-AF65-F5344CB8AC3E}">
        <p14:creationId xmlns:p14="http://schemas.microsoft.com/office/powerpoint/2010/main" val="36036432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agricultural freight and</a:t>
            </a:r>
            <a:r>
              <a:rPr lang="en-US" baseline="0" dirty="0" smtClean="0"/>
              <a:t> really how all freight fit into the long range plan and the long range planning process</a:t>
            </a:r>
          </a:p>
          <a:p>
            <a:endParaRPr lang="en-US" dirty="0"/>
          </a:p>
        </p:txBody>
      </p:sp>
      <p:sp>
        <p:nvSpPr>
          <p:cNvPr id="4" name="Slide Number Placeholder 3"/>
          <p:cNvSpPr>
            <a:spLocks noGrp="1"/>
          </p:cNvSpPr>
          <p:nvPr>
            <p:ph type="sldNum" sz="quarter" idx="10"/>
          </p:nvPr>
        </p:nvSpPr>
        <p:spPr/>
        <p:txBody>
          <a:bodyPr/>
          <a:lstStyle/>
          <a:p>
            <a:fld id="{875CB2ED-FAC2-427B-BD70-EC9E4A396395}" type="slidenum">
              <a:rPr lang="en-US" smtClean="0"/>
              <a:pPr/>
              <a:t>22</a:t>
            </a:fld>
            <a:endParaRPr lang="en-US"/>
          </a:p>
        </p:txBody>
      </p:sp>
    </p:spTree>
    <p:extLst>
      <p:ext uri="{BB962C8B-B14F-4D97-AF65-F5344CB8AC3E}">
        <p14:creationId xmlns:p14="http://schemas.microsoft.com/office/powerpoint/2010/main" val="3964892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COMPASS</a:t>
            </a:r>
            <a:r>
              <a:rPr lang="en-US" baseline="0" dirty="0" smtClean="0"/>
              <a:t> was awarded a SHRP 2 grant and part of this grant is a freight component. </a:t>
            </a:r>
          </a:p>
          <a:p>
            <a:pPr marL="171450" indent="-171450">
              <a:buFont typeface="Arial" panose="020B0604020202020204" pitchFamily="34" charset="0"/>
              <a:buChar char="•"/>
            </a:pPr>
            <a:r>
              <a:rPr lang="en-US" baseline="0" dirty="0" smtClean="0"/>
              <a:t>This effort is similar to the out reach efforts to the agricultural community, we had our first meeting last Tuesday and it went really well. We sent out ____ invitations and had _____ participants and are hoping to get more through word of mouth.</a:t>
            </a:r>
          </a:p>
        </p:txBody>
      </p:sp>
      <p:sp>
        <p:nvSpPr>
          <p:cNvPr id="4" name="Slide Number Placeholder 3"/>
          <p:cNvSpPr>
            <a:spLocks noGrp="1"/>
          </p:cNvSpPr>
          <p:nvPr>
            <p:ph type="sldNum" sz="quarter" idx="10"/>
          </p:nvPr>
        </p:nvSpPr>
        <p:spPr/>
        <p:txBody>
          <a:bodyPr/>
          <a:lstStyle/>
          <a:p>
            <a:fld id="{875CB2ED-FAC2-427B-BD70-EC9E4A396395}" type="slidenum">
              <a:rPr lang="en-US" smtClean="0"/>
              <a:pPr/>
              <a:t>25</a:t>
            </a:fld>
            <a:endParaRPr lang="en-US"/>
          </a:p>
        </p:txBody>
      </p:sp>
    </p:spTree>
    <p:extLst>
      <p:ext uri="{BB962C8B-B14F-4D97-AF65-F5344CB8AC3E}">
        <p14:creationId xmlns:p14="http://schemas.microsoft.com/office/powerpoint/2010/main" val="31505838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We’re preparing to collect vehicle classification counts at</a:t>
            </a:r>
            <a:r>
              <a:rPr lang="en-US" baseline="0" dirty="0" smtClean="0"/>
              <a:t> 70 locations between the two counties. This will help us get at some of those other questions like overall impact, or stress on the system, the internal and external trips – hopefully this will help us fill in some of the gaps that we now know exist</a:t>
            </a:r>
            <a:endParaRPr lang="en-US" dirty="0"/>
          </a:p>
        </p:txBody>
      </p:sp>
      <p:sp>
        <p:nvSpPr>
          <p:cNvPr id="4" name="Slide Number Placeholder 3"/>
          <p:cNvSpPr>
            <a:spLocks noGrp="1"/>
          </p:cNvSpPr>
          <p:nvPr>
            <p:ph type="sldNum" sz="quarter" idx="10"/>
          </p:nvPr>
        </p:nvSpPr>
        <p:spPr/>
        <p:txBody>
          <a:bodyPr/>
          <a:lstStyle/>
          <a:p>
            <a:fld id="{875CB2ED-FAC2-427B-BD70-EC9E4A396395}" type="slidenum">
              <a:rPr lang="en-US" smtClean="0"/>
              <a:pPr/>
              <a:t>26</a:t>
            </a:fld>
            <a:endParaRPr lang="en-US"/>
          </a:p>
        </p:txBody>
      </p:sp>
    </p:spTree>
    <p:extLst>
      <p:ext uri="{BB962C8B-B14F-4D97-AF65-F5344CB8AC3E}">
        <p14:creationId xmlns:p14="http://schemas.microsoft.com/office/powerpoint/2010/main" val="8273229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875CB2ED-FAC2-427B-BD70-EC9E4A396395}" type="slidenum">
              <a:rPr lang="en-US" smtClean="0"/>
              <a:pPr/>
              <a:t>27</a:t>
            </a:fld>
            <a:endParaRPr lang="en-US"/>
          </a:p>
        </p:txBody>
      </p:sp>
    </p:spTree>
    <p:extLst>
      <p:ext uri="{BB962C8B-B14F-4D97-AF65-F5344CB8AC3E}">
        <p14:creationId xmlns:p14="http://schemas.microsoft.com/office/powerpoint/2010/main" val="15954311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Ada and Canyon Counties are home to just under 40% of the population of Idaho</a:t>
            </a:r>
          </a:p>
          <a:p>
            <a:pPr marL="171450" indent="-171450">
              <a:buFont typeface="Arial" panose="020B0604020202020204" pitchFamily="34" charset="0"/>
              <a:buChar char="•"/>
            </a:pPr>
            <a:r>
              <a:rPr lang="en-US" dirty="0" smtClean="0"/>
              <a:t>Only 1 interstate in Southern Idaho</a:t>
            </a:r>
            <a:endParaRPr lang="en-US" dirty="0"/>
          </a:p>
        </p:txBody>
      </p:sp>
      <p:sp>
        <p:nvSpPr>
          <p:cNvPr id="4" name="Slide Number Placeholder 3"/>
          <p:cNvSpPr>
            <a:spLocks noGrp="1"/>
          </p:cNvSpPr>
          <p:nvPr>
            <p:ph type="sldNum" sz="quarter" idx="10"/>
          </p:nvPr>
        </p:nvSpPr>
        <p:spPr/>
        <p:txBody>
          <a:bodyPr/>
          <a:lstStyle/>
          <a:p>
            <a:fld id="{875CB2ED-FAC2-427B-BD70-EC9E4A396395}" type="slidenum">
              <a:rPr lang="en-US" smtClean="0"/>
              <a:pPr/>
              <a:t>3</a:t>
            </a:fld>
            <a:endParaRPr lang="en-US"/>
          </a:p>
        </p:txBody>
      </p:sp>
    </p:spTree>
    <p:extLst>
      <p:ext uri="{BB962C8B-B14F-4D97-AF65-F5344CB8AC3E}">
        <p14:creationId xmlns:p14="http://schemas.microsoft.com/office/powerpoint/2010/main" val="8606940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5CB2ED-FAC2-427B-BD70-EC9E4A396395}" type="slidenum">
              <a:rPr lang="en-US" smtClean="0"/>
              <a:pPr/>
              <a:t>6</a:t>
            </a:fld>
            <a:endParaRPr lang="en-US"/>
          </a:p>
        </p:txBody>
      </p:sp>
    </p:spTree>
    <p:extLst>
      <p:ext uri="{BB962C8B-B14F-4D97-AF65-F5344CB8AC3E}">
        <p14:creationId xmlns:p14="http://schemas.microsoft.com/office/powerpoint/2010/main" val="42046204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r>
              <a:rPr lang="en-US" dirty="0" smtClean="0"/>
              <a:t>To plan and facilitate, we need to know:</a:t>
            </a:r>
          </a:p>
          <a:p>
            <a:pPr marL="914400" lvl="1" indent="-457200"/>
            <a:r>
              <a:rPr lang="en-US" dirty="0" smtClean="0"/>
              <a:t>Most frequently used corridors </a:t>
            </a:r>
          </a:p>
          <a:p>
            <a:pPr marL="914400" lvl="1" indent="-457200"/>
            <a:r>
              <a:rPr lang="en-US" dirty="0" smtClean="0"/>
              <a:t>Equipment being used </a:t>
            </a:r>
          </a:p>
          <a:p>
            <a:pPr marL="914400" lvl="1" indent="-457200"/>
            <a:r>
              <a:rPr lang="en-US" dirty="0" smtClean="0"/>
              <a:t>Volume of agricultural produce/goods</a:t>
            </a:r>
          </a:p>
          <a:p>
            <a:pPr marL="914400" lvl="1" indent="-457200"/>
            <a:r>
              <a:rPr lang="en-US" dirty="0" smtClean="0"/>
              <a:t>Problem areas/safety</a:t>
            </a:r>
          </a:p>
          <a:p>
            <a:pPr marL="914400" lvl="1" indent="-457200"/>
            <a:r>
              <a:rPr lang="en-US" dirty="0" smtClean="0"/>
              <a:t>Conflicts with other users</a:t>
            </a:r>
          </a:p>
          <a:p>
            <a:endParaRPr lang="en-US" dirty="0"/>
          </a:p>
        </p:txBody>
      </p:sp>
      <p:sp>
        <p:nvSpPr>
          <p:cNvPr id="4" name="Slide Number Placeholder 3"/>
          <p:cNvSpPr>
            <a:spLocks noGrp="1"/>
          </p:cNvSpPr>
          <p:nvPr>
            <p:ph type="sldNum" sz="quarter" idx="10"/>
          </p:nvPr>
        </p:nvSpPr>
        <p:spPr/>
        <p:txBody>
          <a:bodyPr/>
          <a:lstStyle/>
          <a:p>
            <a:fld id="{875CB2ED-FAC2-427B-BD70-EC9E4A396395}" type="slidenum">
              <a:rPr lang="en-US" smtClean="0"/>
              <a:pPr/>
              <a:t>7</a:t>
            </a:fld>
            <a:endParaRPr lang="en-US"/>
          </a:p>
        </p:txBody>
      </p:sp>
    </p:spTree>
    <p:extLst>
      <p:ext uri="{BB962C8B-B14F-4D97-AF65-F5344CB8AC3E}">
        <p14:creationId xmlns:p14="http://schemas.microsoft.com/office/powerpoint/2010/main" val="16044601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Based</a:t>
            </a:r>
            <a:r>
              <a:rPr lang="en-US" baseline="0" dirty="0" smtClean="0"/>
              <a:t> on the recommendation from a local freight representative who participated in our last (and only other) freight study in 2008, we tackled the agricultural freight study by first reaching out to the three biggest producers in our area </a:t>
            </a:r>
          </a:p>
          <a:p>
            <a:pPr marL="171450" indent="-171450">
              <a:buFont typeface="Arial" panose="020B0604020202020204" pitchFamily="34" charset="0"/>
              <a:buChar char="•"/>
            </a:pPr>
            <a:r>
              <a:rPr lang="en-US" dirty="0" smtClean="0"/>
              <a:t>Simplot for potatoes</a:t>
            </a:r>
            <a:r>
              <a:rPr lang="en-US" baseline="0" dirty="0" smtClean="0"/>
              <a:t>, Amalgamated Sugar for sugar beets and </a:t>
            </a:r>
            <a:r>
              <a:rPr lang="en-US" baseline="0" dirty="0" err="1" smtClean="0"/>
              <a:t>Ruan</a:t>
            </a:r>
            <a:r>
              <a:rPr lang="en-US" baseline="0" dirty="0" smtClean="0"/>
              <a:t> who is the primary transporter of dairy commodities</a:t>
            </a:r>
          </a:p>
          <a:p>
            <a:pPr marL="171450" indent="-171450">
              <a:buFont typeface="Arial" panose="020B0604020202020204" pitchFamily="34" charset="0"/>
              <a:buChar char="•"/>
            </a:pPr>
            <a:r>
              <a:rPr lang="en-US" baseline="0" dirty="0" smtClean="0"/>
              <a:t>We went out to their offices, explained what we were trying to discover, and why, and asked for any information or data they had</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875CB2ED-FAC2-427B-BD70-EC9E4A396395}" type="slidenum">
              <a:rPr lang="en-US" smtClean="0"/>
              <a:pPr/>
              <a:t>8</a:t>
            </a:fld>
            <a:endParaRPr lang="en-US"/>
          </a:p>
        </p:txBody>
      </p:sp>
    </p:spTree>
    <p:extLst>
      <p:ext uri="{BB962C8B-B14F-4D97-AF65-F5344CB8AC3E}">
        <p14:creationId xmlns:p14="http://schemas.microsoft.com/office/powerpoint/2010/main" val="23539001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Using </a:t>
            </a:r>
            <a:r>
              <a:rPr lang="en-US" dirty="0" smtClean="0"/>
              <a:t>origins and destinations and the information on crop</a:t>
            </a:r>
            <a:r>
              <a:rPr lang="en-US" baseline="0" dirty="0" smtClean="0"/>
              <a:t> volume</a:t>
            </a:r>
            <a:r>
              <a:rPr lang="en-US" dirty="0" smtClean="0"/>
              <a:t> from</a:t>
            </a:r>
            <a:r>
              <a:rPr lang="en-US" baseline="0" dirty="0" smtClean="0"/>
              <a:t> our initial meetings</a:t>
            </a:r>
            <a:r>
              <a:rPr lang="en-US" dirty="0" smtClean="0"/>
              <a:t>, we mapped out the corridors and</a:t>
            </a:r>
            <a:r>
              <a:rPr lang="en-US" baseline="0" dirty="0" smtClean="0"/>
              <a:t> estimated the total volume moving along each route</a:t>
            </a:r>
            <a:endParaRPr lang="en-US" dirty="0" smtClean="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875CB2ED-FAC2-427B-BD70-EC9E4A396395}" type="slidenum">
              <a:rPr lang="en-US" smtClean="0"/>
              <a:pPr/>
              <a:t>9</a:t>
            </a:fld>
            <a:endParaRPr lang="en-US"/>
          </a:p>
        </p:txBody>
      </p:sp>
    </p:spTree>
    <p:extLst>
      <p:ext uri="{BB962C8B-B14F-4D97-AF65-F5344CB8AC3E}">
        <p14:creationId xmlns:p14="http://schemas.microsoft.com/office/powerpoint/2010/main" val="20131065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We invited all of the representatives that we had worked with from Simplot,</a:t>
            </a:r>
            <a:r>
              <a:rPr lang="en-US" baseline="0" dirty="0" smtClean="0"/>
              <a:t> Amalgamated and </a:t>
            </a:r>
            <a:r>
              <a:rPr lang="en-US" baseline="0" dirty="0" err="1" smtClean="0"/>
              <a:t>Ruan</a:t>
            </a:r>
            <a:r>
              <a:rPr lang="en-US" baseline="0" dirty="0"/>
              <a:t> </a:t>
            </a:r>
            <a:r>
              <a:rPr lang="en-US" baseline="0" dirty="0" smtClean="0"/>
              <a:t>to come in to our office all together to look over what we had drafted. We gave them markers and asked them to mark anything that was missing, anything that way wrong – basically mark anything that needed to be changed to be more accurate</a:t>
            </a:r>
          </a:p>
          <a:p>
            <a:pPr marL="171450" indent="-171450">
              <a:buFont typeface="Arial" panose="020B0604020202020204" pitchFamily="34" charset="0"/>
              <a:buChar char="•"/>
            </a:pPr>
            <a:r>
              <a:rPr lang="en-US" baseline="0" dirty="0" smtClean="0"/>
              <a:t>This also gave them a chance to network and just talk about common frustrations, and challenges</a:t>
            </a:r>
          </a:p>
        </p:txBody>
      </p:sp>
      <p:sp>
        <p:nvSpPr>
          <p:cNvPr id="4" name="Slide Number Placeholder 3"/>
          <p:cNvSpPr>
            <a:spLocks noGrp="1"/>
          </p:cNvSpPr>
          <p:nvPr>
            <p:ph type="sldNum" sz="quarter" idx="10"/>
          </p:nvPr>
        </p:nvSpPr>
        <p:spPr/>
        <p:txBody>
          <a:bodyPr/>
          <a:lstStyle/>
          <a:p>
            <a:fld id="{875CB2ED-FAC2-427B-BD70-EC9E4A396395}" type="slidenum">
              <a:rPr lang="en-US" smtClean="0"/>
              <a:pPr/>
              <a:t>10</a:t>
            </a:fld>
            <a:endParaRPr lang="en-US"/>
          </a:p>
        </p:txBody>
      </p:sp>
    </p:spTree>
    <p:extLst>
      <p:ext uri="{BB962C8B-B14F-4D97-AF65-F5344CB8AC3E}">
        <p14:creationId xmlns:p14="http://schemas.microsoft.com/office/powerpoint/2010/main" val="3316719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We made the known corrections and asked the stakeholders</a:t>
            </a:r>
            <a:r>
              <a:rPr lang="en-US" baseline="0" dirty="0" smtClean="0"/>
              <a:t> back to once again review the information</a:t>
            </a:r>
          </a:p>
          <a:p>
            <a:pPr marL="171450" indent="-171450">
              <a:buFont typeface="Arial" panose="020B0604020202020204" pitchFamily="34" charset="0"/>
              <a:buChar char="•"/>
            </a:pPr>
            <a:r>
              <a:rPr lang="en-US" baseline="0" dirty="0" smtClean="0"/>
              <a:t>This time we asked a few more questions about what their ‘perfect’ world might look like</a:t>
            </a:r>
          </a:p>
          <a:p>
            <a:pPr marL="171450" indent="-171450">
              <a:buFont typeface="Arial" panose="020B0604020202020204" pitchFamily="34" charset="0"/>
              <a:buChar char="•"/>
            </a:pPr>
            <a:r>
              <a:rPr lang="en-US" baseline="0" dirty="0" smtClean="0"/>
              <a:t>We also asked them if there were corridors or routes that could be changed or improved to better meet the needs of their drivers</a:t>
            </a:r>
            <a:endParaRPr lang="en-US" dirty="0" smtClean="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875CB2ED-FAC2-427B-BD70-EC9E4A396395}" type="slidenum">
              <a:rPr lang="en-US" smtClean="0"/>
              <a:pPr/>
              <a:t>11</a:t>
            </a:fld>
            <a:endParaRPr lang="en-US"/>
          </a:p>
        </p:txBody>
      </p:sp>
    </p:spTree>
    <p:extLst>
      <p:ext uri="{BB962C8B-B14F-4D97-AF65-F5344CB8AC3E}">
        <p14:creationId xmlns:p14="http://schemas.microsoft.com/office/powerpoint/2010/main" val="7349715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This did not net us</a:t>
            </a:r>
            <a:r>
              <a:rPr lang="en-US" baseline="0" dirty="0" smtClean="0"/>
              <a:t> any useful information – but we had to try</a:t>
            </a:r>
            <a:endParaRPr lang="en-US" dirty="0" smtClean="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875CB2ED-FAC2-427B-BD70-EC9E4A396395}" type="slidenum">
              <a:rPr lang="en-US" smtClean="0"/>
              <a:pPr/>
              <a:t>12</a:t>
            </a:fld>
            <a:endParaRPr lang="en-US"/>
          </a:p>
        </p:txBody>
      </p:sp>
    </p:spTree>
    <p:extLst>
      <p:ext uri="{BB962C8B-B14F-4D97-AF65-F5344CB8AC3E}">
        <p14:creationId xmlns:p14="http://schemas.microsoft.com/office/powerpoint/2010/main" val="42159288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solidFill>
                  <a:srgbClr val="77233F"/>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solidFill>
                  <a:srgbClr val="00247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Tree>
    <p:extLst>
      <p:ext uri="{BB962C8B-B14F-4D97-AF65-F5344CB8AC3E}">
        <p14:creationId xmlns:p14="http://schemas.microsoft.com/office/powerpoint/2010/main" val="12779089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520375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7087678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481469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65921" y="38687"/>
            <a:ext cx="7886700" cy="1325563"/>
          </a:xfrm>
        </p:spPr>
        <p:txBody>
          <a:bodyPr/>
          <a:lstStyle/>
          <a:p>
            <a:r>
              <a:rPr lang="en-US" smtClean="0"/>
              <a:t>Click to edit Master title style</a:t>
            </a:r>
            <a:endParaRPr lang="en-US"/>
          </a:p>
        </p:txBody>
      </p:sp>
      <p:sp>
        <p:nvSpPr>
          <p:cNvPr id="4" name="Text Placeholder 3"/>
          <p:cNvSpPr>
            <a:spLocks noGrp="1"/>
          </p:cNvSpPr>
          <p:nvPr>
            <p:ph type="body" sz="quarter" idx="10"/>
          </p:nvPr>
        </p:nvSpPr>
        <p:spPr>
          <a:xfrm>
            <a:off x="521494" y="1620839"/>
            <a:ext cx="8140304" cy="3825875"/>
          </a:xfrm>
        </p:spPr>
        <p:txBody>
          <a:bodyPr/>
          <a:lstStyle/>
          <a:p>
            <a:pPr lvl="0"/>
            <a:r>
              <a:rPr lang="en-US" dirty="0" smtClean="0"/>
              <a:t>Click to edit Master text</a:t>
            </a:r>
            <a:endParaRPr lang="en-US" dirty="0"/>
          </a:p>
        </p:txBody>
      </p:sp>
    </p:spTree>
    <p:extLst>
      <p:ext uri="{BB962C8B-B14F-4D97-AF65-F5344CB8AC3E}">
        <p14:creationId xmlns:p14="http://schemas.microsoft.com/office/powerpoint/2010/main" val="8769529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36104" y="88383"/>
            <a:ext cx="7886700" cy="1325563"/>
          </a:xfrm>
        </p:spPr>
        <p:txBody>
          <a:bodyPr/>
          <a:lstStyle/>
          <a:p>
            <a:r>
              <a:rPr lang="en-US" dirty="0" smtClean="0"/>
              <a:t>Click to edit Master title style</a:t>
            </a:r>
            <a:endParaRPr lang="en-US" dirty="0"/>
          </a:p>
        </p:txBody>
      </p:sp>
      <p:sp>
        <p:nvSpPr>
          <p:cNvPr id="4" name="Content Placeholder 3"/>
          <p:cNvSpPr>
            <a:spLocks noGrp="1"/>
          </p:cNvSpPr>
          <p:nvPr>
            <p:ph sz="quarter" idx="10" hasCustomPrompt="1"/>
          </p:nvPr>
        </p:nvSpPr>
        <p:spPr>
          <a:xfrm>
            <a:off x="635794" y="1609726"/>
            <a:ext cx="8018860" cy="4016375"/>
          </a:xfrm>
        </p:spPr>
        <p:txBody>
          <a:bodyPr/>
          <a:lstStyle>
            <a:lvl1pPr>
              <a:defRPr/>
            </a:lvl1pPr>
          </a:lstStyle>
          <a:p>
            <a:pPr lvl="0"/>
            <a:r>
              <a:rPr lang="en-US" dirty="0" smtClean="0"/>
              <a:t>Click to edit Master content</a:t>
            </a:r>
          </a:p>
        </p:txBody>
      </p:sp>
    </p:spTree>
    <p:extLst>
      <p:ext uri="{BB962C8B-B14F-4D97-AF65-F5344CB8AC3E}">
        <p14:creationId xmlns:p14="http://schemas.microsoft.com/office/powerpoint/2010/main" val="359218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04960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0711364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158053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027685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16210832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90380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37432557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29654082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9" name="Picture 8"/>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212686" y="5930021"/>
            <a:ext cx="2819989" cy="858458"/>
          </a:xfrm>
          <a:prstGeom prst="rect">
            <a:avLst/>
          </a:prstGeom>
        </p:spPr>
      </p:pic>
    </p:spTree>
    <p:extLst>
      <p:ext uri="{BB962C8B-B14F-4D97-AF65-F5344CB8AC3E}">
        <p14:creationId xmlns:p14="http://schemas.microsoft.com/office/powerpoint/2010/main" val="394971494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5" r:id="rId12"/>
    <p:sldLayoutId id="2147483674" r:id="rId13"/>
    <p:sldLayoutId id="2147483660" r:id="rId14"/>
  </p:sldLayoutIdLst>
  <p:txStyles>
    <p:titleStyle>
      <a:lvl1pPr algn="l" defTabSz="914400" rtl="0" eaLnBrk="1" latinLnBrk="0" hangingPunct="1">
        <a:lnSpc>
          <a:spcPct val="90000"/>
        </a:lnSpc>
        <a:spcBef>
          <a:spcPct val="0"/>
        </a:spcBef>
        <a:buNone/>
        <a:defRPr sz="4000" kern="1200">
          <a:solidFill>
            <a:srgbClr val="77233F"/>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47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47D"/>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47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47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47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3.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image" Target="../media/image45.jpeg"/><Relationship Id="rId4" Type="http://schemas.openxmlformats.org/officeDocument/2006/relationships/image" Target="../media/image44.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hyperlink" Target="mailto:tfuller@compassidaho.org" TargetMode="External"/><Relationship Id="rId2" Type="http://schemas.openxmlformats.org/officeDocument/2006/relationships/image" Target="../media/image46.jpe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hyperlink" Target="http://farmflavor.com/us-ag/idaho/" TargetMode="External"/><Relationship Id="rId2" Type="http://schemas.openxmlformats.org/officeDocument/2006/relationships/hyperlink" Target="http://beef2live.com/story-idaho-ag-facts-116-105018" TargetMode="External"/><Relationship Id="rId1" Type="http://schemas.openxmlformats.org/officeDocument/2006/relationships/slideLayout" Target="../slideLayouts/slideLayout13.xml"/><Relationship Id="rId4" Type="http://schemas.openxmlformats.org/officeDocument/2006/relationships/hyperlink" Target="http://www.visitidaho.org/idaho-trivia/"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 Id="rId9"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19.jpe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200024" y="580047"/>
            <a:ext cx="8758446" cy="3274880"/>
          </a:xfrm>
        </p:spPr>
        <p:txBody>
          <a:bodyPr>
            <a:normAutofit/>
          </a:bodyPr>
          <a:lstStyle/>
          <a:p>
            <a:r>
              <a:rPr lang="en-US" sz="4400" dirty="0" smtClean="0"/>
              <a:t>Agricultural </a:t>
            </a:r>
            <a:r>
              <a:rPr lang="en-US" sz="4400" dirty="0"/>
              <a:t>Freight in </a:t>
            </a:r>
            <a:r>
              <a:rPr lang="en-US" sz="4400" dirty="0" smtClean="0"/>
              <a:t>Southwest Idaho</a:t>
            </a:r>
            <a:r>
              <a:rPr lang="en-US" sz="4000" dirty="0"/>
              <a:t/>
            </a:r>
            <a:br>
              <a:rPr lang="en-US" sz="4000" dirty="0"/>
            </a:br>
            <a:r>
              <a:rPr lang="en-US" sz="4000" dirty="0"/>
              <a:t/>
            </a:r>
            <a:br>
              <a:rPr lang="en-US" sz="4000" dirty="0"/>
            </a:br>
            <a:endParaRPr lang="en-US" sz="4000" dirty="0"/>
          </a:p>
        </p:txBody>
      </p:sp>
      <p:sp>
        <p:nvSpPr>
          <p:cNvPr id="7" name="Subtitle 6"/>
          <p:cNvSpPr>
            <a:spLocks noGrp="1"/>
          </p:cNvSpPr>
          <p:nvPr>
            <p:ph type="subTitle" idx="1"/>
          </p:nvPr>
        </p:nvSpPr>
        <p:spPr>
          <a:xfrm>
            <a:off x="1314450" y="3700795"/>
            <a:ext cx="6858000" cy="1655762"/>
          </a:xfrm>
        </p:spPr>
        <p:txBody>
          <a:bodyPr/>
          <a:lstStyle/>
          <a:p>
            <a:r>
              <a:rPr lang="en-US" dirty="0" smtClean="0"/>
              <a:t>Tina Fuller</a:t>
            </a:r>
          </a:p>
          <a:p>
            <a:r>
              <a:rPr lang="en-US" dirty="0" smtClean="0"/>
              <a:t>Assistant Planner</a:t>
            </a:r>
          </a:p>
          <a:p>
            <a:r>
              <a:rPr lang="en-US" dirty="0" smtClean="0"/>
              <a:t>COMPASS</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4249" t="12746" r="327" b="9695"/>
          <a:stretch/>
        </p:blipFill>
        <p:spPr>
          <a:xfrm>
            <a:off x="200024" y="3691358"/>
            <a:ext cx="3095625" cy="1887059"/>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20377" b="14605"/>
          <a:stretch/>
        </p:blipFill>
        <p:spPr>
          <a:xfrm>
            <a:off x="2952749" y="5183551"/>
            <a:ext cx="3238501" cy="1579200"/>
          </a:xfrm>
          <a:prstGeom prst="rect">
            <a:avLst/>
          </a:prstGeom>
        </p:spPr>
      </p:pic>
    </p:spTree>
    <p:extLst>
      <p:ext uri="{BB962C8B-B14F-4D97-AF65-F5344CB8AC3E}">
        <p14:creationId xmlns:p14="http://schemas.microsoft.com/office/powerpoint/2010/main" val="37289325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Methodology</a:t>
            </a:r>
            <a:endParaRPr lang="en-US" dirty="0"/>
          </a:p>
        </p:txBody>
      </p:sp>
      <p:sp>
        <p:nvSpPr>
          <p:cNvPr id="3" name="Text Placeholder 2"/>
          <p:cNvSpPr>
            <a:spLocks noGrp="1"/>
          </p:cNvSpPr>
          <p:nvPr>
            <p:ph type="body" sz="quarter" idx="10"/>
          </p:nvPr>
        </p:nvSpPr>
        <p:spPr>
          <a:xfrm>
            <a:off x="388307" y="1139869"/>
            <a:ext cx="5987441" cy="601249"/>
          </a:xfrm>
        </p:spPr>
        <p:txBody>
          <a:bodyPr>
            <a:normAutofit/>
          </a:bodyPr>
          <a:lstStyle/>
          <a:p>
            <a:pPr marL="457200" indent="-457200"/>
            <a:r>
              <a:rPr lang="en-US" dirty="0" smtClean="0"/>
              <a:t>Reviewed the information</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5024" y="1653436"/>
            <a:ext cx="6739003" cy="5054252"/>
          </a:xfrm>
          <a:prstGeom prst="rect">
            <a:avLst/>
          </a:prstGeom>
        </p:spPr>
      </p:pic>
    </p:spTree>
    <p:extLst>
      <p:ext uri="{BB962C8B-B14F-4D97-AF65-F5344CB8AC3E}">
        <p14:creationId xmlns:p14="http://schemas.microsoft.com/office/powerpoint/2010/main" val="10692478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Methodology</a:t>
            </a:r>
            <a:endParaRPr lang="en-US" dirty="0"/>
          </a:p>
        </p:txBody>
      </p:sp>
      <p:sp>
        <p:nvSpPr>
          <p:cNvPr id="3" name="Text Placeholder 2"/>
          <p:cNvSpPr>
            <a:spLocks noGrp="1"/>
          </p:cNvSpPr>
          <p:nvPr>
            <p:ph type="body" sz="quarter" idx="10"/>
          </p:nvPr>
        </p:nvSpPr>
        <p:spPr>
          <a:xfrm>
            <a:off x="388307" y="1139869"/>
            <a:ext cx="8164314" cy="1252602"/>
          </a:xfrm>
        </p:spPr>
        <p:txBody>
          <a:bodyPr>
            <a:normAutofit/>
          </a:bodyPr>
          <a:lstStyle/>
          <a:p>
            <a:pPr marL="457200" indent="-457200"/>
            <a:r>
              <a:rPr lang="en-US" dirty="0" smtClean="0"/>
              <a:t>Re-reviewed the information, and asked for more information</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4023" t="3444" r="9884" b="6440"/>
          <a:stretch/>
        </p:blipFill>
        <p:spPr>
          <a:xfrm>
            <a:off x="0" y="3833434"/>
            <a:ext cx="3895595" cy="3058223"/>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r="15285" b="11335"/>
          <a:stretch/>
        </p:blipFill>
        <p:spPr>
          <a:xfrm>
            <a:off x="4409162" y="1883638"/>
            <a:ext cx="4218459" cy="3247166"/>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5145" y="4646983"/>
            <a:ext cx="2948022" cy="2211017"/>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09612" y="2089442"/>
            <a:ext cx="2584502" cy="1938376"/>
          </a:xfrm>
          <a:prstGeom prst="rect">
            <a:avLst/>
          </a:prstGeom>
        </p:spPr>
      </p:pic>
      <p:sp>
        <p:nvSpPr>
          <p:cNvPr id="8" name="Rectangle 7"/>
          <p:cNvSpPr/>
          <p:nvPr/>
        </p:nvSpPr>
        <p:spPr>
          <a:xfrm>
            <a:off x="7003726" y="3626985"/>
            <a:ext cx="841535" cy="757125"/>
          </a:xfrm>
          <a:prstGeom prst="rect">
            <a:avLst/>
          </a:prstGeom>
          <a:no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a:off x="7424493" y="4412406"/>
            <a:ext cx="203858" cy="981271"/>
          </a:xfrm>
          <a:prstGeom prst="straightConnector1">
            <a:avLst/>
          </a:prstGeom>
          <a:ln w="381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rot="5400000" flipH="1" flipV="1">
            <a:off x="5659954" y="2608622"/>
            <a:ext cx="836738" cy="933324"/>
          </a:xfrm>
          <a:prstGeom prst="rect">
            <a:avLst/>
          </a:prstGeom>
          <a:no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p:cNvCxnSpPr/>
          <p:nvPr/>
        </p:nvCxnSpPr>
        <p:spPr>
          <a:xfrm rot="5400000">
            <a:off x="4765876" y="2301074"/>
            <a:ext cx="156535" cy="1463233"/>
          </a:xfrm>
          <a:prstGeom prst="straightConnector1">
            <a:avLst/>
          </a:prstGeom>
          <a:ln w="381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67703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Methodology</a:t>
            </a:r>
            <a:endParaRPr lang="en-US" dirty="0"/>
          </a:p>
        </p:txBody>
      </p:sp>
      <p:sp>
        <p:nvSpPr>
          <p:cNvPr id="3" name="Text Placeholder 2"/>
          <p:cNvSpPr>
            <a:spLocks noGrp="1"/>
          </p:cNvSpPr>
          <p:nvPr>
            <p:ph type="body" sz="quarter" idx="10"/>
          </p:nvPr>
        </p:nvSpPr>
        <p:spPr>
          <a:xfrm>
            <a:off x="388307" y="1139869"/>
            <a:ext cx="8273491" cy="4697260"/>
          </a:xfrm>
        </p:spPr>
        <p:txBody>
          <a:bodyPr>
            <a:normAutofit/>
          </a:bodyPr>
          <a:lstStyle/>
          <a:p>
            <a:pPr marL="457200" indent="-457200"/>
            <a:r>
              <a:rPr lang="en-US" dirty="0" smtClean="0"/>
              <a:t>Created a voluntary online survey to gather information from other smaller scale producers </a:t>
            </a:r>
          </a:p>
          <a:p>
            <a:pPr marL="914400" lvl="1" indent="-457200"/>
            <a:r>
              <a:rPr lang="en-US" dirty="0" smtClean="0"/>
              <a:t>19 questions</a:t>
            </a:r>
          </a:p>
          <a:p>
            <a:pPr marL="914400" lvl="1" indent="-457200"/>
            <a:r>
              <a:rPr lang="en-US" dirty="0" smtClean="0"/>
              <a:t>Sent to 190 producers</a:t>
            </a:r>
          </a:p>
          <a:p>
            <a:pPr marL="914400" lvl="1" indent="-457200"/>
            <a:r>
              <a:rPr lang="en-US" dirty="0" smtClean="0"/>
              <a:t>22 started the survey</a:t>
            </a:r>
          </a:p>
          <a:p>
            <a:pPr marL="914400" lvl="1" indent="-457200"/>
            <a:r>
              <a:rPr lang="en-US" dirty="0" smtClean="0"/>
              <a:t>11 completed the survey</a:t>
            </a:r>
          </a:p>
          <a:p>
            <a:pPr marL="914400" lvl="1" indent="-457200"/>
            <a:endParaRPr lang="en-US" dirty="0"/>
          </a:p>
          <a:p>
            <a:pPr marL="457200" lvl="1" indent="0">
              <a:buNone/>
            </a:pPr>
            <a:r>
              <a:rPr lang="en-US" sz="3200" b="1" dirty="0" smtClean="0"/>
              <a:t>But! </a:t>
            </a:r>
          </a:p>
          <a:p>
            <a:pPr marL="457200" lvl="1" indent="0">
              <a:buNone/>
            </a:pPr>
            <a:r>
              <a:rPr lang="en-US" dirty="0" smtClean="0"/>
              <a:t>We learned from it</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04505" y="2465432"/>
            <a:ext cx="3348116" cy="2511087"/>
          </a:xfrm>
          <a:prstGeom prst="rect">
            <a:avLst/>
          </a:prstGeom>
        </p:spPr>
      </p:pic>
    </p:spTree>
    <p:extLst>
      <p:ext uri="{BB962C8B-B14F-4D97-AF65-F5344CB8AC3E}">
        <p14:creationId xmlns:p14="http://schemas.microsoft.com/office/powerpoint/2010/main" val="38846264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Findings</a:t>
            </a:r>
            <a:endParaRPr lang="en-US" dirty="0"/>
          </a:p>
        </p:txBody>
      </p:sp>
      <p:sp>
        <p:nvSpPr>
          <p:cNvPr id="3" name="Text Placeholder 2"/>
          <p:cNvSpPr>
            <a:spLocks noGrp="1"/>
          </p:cNvSpPr>
          <p:nvPr>
            <p:ph type="body" sz="quarter" idx="10"/>
          </p:nvPr>
        </p:nvSpPr>
        <p:spPr>
          <a:xfrm>
            <a:off x="521494" y="1173165"/>
            <a:ext cx="8031127" cy="1055686"/>
          </a:xfrm>
        </p:spPr>
        <p:txBody>
          <a:bodyPr/>
          <a:lstStyle/>
          <a:p>
            <a:pPr marL="457200" indent="-457200" algn="l">
              <a:buFont typeface="Arial" panose="020B0604020202020204" pitchFamily="34" charset="0"/>
              <a:buChar char="•"/>
            </a:pPr>
            <a:r>
              <a:rPr lang="en-US" dirty="0" smtClean="0"/>
              <a:t>Most heavily used corridors</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2951" y="1828800"/>
            <a:ext cx="6123186" cy="4731552"/>
          </a:xfrm>
          <a:prstGeom prst="rect">
            <a:avLst/>
          </a:prstGeom>
        </p:spPr>
      </p:pic>
      <p:sp>
        <p:nvSpPr>
          <p:cNvPr id="5" name="Text Placeholder 2"/>
          <p:cNvSpPr txBox="1">
            <a:spLocks/>
          </p:cNvSpPr>
          <p:nvPr/>
        </p:nvSpPr>
        <p:spPr>
          <a:xfrm>
            <a:off x="5297205" y="5428544"/>
            <a:ext cx="2342321" cy="9288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47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47D"/>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47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47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47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a:spcBef>
                <a:spcPts val="1000"/>
              </a:spcBef>
              <a:buNone/>
            </a:pPr>
            <a:r>
              <a:rPr lang="en-US" dirty="0"/>
              <a:t>~</a:t>
            </a:r>
            <a:r>
              <a:rPr lang="en-US" sz="2600" b="1" dirty="0" smtClean="0"/>
              <a:t>2.2 million </a:t>
            </a:r>
            <a:r>
              <a:rPr lang="en-US" sz="2600" b="1" dirty="0"/>
              <a:t>tons </a:t>
            </a:r>
            <a:r>
              <a:rPr lang="en-US" sz="2600" b="1" dirty="0" smtClean="0"/>
              <a:t> per year</a:t>
            </a:r>
          </a:p>
        </p:txBody>
      </p:sp>
    </p:spTree>
    <p:extLst>
      <p:ext uri="{BB962C8B-B14F-4D97-AF65-F5344CB8AC3E}">
        <p14:creationId xmlns:p14="http://schemas.microsoft.com/office/powerpoint/2010/main" val="40332410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Findings</a:t>
            </a:r>
            <a:endParaRPr lang="en-US" dirty="0"/>
          </a:p>
        </p:txBody>
      </p:sp>
      <p:sp>
        <p:nvSpPr>
          <p:cNvPr id="3" name="Text Placeholder 2"/>
          <p:cNvSpPr>
            <a:spLocks noGrp="1"/>
          </p:cNvSpPr>
          <p:nvPr>
            <p:ph type="body" sz="quarter" idx="10"/>
          </p:nvPr>
        </p:nvSpPr>
        <p:spPr>
          <a:xfrm>
            <a:off x="0" y="1364250"/>
            <a:ext cx="8657094" cy="4973899"/>
          </a:xfrm>
        </p:spPr>
        <p:txBody>
          <a:bodyPr/>
          <a:lstStyle/>
          <a:p>
            <a:pPr marL="914400" lvl="1" indent="-457200"/>
            <a:r>
              <a:rPr lang="en-US" sz="2800" dirty="0" smtClean="0"/>
              <a:t>70,500 trips from production sites to processing and storage locations</a:t>
            </a:r>
          </a:p>
          <a:p>
            <a:pPr marL="914400" lvl="1" indent="-457200"/>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64123" y="2319199"/>
            <a:ext cx="3166935" cy="2375202"/>
          </a:xfrm>
          <a:prstGeom prst="rect">
            <a:avLst/>
          </a:prstGeom>
        </p:spPr>
      </p:pic>
      <p:sp>
        <p:nvSpPr>
          <p:cNvPr id="5" name="TextBox 4"/>
          <p:cNvSpPr txBox="1"/>
          <p:nvPr/>
        </p:nvSpPr>
        <p:spPr>
          <a:xfrm>
            <a:off x="333015" y="2689813"/>
            <a:ext cx="5098093" cy="1846659"/>
          </a:xfrm>
          <a:prstGeom prst="rect">
            <a:avLst/>
          </a:prstGeom>
          <a:noFill/>
        </p:spPr>
        <p:txBody>
          <a:bodyPr wrap="square" rtlCol="0">
            <a:spAutoFit/>
          </a:bodyPr>
          <a:lstStyle/>
          <a:p>
            <a:pPr lvl="2"/>
            <a:r>
              <a:rPr lang="en-US" sz="2400" dirty="0"/>
              <a:t>~72,000 tons of potatoes </a:t>
            </a:r>
          </a:p>
          <a:p>
            <a:pPr lvl="2"/>
            <a:r>
              <a:rPr lang="en-US" sz="2400" dirty="0" smtClean="0"/>
              <a:t>~1.5 </a:t>
            </a:r>
            <a:r>
              <a:rPr lang="en-US" sz="2400" dirty="0"/>
              <a:t>million tons of sugar beets  </a:t>
            </a:r>
          </a:p>
          <a:p>
            <a:pPr lvl="2"/>
            <a:r>
              <a:rPr lang="en-US" sz="2400" dirty="0"/>
              <a:t>~</a:t>
            </a:r>
            <a:r>
              <a:rPr lang="en-US" sz="2400" dirty="0" smtClean="0"/>
              <a:t>640,000 </a:t>
            </a:r>
            <a:r>
              <a:rPr lang="en-US" sz="2400" dirty="0"/>
              <a:t>tons of dairy </a:t>
            </a:r>
            <a:endParaRPr lang="en-US" sz="2400" dirty="0" smtClean="0"/>
          </a:p>
          <a:p>
            <a:pPr lvl="2"/>
            <a:r>
              <a:rPr lang="en-US" sz="2400" dirty="0" smtClean="0"/>
              <a:t>	Per year </a:t>
            </a:r>
            <a:endParaRPr lang="en-US" sz="2400" dirty="0"/>
          </a:p>
          <a:p>
            <a:endParaRPr lang="en-US" dirty="0"/>
          </a:p>
        </p:txBody>
      </p:sp>
    </p:spTree>
    <p:extLst>
      <p:ext uri="{BB962C8B-B14F-4D97-AF65-F5344CB8AC3E}">
        <p14:creationId xmlns:p14="http://schemas.microsoft.com/office/powerpoint/2010/main" val="393339087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1544" y="846032"/>
            <a:ext cx="7739529" cy="5980546"/>
          </a:xfrm>
          <a:prstGeom prst="rect">
            <a:avLst/>
          </a:prstGeom>
        </p:spPr>
      </p:pic>
      <p:sp>
        <p:nvSpPr>
          <p:cNvPr id="2" name="TextBox 1"/>
          <p:cNvSpPr txBox="1"/>
          <p:nvPr/>
        </p:nvSpPr>
        <p:spPr>
          <a:xfrm>
            <a:off x="597159" y="261257"/>
            <a:ext cx="8108301" cy="584775"/>
          </a:xfrm>
          <a:prstGeom prst="rect">
            <a:avLst/>
          </a:prstGeom>
          <a:noFill/>
        </p:spPr>
        <p:txBody>
          <a:bodyPr wrap="square" rtlCol="0">
            <a:spAutoFit/>
          </a:bodyPr>
          <a:lstStyle/>
          <a:p>
            <a:r>
              <a:rPr lang="en-US" sz="3200" dirty="0" smtClean="0">
                <a:solidFill>
                  <a:srgbClr val="77233F"/>
                </a:solidFill>
              </a:rPr>
              <a:t>Priority corridors identified by stakeholders</a:t>
            </a:r>
            <a:endParaRPr lang="en-US" sz="3200" dirty="0">
              <a:solidFill>
                <a:srgbClr val="77233F"/>
              </a:solidFill>
            </a:endParaRPr>
          </a:p>
        </p:txBody>
      </p:sp>
    </p:spTree>
    <p:extLst>
      <p:ext uri="{BB962C8B-B14F-4D97-AF65-F5344CB8AC3E}">
        <p14:creationId xmlns:p14="http://schemas.microsoft.com/office/powerpoint/2010/main" val="424856517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90644" y="269099"/>
            <a:ext cx="5580785" cy="4312425"/>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5944" y="2425311"/>
            <a:ext cx="5580785" cy="4312425"/>
          </a:xfrm>
          <a:prstGeom prst="rect">
            <a:avLst/>
          </a:prstGeom>
        </p:spPr>
      </p:pic>
      <p:sp>
        <p:nvSpPr>
          <p:cNvPr id="2" name="TextBox 1"/>
          <p:cNvSpPr txBox="1"/>
          <p:nvPr/>
        </p:nvSpPr>
        <p:spPr>
          <a:xfrm>
            <a:off x="613976" y="466636"/>
            <a:ext cx="2388637" cy="1200329"/>
          </a:xfrm>
          <a:prstGeom prst="rect">
            <a:avLst/>
          </a:prstGeom>
          <a:noFill/>
        </p:spPr>
        <p:txBody>
          <a:bodyPr wrap="square" rtlCol="0">
            <a:spAutoFit/>
          </a:bodyPr>
          <a:lstStyle/>
          <a:p>
            <a:r>
              <a:rPr lang="en-US" sz="3600" dirty="0" smtClean="0">
                <a:solidFill>
                  <a:srgbClr val="77233F"/>
                </a:solidFill>
              </a:rPr>
              <a:t>…detailed </a:t>
            </a:r>
            <a:r>
              <a:rPr lang="en-US" sz="3600" dirty="0">
                <a:solidFill>
                  <a:srgbClr val="77233F"/>
                </a:solidFill>
              </a:rPr>
              <a:t>l</a:t>
            </a:r>
            <a:r>
              <a:rPr lang="en-US" sz="3600" dirty="0" smtClean="0">
                <a:solidFill>
                  <a:srgbClr val="77233F"/>
                </a:solidFill>
              </a:rPr>
              <a:t>ook…</a:t>
            </a:r>
            <a:endParaRPr lang="en-US" sz="3600" dirty="0">
              <a:solidFill>
                <a:srgbClr val="77233F"/>
              </a:solidFill>
            </a:endParaRPr>
          </a:p>
        </p:txBody>
      </p:sp>
    </p:spTree>
    <p:extLst>
      <p:ext uri="{BB962C8B-B14F-4D97-AF65-F5344CB8AC3E}">
        <p14:creationId xmlns:p14="http://schemas.microsoft.com/office/powerpoint/2010/main" val="199553230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Findings</a:t>
            </a:r>
            <a:endParaRPr lang="en-US" dirty="0"/>
          </a:p>
        </p:txBody>
      </p:sp>
      <p:sp>
        <p:nvSpPr>
          <p:cNvPr id="3" name="Text Placeholder 2"/>
          <p:cNvSpPr>
            <a:spLocks noGrp="1"/>
          </p:cNvSpPr>
          <p:nvPr>
            <p:ph type="body" sz="quarter" idx="10"/>
          </p:nvPr>
        </p:nvSpPr>
        <p:spPr>
          <a:xfrm>
            <a:off x="521494" y="1173165"/>
            <a:ext cx="8031127" cy="1055686"/>
          </a:xfrm>
        </p:spPr>
        <p:txBody>
          <a:bodyPr>
            <a:normAutofit/>
          </a:bodyPr>
          <a:lstStyle/>
          <a:p>
            <a:pPr marL="457200" indent="-457200" algn="l">
              <a:buFont typeface="Arial" panose="020B0604020202020204" pitchFamily="34" charset="0"/>
              <a:buChar char="•"/>
            </a:pPr>
            <a:r>
              <a:rPr lang="en-US" dirty="0" smtClean="0"/>
              <a:t>Issues and opportunities</a:t>
            </a:r>
          </a:p>
          <a:p>
            <a:pPr marL="0" indent="0" algn="l">
              <a:buNone/>
            </a:pPr>
            <a:endParaRPr lang="en-US" dirty="0"/>
          </a:p>
          <a:p>
            <a:pPr marL="0" indent="0" algn="l">
              <a:buNone/>
            </a:pPr>
            <a:endParaRPr lang="en-US" dirty="0"/>
          </a:p>
        </p:txBody>
      </p:sp>
      <p:pic>
        <p:nvPicPr>
          <p:cNvPr id="5" name="Picture 4"/>
          <p:cNvPicPr>
            <a:picLocks noChangeAspect="1"/>
          </p:cNvPicPr>
          <p:nvPr/>
        </p:nvPicPr>
        <p:blipFill rotWithShape="1">
          <a:blip r:embed="rId2" cstate="print"/>
          <a:srcRect l="30850" t="27099" r="30406" b="14012"/>
          <a:stretch/>
        </p:blipFill>
        <p:spPr>
          <a:xfrm>
            <a:off x="4393740" y="1701008"/>
            <a:ext cx="3997785" cy="3509167"/>
          </a:xfrm>
          <a:prstGeom prst="rect">
            <a:avLst/>
          </a:prstGeom>
        </p:spPr>
      </p:pic>
      <p:pic>
        <p:nvPicPr>
          <p:cNvPr id="6" name="Picture 5"/>
          <p:cNvPicPr>
            <a:picLocks noChangeAspect="1"/>
          </p:cNvPicPr>
          <p:nvPr/>
        </p:nvPicPr>
        <p:blipFill rotWithShape="1">
          <a:blip r:embed="rId3" cstate="print"/>
          <a:srcRect l="19932" t="14997" r="50677" b="4605"/>
          <a:stretch/>
        </p:blipFill>
        <p:spPr>
          <a:xfrm>
            <a:off x="3610090" y="3337031"/>
            <a:ext cx="2288294" cy="3520969"/>
          </a:xfrm>
          <a:prstGeom prst="rect">
            <a:avLst/>
          </a:prstGeom>
        </p:spPr>
      </p:pic>
      <p:sp>
        <p:nvSpPr>
          <p:cNvPr id="7" name="TextBox 6"/>
          <p:cNvSpPr txBox="1"/>
          <p:nvPr/>
        </p:nvSpPr>
        <p:spPr>
          <a:xfrm>
            <a:off x="1132114" y="2057519"/>
            <a:ext cx="2943225" cy="1107996"/>
          </a:xfrm>
          <a:prstGeom prst="rect">
            <a:avLst/>
          </a:prstGeom>
          <a:noFill/>
        </p:spPr>
        <p:txBody>
          <a:bodyPr wrap="square" rtlCol="0">
            <a:spAutoFit/>
          </a:bodyPr>
          <a:lstStyle/>
          <a:p>
            <a:r>
              <a:rPr lang="en-US" sz="2400" dirty="0">
                <a:solidFill>
                  <a:srgbClr val="00247D"/>
                </a:solidFill>
              </a:rPr>
              <a:t>Roundabouts </a:t>
            </a:r>
            <a:r>
              <a:rPr lang="en-US" sz="2400" dirty="0" smtClean="0">
                <a:solidFill>
                  <a:srgbClr val="00247D"/>
                </a:solidFill>
              </a:rPr>
              <a:t>and </a:t>
            </a:r>
            <a:r>
              <a:rPr lang="en-US" sz="2400" dirty="0">
                <a:solidFill>
                  <a:srgbClr val="00247D"/>
                </a:solidFill>
              </a:rPr>
              <a:t>barns!</a:t>
            </a:r>
          </a:p>
          <a:p>
            <a:endParaRPr lang="en-US" dirty="0">
              <a:solidFill>
                <a:srgbClr val="00247D"/>
              </a:solidFill>
            </a:endParaRPr>
          </a:p>
        </p:txBody>
      </p:sp>
      <p:pic>
        <p:nvPicPr>
          <p:cNvPr id="8" name="Picture 7"/>
          <p:cNvPicPr>
            <a:picLocks noChangeAspect="1"/>
          </p:cNvPicPr>
          <p:nvPr/>
        </p:nvPicPr>
        <p:blipFill rotWithShape="1">
          <a:blip r:embed="rId3" cstate="print"/>
          <a:srcRect l="52327" t="14997" r="18282" b="4605"/>
          <a:stretch/>
        </p:blipFill>
        <p:spPr>
          <a:xfrm>
            <a:off x="1321796" y="3337031"/>
            <a:ext cx="2288294" cy="3520969"/>
          </a:xfrm>
          <a:prstGeom prst="rect">
            <a:avLst/>
          </a:prstGeom>
        </p:spPr>
      </p:pic>
    </p:spTree>
    <p:extLst>
      <p:ext uri="{BB962C8B-B14F-4D97-AF65-F5344CB8AC3E}">
        <p14:creationId xmlns:p14="http://schemas.microsoft.com/office/powerpoint/2010/main" val="401148563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Findings – we need to ask more questions </a:t>
            </a:r>
            <a:endParaRPr lang="en-US" sz="3600" dirty="0"/>
          </a:p>
        </p:txBody>
      </p:sp>
      <p:sp>
        <p:nvSpPr>
          <p:cNvPr id="3" name="Text Placeholder 2"/>
          <p:cNvSpPr>
            <a:spLocks noGrp="1"/>
          </p:cNvSpPr>
          <p:nvPr>
            <p:ph type="body" sz="quarter" idx="10"/>
          </p:nvPr>
        </p:nvSpPr>
        <p:spPr>
          <a:xfrm>
            <a:off x="665920" y="1515648"/>
            <a:ext cx="8014617" cy="4572001"/>
          </a:xfrm>
        </p:spPr>
        <p:txBody>
          <a:bodyPr>
            <a:normAutofit/>
          </a:bodyPr>
          <a:lstStyle/>
          <a:p>
            <a:pPr marL="914400" lvl="1" indent="-457200"/>
            <a:r>
              <a:rPr lang="en-US" sz="2800" dirty="0" smtClean="0"/>
              <a:t>Route variety</a:t>
            </a:r>
          </a:p>
          <a:p>
            <a:pPr marL="914400" lvl="1" indent="-457200"/>
            <a:r>
              <a:rPr lang="en-US" sz="2800" dirty="0" smtClean="0"/>
              <a:t>Rotating crops</a:t>
            </a:r>
          </a:p>
          <a:p>
            <a:pPr marL="914400" lvl="1" indent="-457200"/>
            <a:r>
              <a:rPr lang="en-US" sz="2800" dirty="0" smtClean="0"/>
              <a:t>Livestock, aquaculture, wheat, hops, barley, mint, </a:t>
            </a:r>
            <a:r>
              <a:rPr lang="en-US" sz="2800" dirty="0"/>
              <a:t>f</a:t>
            </a:r>
            <a:r>
              <a:rPr lang="en-US" sz="2800" dirty="0" smtClean="0"/>
              <a:t>ertilizers (in and out)</a:t>
            </a:r>
          </a:p>
          <a:p>
            <a:pPr marL="914400" lvl="1" indent="-457200"/>
            <a:r>
              <a:rPr lang="en-US" sz="2800" dirty="0" smtClean="0"/>
              <a:t>Internal to external movement</a:t>
            </a:r>
          </a:p>
          <a:p>
            <a:pPr marL="914400" lvl="1" indent="-457200"/>
            <a:r>
              <a:rPr lang="en-US" sz="2800" dirty="0"/>
              <a:t>True stress added to the network</a:t>
            </a:r>
          </a:p>
          <a:p>
            <a:pPr marL="457200" lvl="1" indent="0">
              <a:buNone/>
            </a:pPr>
            <a:endParaRPr lang="en-US" sz="2800" dirty="0" smtClean="0"/>
          </a:p>
          <a:p>
            <a:pPr marL="457200" lvl="1" indent="0">
              <a:buNone/>
            </a:pPr>
            <a:r>
              <a:rPr lang="en-US" sz="2800" dirty="0" smtClean="0"/>
              <a:t>All the things we never knew we never knew</a:t>
            </a:r>
          </a:p>
          <a:p>
            <a:pPr marL="457200" indent="-457200"/>
            <a:endParaRPr lang="en-US" dirty="0"/>
          </a:p>
          <a:p>
            <a:pPr marL="0" indent="0" algn="l">
              <a:buNone/>
            </a:pPr>
            <a:endParaRPr lang="en-US" dirty="0"/>
          </a:p>
          <a:p>
            <a:pPr marL="0" indent="0" algn="l">
              <a:buNone/>
            </a:pPr>
            <a:endParaRPr lang="en-US" dirty="0"/>
          </a:p>
        </p:txBody>
      </p:sp>
    </p:spTree>
    <p:extLst>
      <p:ext uri="{BB962C8B-B14F-4D97-AF65-F5344CB8AC3E}">
        <p14:creationId xmlns:p14="http://schemas.microsoft.com/office/powerpoint/2010/main" val="4689716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5921" y="239103"/>
            <a:ext cx="7886700" cy="1325563"/>
          </a:xfrm>
        </p:spPr>
        <p:txBody>
          <a:bodyPr/>
          <a:lstStyle/>
          <a:p>
            <a:r>
              <a:rPr lang="en-US" dirty="0"/>
              <a:t>Lessons </a:t>
            </a:r>
            <a:r>
              <a:rPr lang="en-US" dirty="0" smtClean="0"/>
              <a:t>learned about agricultural </a:t>
            </a:r>
            <a:r>
              <a:rPr lang="en-US" dirty="0"/>
              <a:t>f</a:t>
            </a:r>
            <a:r>
              <a:rPr lang="en-US" dirty="0" smtClean="0"/>
              <a:t>reight</a:t>
            </a:r>
            <a:endParaRPr lang="en-US" dirty="0"/>
          </a:p>
        </p:txBody>
      </p:sp>
      <p:sp>
        <p:nvSpPr>
          <p:cNvPr id="5" name="Text Placeholder 2"/>
          <p:cNvSpPr txBox="1">
            <a:spLocks/>
          </p:cNvSpPr>
          <p:nvPr/>
        </p:nvSpPr>
        <p:spPr>
          <a:xfrm>
            <a:off x="501041" y="1903957"/>
            <a:ext cx="5235880" cy="3670126"/>
          </a:xfrm>
          <a:prstGeom prst="rect">
            <a:avLst/>
          </a:prstGeom>
        </p:spPr>
        <p:txBody>
          <a:bodyPr vert="horz" lIns="91440" tIns="45720" rIns="91440" bIns="45720" rtlCol="0">
            <a:normAutofit/>
          </a:bodyPr>
          <a:lstStyle/>
          <a:p>
            <a:pPr marR="0" lvl="0" algn="l" defTabSz="914400" rtl="0" eaLnBrk="1" fontAlgn="auto" latinLnBrk="0" hangingPunct="1">
              <a:lnSpc>
                <a:spcPct val="90000"/>
              </a:lnSpc>
              <a:spcBef>
                <a:spcPts val="1000"/>
              </a:spcBef>
              <a:spcAft>
                <a:spcPts val="0"/>
              </a:spcAft>
              <a:buClrTx/>
              <a:buSzTx/>
              <a:tabLst/>
              <a:defRPr/>
            </a:pPr>
            <a:r>
              <a:rPr kumimoji="0" lang="en-US" sz="2800" b="0" i="0" u="none" strike="noStrike" kern="1200" cap="none" spc="0" normalizeH="0" baseline="0" noProof="0" dirty="0" smtClean="0">
                <a:ln>
                  <a:noFill/>
                </a:ln>
                <a:solidFill>
                  <a:srgbClr val="00247D"/>
                </a:solidFill>
                <a:effectLst/>
                <a:uLnTx/>
                <a:uFillTx/>
                <a:latin typeface="+mn-lt"/>
                <a:ea typeface="+mn-ea"/>
                <a:cs typeface="+mn-cs"/>
              </a:rPr>
              <a:t>Importance of agricultural freight:</a:t>
            </a:r>
          </a:p>
          <a:p>
            <a:pPr marL="914400" lvl="1" indent="-457200">
              <a:spcBef>
                <a:spcPts val="1000"/>
              </a:spcBef>
              <a:buFont typeface="Arial" panose="020B0604020202020204" pitchFamily="34" charset="0"/>
              <a:buChar char="•"/>
              <a:defRPr/>
            </a:pPr>
            <a:r>
              <a:rPr lang="en-US" sz="2800" dirty="0" smtClean="0">
                <a:solidFill>
                  <a:srgbClr val="00247D"/>
                </a:solidFill>
              </a:rPr>
              <a:t>Rural to Urban movement</a:t>
            </a:r>
          </a:p>
          <a:p>
            <a:pPr marL="914400" lvl="1" indent="-457200">
              <a:spcBef>
                <a:spcPts val="1000"/>
              </a:spcBef>
              <a:buFont typeface="Arial" panose="020B0604020202020204" pitchFamily="34" charset="0"/>
              <a:buChar char="•"/>
              <a:defRPr/>
            </a:pPr>
            <a:r>
              <a:rPr lang="en-US" sz="2800" dirty="0" smtClean="0">
                <a:solidFill>
                  <a:srgbClr val="00247D"/>
                </a:solidFill>
              </a:rPr>
              <a:t>Sub-movements</a:t>
            </a:r>
          </a:p>
          <a:p>
            <a:pPr marL="914400" lvl="1" indent="-457200">
              <a:spcBef>
                <a:spcPts val="1000"/>
              </a:spcBef>
              <a:buFont typeface="Arial" panose="020B0604020202020204" pitchFamily="34" charset="0"/>
              <a:buChar char="•"/>
              <a:defRPr/>
            </a:pPr>
            <a:r>
              <a:rPr lang="en-US" sz="2800" dirty="0" smtClean="0">
                <a:solidFill>
                  <a:srgbClr val="00247D"/>
                </a:solidFill>
              </a:rPr>
              <a:t>Transportation system</a:t>
            </a:r>
          </a:p>
          <a:p>
            <a:pPr marL="914400" lvl="1" indent="-457200">
              <a:spcBef>
                <a:spcPts val="1000"/>
              </a:spcBef>
              <a:buFont typeface="Arial" panose="020B0604020202020204" pitchFamily="34" charset="0"/>
              <a:buChar char="•"/>
              <a:defRPr/>
            </a:pPr>
            <a:r>
              <a:rPr lang="en-US" sz="2800" dirty="0" smtClean="0">
                <a:solidFill>
                  <a:srgbClr val="00247D"/>
                </a:solidFill>
              </a:rPr>
              <a:t>Economy</a:t>
            </a:r>
          </a:p>
          <a:p>
            <a:pPr marL="914400" lvl="1" indent="-457200">
              <a:spcBef>
                <a:spcPts val="1000"/>
              </a:spcBef>
              <a:buFont typeface="Arial" panose="020B0604020202020204" pitchFamily="34" charset="0"/>
              <a:buChar char="•"/>
              <a:defRPr/>
            </a:pPr>
            <a:r>
              <a:rPr lang="en-US" sz="2800" dirty="0" smtClean="0">
                <a:solidFill>
                  <a:srgbClr val="00247D"/>
                </a:solidFill>
              </a:rPr>
              <a:t>Aggregate process</a:t>
            </a:r>
            <a:endParaRPr lang="en-US" sz="2800" dirty="0">
              <a:solidFill>
                <a:srgbClr val="00247D"/>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74915" y="2229001"/>
            <a:ext cx="2377288" cy="3169717"/>
          </a:xfrm>
          <a:prstGeom prst="rect">
            <a:avLst/>
          </a:prstGeom>
        </p:spPr>
      </p:pic>
    </p:spTree>
    <p:extLst>
      <p:ext uri="{BB962C8B-B14F-4D97-AF65-F5344CB8AC3E}">
        <p14:creationId xmlns:p14="http://schemas.microsoft.com/office/powerpoint/2010/main" val="30669852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676106" cy="874951"/>
          </a:xfrm>
        </p:spPr>
        <p:txBody>
          <a:bodyPr>
            <a:normAutofit fontScale="90000"/>
          </a:bodyPr>
          <a:lstStyle/>
          <a:p>
            <a:r>
              <a:rPr lang="en-US" dirty="0"/>
              <a:t>A little about </a:t>
            </a:r>
            <a:r>
              <a:rPr lang="en-US" dirty="0" smtClean="0"/>
              <a:t>COMPASS</a:t>
            </a:r>
            <a:br>
              <a:rPr lang="en-US" dirty="0" smtClean="0"/>
            </a:b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28650" y="1240077"/>
            <a:ext cx="7828101" cy="5275089"/>
          </a:xfrm>
        </p:spPr>
      </p:pic>
    </p:spTree>
    <p:extLst>
      <p:ext uri="{BB962C8B-B14F-4D97-AF65-F5344CB8AC3E}">
        <p14:creationId xmlns:p14="http://schemas.microsoft.com/office/powerpoint/2010/main" val="164776774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5921" y="328772"/>
            <a:ext cx="7886700" cy="1325563"/>
          </a:xfrm>
        </p:spPr>
        <p:txBody>
          <a:bodyPr/>
          <a:lstStyle/>
          <a:p>
            <a:r>
              <a:rPr lang="en-US" dirty="0"/>
              <a:t>Lessons </a:t>
            </a:r>
            <a:r>
              <a:rPr lang="en-US" dirty="0" smtClean="0"/>
              <a:t>learned about stakeholders</a:t>
            </a:r>
            <a:endParaRPr lang="en-US" dirty="0"/>
          </a:p>
        </p:txBody>
      </p:sp>
      <p:sp>
        <p:nvSpPr>
          <p:cNvPr id="3" name="Text Placeholder 2"/>
          <p:cNvSpPr>
            <a:spLocks noGrp="1"/>
          </p:cNvSpPr>
          <p:nvPr>
            <p:ph type="body" sz="quarter" idx="10"/>
          </p:nvPr>
        </p:nvSpPr>
        <p:spPr>
          <a:xfrm>
            <a:off x="539119" y="1806370"/>
            <a:ext cx="8140304" cy="3825875"/>
          </a:xfrm>
        </p:spPr>
        <p:txBody>
          <a:bodyPr>
            <a:normAutofit/>
          </a:bodyPr>
          <a:lstStyle/>
          <a:p>
            <a:pPr marL="457200" indent="-457200" algn="l">
              <a:buFont typeface="Arial" panose="020B0604020202020204" pitchFamily="34" charset="0"/>
              <a:buChar char="•"/>
            </a:pPr>
            <a:r>
              <a:rPr lang="en-US" dirty="0" smtClean="0"/>
              <a:t>Stakeholders are different in rural and urban areas</a:t>
            </a:r>
          </a:p>
          <a:p>
            <a:pPr marL="457200" indent="-457200" algn="l">
              <a:buFont typeface="Arial" panose="020B0604020202020204" pitchFamily="34" charset="0"/>
              <a:buChar char="•"/>
            </a:pPr>
            <a:r>
              <a:rPr lang="en-US" dirty="0" smtClean="0"/>
              <a:t>There is no easy way to reach all stakeholders</a:t>
            </a:r>
          </a:p>
          <a:p>
            <a:pPr marL="457200" indent="-457200" algn="l">
              <a:buFont typeface="Arial" panose="020B0604020202020204" pitchFamily="34" charset="0"/>
              <a:buChar char="•"/>
            </a:pPr>
            <a:r>
              <a:rPr lang="en-US" dirty="0" smtClean="0"/>
              <a:t>The interaction between rural and urban stakeholders is valuable </a:t>
            </a:r>
          </a:p>
          <a:p>
            <a:pPr marL="457200" indent="-457200" algn="l">
              <a:buFont typeface="Arial" panose="020B0604020202020204" pitchFamily="34" charset="0"/>
              <a:buChar char="•"/>
            </a:pPr>
            <a:r>
              <a:rPr lang="en-US" dirty="0" smtClean="0"/>
              <a:t>They want to participate</a:t>
            </a:r>
          </a:p>
          <a:p>
            <a:pPr marL="457200" lvl="0" indent="-457200"/>
            <a:r>
              <a:rPr lang="en-US" dirty="0"/>
              <a:t>Creativity is key</a:t>
            </a:r>
          </a:p>
          <a:p>
            <a:pPr marL="0" indent="0" algn="l">
              <a:buNone/>
            </a:pPr>
            <a:endParaRPr lang="en-US" dirty="0" smtClean="0"/>
          </a:p>
        </p:txBody>
      </p:sp>
      <p:pic>
        <p:nvPicPr>
          <p:cNvPr id="4" name="Picture 3"/>
          <p:cNvPicPr>
            <a:picLocks noChangeAspect="1"/>
          </p:cNvPicPr>
          <p:nvPr/>
        </p:nvPicPr>
        <p:blipFill rotWithShape="1">
          <a:blip r:embed="rId2" cstate="print"/>
          <a:srcRect l="11731" t="42767" r="48770" b="19598"/>
          <a:stretch/>
        </p:blipFill>
        <p:spPr>
          <a:xfrm>
            <a:off x="5141040" y="3383539"/>
            <a:ext cx="3411581" cy="2400741"/>
          </a:xfrm>
          <a:prstGeom prst="rect">
            <a:avLst/>
          </a:prstGeom>
        </p:spPr>
      </p:pic>
    </p:spTree>
    <p:extLst>
      <p:ext uri="{BB962C8B-B14F-4D97-AF65-F5344CB8AC3E}">
        <p14:creationId xmlns:p14="http://schemas.microsoft.com/office/powerpoint/2010/main" val="424271495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How can </a:t>
            </a:r>
            <a:r>
              <a:rPr lang="en-US" sz="3600" dirty="0"/>
              <a:t>w</a:t>
            </a:r>
            <a:r>
              <a:rPr lang="en-US" sz="3600" dirty="0" smtClean="0"/>
              <a:t>e </a:t>
            </a:r>
            <a:r>
              <a:rPr lang="en-US" sz="3600" dirty="0"/>
              <a:t>u</a:t>
            </a:r>
            <a:r>
              <a:rPr lang="en-US" sz="3600" dirty="0" smtClean="0"/>
              <a:t>se </a:t>
            </a:r>
            <a:r>
              <a:rPr lang="en-US" sz="3600" dirty="0"/>
              <a:t>f</a:t>
            </a:r>
            <a:r>
              <a:rPr lang="en-US" sz="3600" dirty="0" smtClean="0"/>
              <a:t>reight </a:t>
            </a:r>
            <a:r>
              <a:rPr lang="en-US" sz="3600" dirty="0"/>
              <a:t>d</a:t>
            </a:r>
            <a:r>
              <a:rPr lang="en-US" sz="3600" dirty="0" smtClean="0"/>
              <a:t>ata? </a:t>
            </a:r>
            <a:endParaRPr lang="en-US" sz="3600" dirty="0"/>
          </a:p>
        </p:txBody>
      </p:sp>
      <p:sp>
        <p:nvSpPr>
          <p:cNvPr id="3" name="Text Placeholder 2"/>
          <p:cNvSpPr>
            <a:spLocks noGrp="1"/>
          </p:cNvSpPr>
          <p:nvPr>
            <p:ph type="body" sz="quarter" idx="10"/>
          </p:nvPr>
        </p:nvSpPr>
        <p:spPr>
          <a:xfrm>
            <a:off x="665921" y="1388152"/>
            <a:ext cx="8073866" cy="4574492"/>
          </a:xfrm>
        </p:spPr>
        <p:txBody>
          <a:bodyPr>
            <a:normAutofit/>
          </a:bodyPr>
          <a:lstStyle/>
          <a:p>
            <a:pPr marL="0" indent="0" algn="l">
              <a:buNone/>
            </a:pPr>
            <a:r>
              <a:rPr lang="en-US" sz="3600" dirty="0" smtClean="0"/>
              <a:t>Identify need for:</a:t>
            </a:r>
          </a:p>
          <a:p>
            <a:pPr marL="457200" indent="-457200" algn="l">
              <a:buFont typeface="Arial" panose="020B0604020202020204" pitchFamily="34" charset="0"/>
              <a:buChar char="•"/>
            </a:pPr>
            <a:r>
              <a:rPr lang="en-US" dirty="0" smtClean="0"/>
              <a:t>Preventative actions</a:t>
            </a:r>
          </a:p>
          <a:p>
            <a:pPr marL="457200" indent="-457200" algn="l">
              <a:buFont typeface="Arial" panose="020B0604020202020204" pitchFamily="34" charset="0"/>
              <a:buChar char="•"/>
            </a:pPr>
            <a:r>
              <a:rPr lang="en-US" dirty="0" smtClean="0"/>
              <a:t>More frequent maintenance </a:t>
            </a:r>
          </a:p>
          <a:p>
            <a:pPr marL="457200" indent="-457200" algn="l">
              <a:buFont typeface="Arial" panose="020B0604020202020204" pitchFamily="34" charset="0"/>
              <a:buChar char="•"/>
            </a:pPr>
            <a:r>
              <a:rPr lang="en-US" dirty="0" smtClean="0"/>
              <a:t>Expedited improvement/safety projects</a:t>
            </a:r>
          </a:p>
          <a:p>
            <a:pPr marL="0" indent="0" algn="l">
              <a:buNone/>
            </a:pPr>
            <a:endParaRPr lang="en-US" dirty="0"/>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t="3305" r="17045" b="12396"/>
          <a:stretch/>
        </p:blipFill>
        <p:spPr>
          <a:xfrm>
            <a:off x="5382630" y="3627941"/>
            <a:ext cx="3045588" cy="2321170"/>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22908" r="9823" b="10181"/>
          <a:stretch/>
        </p:blipFill>
        <p:spPr>
          <a:xfrm>
            <a:off x="665921" y="3942985"/>
            <a:ext cx="2590894" cy="2594571"/>
          </a:xfrm>
          <a:prstGeom prst="rect">
            <a:avLst/>
          </a:prstGeom>
        </p:spPr>
      </p:pic>
      <p:pic>
        <p:nvPicPr>
          <p:cNvPr id="8" name="Picture 7"/>
          <p:cNvPicPr>
            <a:picLocks noChangeAspect="1"/>
          </p:cNvPicPr>
          <p:nvPr/>
        </p:nvPicPr>
        <p:blipFill>
          <a:blip r:embed="rId4" cstate="print"/>
          <a:stretch>
            <a:fillRect/>
          </a:stretch>
        </p:blipFill>
        <p:spPr>
          <a:xfrm>
            <a:off x="3087168" y="4467915"/>
            <a:ext cx="2465109" cy="2222041"/>
          </a:xfrm>
          <a:prstGeom prst="rect">
            <a:avLst/>
          </a:prstGeom>
        </p:spPr>
      </p:pic>
    </p:spTree>
    <p:extLst>
      <p:ext uri="{BB962C8B-B14F-4D97-AF65-F5344CB8AC3E}">
        <p14:creationId xmlns:p14="http://schemas.microsoft.com/office/powerpoint/2010/main" val="403324103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Big Picture</a:t>
            </a:r>
            <a:endParaRPr lang="en-US" dirty="0"/>
          </a:p>
        </p:txBody>
      </p:sp>
      <p:pic>
        <p:nvPicPr>
          <p:cNvPr id="7" name="Picture 6"/>
          <p:cNvPicPr>
            <a:picLocks noChangeAspect="1"/>
          </p:cNvPicPr>
          <p:nvPr/>
        </p:nvPicPr>
        <p:blipFill rotWithShape="1">
          <a:blip r:embed="rId3" cstate="print"/>
          <a:srcRect l="27181" t="9679" r="28513" b="1019"/>
          <a:stretch/>
        </p:blipFill>
        <p:spPr>
          <a:xfrm>
            <a:off x="1828801" y="1002082"/>
            <a:ext cx="4434214" cy="5755710"/>
          </a:xfrm>
          <a:prstGeom prst="rect">
            <a:avLst/>
          </a:prstGeom>
        </p:spPr>
      </p:pic>
    </p:spTree>
    <p:extLst>
      <p:ext uri="{BB962C8B-B14F-4D97-AF65-F5344CB8AC3E}">
        <p14:creationId xmlns:p14="http://schemas.microsoft.com/office/powerpoint/2010/main" val="320738545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6499" y="299138"/>
            <a:ext cx="8399282" cy="1325563"/>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000" kern="1200">
                <a:solidFill>
                  <a:srgbClr val="77233F"/>
                </a:solidFill>
                <a:latin typeface="Verdana" panose="020B0604030504040204" pitchFamily="34" charset="0"/>
                <a:ea typeface="Verdana" panose="020B0604030504040204" pitchFamily="34" charset="0"/>
                <a:cs typeface="Verdana" panose="020B0604030504040204" pitchFamily="34" charset="0"/>
              </a:defRPr>
            </a:lvl1pPr>
          </a:lstStyle>
          <a:p>
            <a:r>
              <a:rPr lang="en-US" sz="4200" i="1" smtClean="0"/>
              <a:t>Communities in Motion 2040 2.0</a:t>
            </a:r>
            <a:r>
              <a:rPr lang="en-US" smtClean="0"/>
              <a:t/>
            </a:r>
            <a:br>
              <a:rPr lang="en-US" smtClean="0"/>
            </a:br>
            <a:endParaRPr lang="en-US" dirty="0"/>
          </a:p>
        </p:txBody>
      </p:sp>
      <p:sp>
        <p:nvSpPr>
          <p:cNvPr id="5" name="Content Placeholder 2"/>
          <p:cNvSpPr txBox="1">
            <a:spLocks/>
          </p:cNvSpPr>
          <p:nvPr/>
        </p:nvSpPr>
        <p:spPr>
          <a:xfrm>
            <a:off x="899081" y="1624701"/>
            <a:ext cx="7886700" cy="37448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47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47D"/>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47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47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47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mtClean="0"/>
              <a:t>Update to current plan</a:t>
            </a:r>
          </a:p>
          <a:p>
            <a:r>
              <a:rPr lang="en-US" smtClean="0"/>
              <a:t>Same horizon year, same vision for growth </a:t>
            </a:r>
          </a:p>
          <a:p>
            <a:r>
              <a:rPr lang="en-US" smtClean="0"/>
              <a:t>More detailed analysis of future transportation needs</a:t>
            </a:r>
            <a:endParaRPr lang="en-US" dirty="0" smtClean="0"/>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t="11461" b="20630"/>
          <a:stretch/>
        </p:blipFill>
        <p:spPr>
          <a:xfrm>
            <a:off x="823274" y="4383464"/>
            <a:ext cx="4386605" cy="2234152"/>
          </a:xfrm>
          <a:prstGeom prst="rect">
            <a:avLst/>
          </a:prstGeom>
        </p:spPr>
      </p:pic>
    </p:spTree>
    <p:extLst>
      <p:ext uri="{BB962C8B-B14F-4D97-AF65-F5344CB8AC3E}">
        <p14:creationId xmlns:p14="http://schemas.microsoft.com/office/powerpoint/2010/main" val="33142360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tretch>
            <a:fillRect/>
          </a:stretch>
        </p:blipFill>
        <p:spPr>
          <a:xfrm>
            <a:off x="1462474" y="745103"/>
            <a:ext cx="6352346" cy="6014341"/>
          </a:xfrm>
          <a:prstGeom prst="rect">
            <a:avLst/>
          </a:prstGeom>
        </p:spPr>
      </p:pic>
      <p:sp>
        <p:nvSpPr>
          <p:cNvPr id="5" name="Title 1"/>
          <p:cNvSpPr txBox="1">
            <a:spLocks/>
          </p:cNvSpPr>
          <p:nvPr/>
        </p:nvSpPr>
        <p:spPr>
          <a:xfrm>
            <a:off x="628650" y="82322"/>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rgbClr val="77233F"/>
                </a:solidFill>
                <a:latin typeface="Verdana" panose="020B0604030504040204" pitchFamily="34" charset="0"/>
                <a:ea typeface="Verdana" panose="020B0604030504040204" pitchFamily="34" charset="0"/>
                <a:cs typeface="Verdana" panose="020B0604030504040204" pitchFamily="34" charset="0"/>
              </a:defRPr>
            </a:lvl1pPr>
          </a:lstStyle>
          <a:p>
            <a:r>
              <a:rPr lang="en-US" smtClean="0"/>
              <a:t>Four Components </a:t>
            </a:r>
            <a:br>
              <a:rPr lang="en-US" smtClean="0"/>
            </a:br>
            <a:endParaRPr lang="en-US" dirty="0"/>
          </a:p>
        </p:txBody>
      </p:sp>
      <p:sp>
        <p:nvSpPr>
          <p:cNvPr id="6" name="Content Placeholder 2"/>
          <p:cNvSpPr txBox="1">
            <a:spLocks/>
          </p:cNvSpPr>
          <p:nvPr/>
        </p:nvSpPr>
        <p:spPr>
          <a:xfrm>
            <a:off x="628650" y="1825625"/>
            <a:ext cx="78867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47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47D"/>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47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47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47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mtClean="0"/>
          </a:p>
          <a:p>
            <a:endParaRPr lang="en-US" smtClean="0"/>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32851211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5921" y="38687"/>
            <a:ext cx="7886700" cy="1062325"/>
          </a:xfrm>
        </p:spPr>
        <p:txBody>
          <a:bodyPr/>
          <a:lstStyle/>
          <a:p>
            <a:r>
              <a:rPr lang="en-US" dirty="0" smtClean="0"/>
              <a:t>Next steps</a:t>
            </a:r>
            <a:endParaRPr lang="en-US" dirty="0"/>
          </a:p>
        </p:txBody>
      </p:sp>
      <p:sp>
        <p:nvSpPr>
          <p:cNvPr id="3" name="Text Placeholder 2"/>
          <p:cNvSpPr>
            <a:spLocks noGrp="1"/>
          </p:cNvSpPr>
          <p:nvPr>
            <p:ph type="body" sz="quarter" idx="10"/>
          </p:nvPr>
        </p:nvSpPr>
        <p:spPr>
          <a:xfrm>
            <a:off x="317240" y="1279251"/>
            <a:ext cx="8528179" cy="4177751"/>
          </a:xfrm>
        </p:spPr>
        <p:txBody>
          <a:bodyPr>
            <a:normAutofit/>
          </a:bodyPr>
          <a:lstStyle/>
          <a:p>
            <a:pPr marL="457200" indent="-457200"/>
            <a:r>
              <a:rPr lang="en-US" dirty="0" smtClean="0"/>
              <a:t>SHRP2 freight element and data collection</a:t>
            </a:r>
          </a:p>
          <a:p>
            <a:pPr marL="457200" indent="-457200"/>
            <a:r>
              <a:rPr lang="en-US" dirty="0" smtClean="0"/>
              <a:t>Freight advisory workgroup </a:t>
            </a:r>
          </a:p>
          <a:p>
            <a:pPr marL="457200" indent="-457200"/>
            <a:r>
              <a:rPr lang="en-US" dirty="0" smtClean="0"/>
              <a:t>Freight component for the long-range transportation plan</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25176" r="11291" b="6453"/>
          <a:stretch/>
        </p:blipFill>
        <p:spPr>
          <a:xfrm>
            <a:off x="2171430" y="3327598"/>
            <a:ext cx="4343669" cy="2510875"/>
          </a:xfrm>
          <a:prstGeom prst="rect">
            <a:avLst/>
          </a:prstGeom>
        </p:spPr>
      </p:pic>
    </p:spTree>
    <p:extLst>
      <p:ext uri="{BB962C8B-B14F-4D97-AF65-F5344CB8AC3E}">
        <p14:creationId xmlns:p14="http://schemas.microsoft.com/office/powerpoint/2010/main" val="31288037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smtClean="0"/>
              <a:t>Next steps</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6693" y="1171470"/>
            <a:ext cx="6905156" cy="5335802"/>
          </a:xfrm>
          <a:prstGeom prst="rect">
            <a:avLst/>
          </a:prstGeom>
        </p:spPr>
      </p:pic>
    </p:spTree>
    <p:extLst>
      <p:ext uri="{BB962C8B-B14F-4D97-AF65-F5344CB8AC3E}">
        <p14:creationId xmlns:p14="http://schemas.microsoft.com/office/powerpoint/2010/main" val="31502324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smtClean="0"/>
              <a:t>Next steps</a:t>
            </a:r>
            <a:endParaRPr lang="en-US" dirty="0"/>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11217"/>
          <a:stretch/>
        </p:blipFill>
        <p:spPr>
          <a:xfrm>
            <a:off x="440765" y="1228975"/>
            <a:ext cx="4277059" cy="284796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3347" y="4105585"/>
            <a:ext cx="3248000" cy="243600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35565" y="1228975"/>
            <a:ext cx="4015847" cy="3011885"/>
          </a:xfrm>
          <a:prstGeom prst="rect">
            <a:avLst/>
          </a:prstGeom>
        </p:spPr>
      </p:pic>
    </p:spTree>
    <p:extLst>
      <p:ext uri="{BB962C8B-B14F-4D97-AF65-F5344CB8AC3E}">
        <p14:creationId xmlns:p14="http://schemas.microsoft.com/office/powerpoint/2010/main" val="234840389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45601" y="1115647"/>
            <a:ext cx="7886700" cy="1325563"/>
          </a:xfrm>
        </p:spPr>
        <p:txBody>
          <a:bodyPr/>
          <a:lstStyle/>
          <a:p>
            <a:r>
              <a:rPr lang="en-US" dirty="0" smtClean="0"/>
              <a:t>How does this apply to you?</a:t>
            </a:r>
            <a:endParaRPr lang="en-US" dirty="0"/>
          </a:p>
        </p:txBody>
      </p:sp>
    </p:spTree>
    <p:extLst>
      <p:ext uri="{BB962C8B-B14F-4D97-AF65-F5344CB8AC3E}">
        <p14:creationId xmlns:p14="http://schemas.microsoft.com/office/powerpoint/2010/main" val="25338052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smtClean="0"/>
              <a:t>Consider freight in comprehensive plans and other planning documents</a:t>
            </a:r>
          </a:p>
          <a:p>
            <a:r>
              <a:rPr lang="en-US" dirty="0" smtClean="0"/>
              <a:t>ITD will be reaching out for their upcoming freight study</a:t>
            </a:r>
          </a:p>
          <a:p>
            <a:r>
              <a:rPr lang="en-US" dirty="0" smtClean="0"/>
              <a:t>Contact your MPO and find out what is in the long range plan about freight</a:t>
            </a:r>
          </a:p>
          <a:p>
            <a:r>
              <a:rPr lang="en-US" dirty="0" smtClean="0"/>
              <a:t>Please ask questions about how to get started</a:t>
            </a:r>
            <a:endParaRPr lang="en-US" dirty="0"/>
          </a:p>
        </p:txBody>
      </p:sp>
      <p:sp>
        <p:nvSpPr>
          <p:cNvPr id="4" name="Title 1"/>
          <p:cNvSpPr>
            <a:spLocks noGrp="1"/>
          </p:cNvSpPr>
          <p:nvPr>
            <p:ph type="title"/>
          </p:nvPr>
        </p:nvSpPr>
        <p:spPr/>
        <p:txBody>
          <a:bodyPr/>
          <a:lstStyle/>
          <a:p>
            <a:r>
              <a:rPr lang="en-US" dirty="0" smtClean="0"/>
              <a:t>Couple of ideas</a:t>
            </a:r>
            <a:endParaRPr lang="en-US" dirty="0"/>
          </a:p>
        </p:txBody>
      </p:sp>
    </p:spTree>
    <p:extLst>
      <p:ext uri="{BB962C8B-B14F-4D97-AF65-F5344CB8AC3E}">
        <p14:creationId xmlns:p14="http://schemas.microsoft.com/office/powerpoint/2010/main" val="27548585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Ada and Canyon Counties</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0117" y="1117377"/>
            <a:ext cx="7218307" cy="5577782"/>
          </a:xfrm>
          <a:prstGeom prst="rect">
            <a:avLst/>
          </a:prstGeom>
        </p:spPr>
      </p:pic>
      <p:sp>
        <p:nvSpPr>
          <p:cNvPr id="3" name="TextBox 2"/>
          <p:cNvSpPr txBox="1"/>
          <p:nvPr/>
        </p:nvSpPr>
        <p:spPr>
          <a:xfrm>
            <a:off x="4709478" y="1452297"/>
            <a:ext cx="2968031" cy="990643"/>
          </a:xfrm>
          <a:prstGeom prst="rect">
            <a:avLst/>
          </a:prstGeom>
          <a:noFill/>
        </p:spPr>
        <p:txBody>
          <a:bodyPr wrap="square" rtlCol="0">
            <a:spAutoFit/>
          </a:bodyPr>
          <a:lstStyle/>
          <a:p>
            <a:pPr algn="ctr"/>
            <a:r>
              <a:rPr lang="en-US" sz="2800" b="1" dirty="0" smtClean="0">
                <a:solidFill>
                  <a:srgbClr val="77233F"/>
                </a:solidFill>
                <a:effectLst>
                  <a:innerShdw blurRad="63500" dist="50800" dir="16200000">
                    <a:schemeClr val="bg1">
                      <a:alpha val="50000"/>
                    </a:schemeClr>
                  </a:innerShdw>
                </a:effectLst>
              </a:rPr>
              <a:t>40% of the </a:t>
            </a:r>
            <a:r>
              <a:rPr lang="en-US" sz="2800" b="1" dirty="0" smtClean="0">
                <a:solidFill>
                  <a:srgbClr val="77233F"/>
                </a:solidFill>
                <a:effectLst>
                  <a:innerShdw blurRad="63500" dist="50800" dir="16200000">
                    <a:schemeClr val="bg1">
                      <a:alpha val="50000"/>
                    </a:schemeClr>
                  </a:innerShdw>
                </a:effectLst>
              </a:rPr>
              <a:t>State’s </a:t>
            </a:r>
            <a:r>
              <a:rPr lang="en-US" sz="2800" b="1" dirty="0" smtClean="0">
                <a:solidFill>
                  <a:srgbClr val="77233F"/>
                </a:solidFill>
                <a:effectLst>
                  <a:innerShdw blurRad="63500" dist="50800" dir="16200000">
                    <a:schemeClr val="bg1">
                      <a:alpha val="50000"/>
                    </a:schemeClr>
                  </a:innerShdw>
                </a:effectLst>
              </a:rPr>
              <a:t>population</a:t>
            </a:r>
            <a:endParaRPr lang="en-US" sz="2800" b="1" dirty="0">
              <a:solidFill>
                <a:srgbClr val="77233F"/>
              </a:solidFill>
              <a:effectLst>
                <a:innerShdw blurRad="63500" dist="50800" dir="16200000">
                  <a:schemeClr val="bg1">
                    <a:alpha val="50000"/>
                  </a:schemeClr>
                </a:innerShdw>
              </a:effectLst>
            </a:endParaRPr>
          </a:p>
        </p:txBody>
      </p:sp>
    </p:spTree>
    <p:extLst>
      <p:ext uri="{BB962C8B-B14F-4D97-AF65-F5344CB8AC3E}">
        <p14:creationId xmlns:p14="http://schemas.microsoft.com/office/powerpoint/2010/main" val="17596301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6504" y="1095271"/>
            <a:ext cx="3231773" cy="1146774"/>
          </a:xfrm>
        </p:spPr>
        <p:txBody>
          <a:bodyPr/>
          <a:lstStyle/>
          <a:p>
            <a:r>
              <a:rPr lang="en-US" dirty="0" smtClean="0"/>
              <a:t>Questions?</a:t>
            </a:r>
            <a:endParaRPr lang="en-US" dirty="0"/>
          </a:p>
        </p:txBody>
      </p:sp>
      <p:pic>
        <p:nvPicPr>
          <p:cNvPr id="1028" name="Picture 4" descr="Image result for truck question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98277" y="2003473"/>
            <a:ext cx="1836511" cy="245183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30632" y="4667250"/>
            <a:ext cx="2971800" cy="923330"/>
          </a:xfrm>
          <a:prstGeom prst="rect">
            <a:avLst/>
          </a:prstGeom>
          <a:noFill/>
        </p:spPr>
        <p:txBody>
          <a:bodyPr wrap="square" rtlCol="0">
            <a:spAutoFit/>
          </a:bodyPr>
          <a:lstStyle/>
          <a:p>
            <a:pPr algn="ctr"/>
            <a:r>
              <a:rPr lang="en-US" dirty="0" smtClean="0"/>
              <a:t>Tina Fuller</a:t>
            </a:r>
          </a:p>
          <a:p>
            <a:pPr algn="ctr"/>
            <a:r>
              <a:rPr lang="en-US" dirty="0" smtClean="0">
                <a:hlinkClick r:id="rId3"/>
              </a:rPr>
              <a:t>tfuller@compassidaho.org</a:t>
            </a:r>
            <a:endParaRPr lang="en-US" dirty="0" smtClean="0"/>
          </a:p>
          <a:p>
            <a:pPr algn="ctr"/>
            <a:r>
              <a:rPr lang="en-US" dirty="0" smtClean="0"/>
              <a:t>208-475-2231</a:t>
            </a:r>
            <a:endParaRPr lang="en-US" dirty="0"/>
          </a:p>
        </p:txBody>
      </p:sp>
    </p:spTree>
    <p:extLst>
      <p:ext uri="{BB962C8B-B14F-4D97-AF65-F5344CB8AC3E}">
        <p14:creationId xmlns:p14="http://schemas.microsoft.com/office/powerpoint/2010/main" val="385528371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Text Placeholder 2"/>
          <p:cNvSpPr>
            <a:spLocks noGrp="1"/>
          </p:cNvSpPr>
          <p:nvPr>
            <p:ph type="body" sz="quarter" idx="10"/>
          </p:nvPr>
        </p:nvSpPr>
        <p:spPr>
          <a:xfrm>
            <a:off x="521494" y="1139869"/>
            <a:ext cx="8140304" cy="4306846"/>
          </a:xfrm>
        </p:spPr>
        <p:txBody>
          <a:bodyPr>
            <a:normAutofit/>
          </a:bodyPr>
          <a:lstStyle/>
          <a:p>
            <a:pPr marL="457200" indent="-457200"/>
            <a:r>
              <a:rPr lang="en-US" dirty="0" smtClean="0"/>
              <a:t>Driving home the importance of the different needs of different areas </a:t>
            </a:r>
          </a:p>
          <a:p>
            <a:pPr marL="457200" indent="-457200"/>
            <a:r>
              <a:rPr lang="en-US" dirty="0" smtClean="0"/>
              <a:t>Expanding scope to entire freight community</a:t>
            </a:r>
          </a:p>
          <a:p>
            <a:pPr marL="457200" indent="-457200"/>
            <a:r>
              <a:rPr lang="en-US" dirty="0" smtClean="0"/>
              <a:t>Freight component in the long range transportation plan</a:t>
            </a:r>
          </a:p>
          <a:p>
            <a:pPr marL="457200" indent="-457200"/>
            <a:r>
              <a:rPr lang="en-US" dirty="0" smtClean="0"/>
              <a:t>Continue building </a:t>
            </a:r>
            <a:r>
              <a:rPr lang="en-US" b="1" dirty="0" smtClean="0"/>
              <a:t>partnerships</a:t>
            </a:r>
            <a:r>
              <a:rPr lang="en-US" dirty="0" smtClean="0"/>
              <a:t> with and between </a:t>
            </a:r>
            <a:r>
              <a:rPr lang="en-US" b="1" dirty="0" smtClean="0"/>
              <a:t>stakeholders</a:t>
            </a:r>
            <a:r>
              <a:rPr lang="en-US" dirty="0"/>
              <a:t> </a:t>
            </a:r>
            <a:r>
              <a:rPr lang="en-US" dirty="0" smtClean="0"/>
              <a:t>to make sure </a:t>
            </a:r>
            <a:r>
              <a:rPr lang="en-US" b="1" dirty="0" smtClean="0"/>
              <a:t>urban </a:t>
            </a:r>
            <a:r>
              <a:rPr lang="en-US" dirty="0" smtClean="0"/>
              <a:t>and</a:t>
            </a:r>
            <a:r>
              <a:rPr lang="en-US" b="1" dirty="0" smtClean="0"/>
              <a:t> rural </a:t>
            </a:r>
            <a:r>
              <a:rPr lang="en-US" dirty="0" smtClean="0"/>
              <a:t>needs are being addressed</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22012" b="20754"/>
          <a:stretch/>
        </p:blipFill>
        <p:spPr>
          <a:xfrm>
            <a:off x="0" y="4782578"/>
            <a:ext cx="4835047" cy="2075421"/>
          </a:xfrm>
          <a:prstGeom prst="rect">
            <a:avLst/>
          </a:prstGeom>
        </p:spPr>
      </p:pic>
    </p:spTree>
    <p:extLst>
      <p:ext uri="{BB962C8B-B14F-4D97-AF65-F5344CB8AC3E}">
        <p14:creationId xmlns:p14="http://schemas.microsoft.com/office/powerpoint/2010/main" val="217242362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t>
            </a:r>
            <a:r>
              <a:rPr lang="en-US" dirty="0" smtClean="0"/>
              <a:t>eferences</a:t>
            </a:r>
            <a:endParaRPr lang="en-US" dirty="0"/>
          </a:p>
        </p:txBody>
      </p:sp>
      <p:sp>
        <p:nvSpPr>
          <p:cNvPr id="3" name="Text Placeholder 2"/>
          <p:cNvSpPr>
            <a:spLocks noGrp="1"/>
          </p:cNvSpPr>
          <p:nvPr>
            <p:ph type="body" sz="quarter" idx="10"/>
          </p:nvPr>
        </p:nvSpPr>
        <p:spPr/>
        <p:txBody>
          <a:bodyPr/>
          <a:lstStyle/>
          <a:p>
            <a:r>
              <a:rPr lang="en-US" dirty="0">
                <a:hlinkClick r:id="rId2"/>
              </a:rPr>
              <a:t>http://</a:t>
            </a:r>
            <a:r>
              <a:rPr lang="en-US" dirty="0" smtClean="0">
                <a:hlinkClick r:id="rId2"/>
              </a:rPr>
              <a:t>beef2live.com/story-idaho-ag-facts-116-105018</a:t>
            </a:r>
            <a:endParaRPr lang="en-US" dirty="0" smtClean="0"/>
          </a:p>
          <a:p>
            <a:r>
              <a:rPr lang="en-US" dirty="0">
                <a:hlinkClick r:id="rId3"/>
              </a:rPr>
              <a:t>http://farmflavor.com/us-ag/idaho</a:t>
            </a:r>
            <a:r>
              <a:rPr lang="en-US" dirty="0" smtClean="0">
                <a:hlinkClick r:id="rId3"/>
              </a:rPr>
              <a:t>/</a:t>
            </a:r>
            <a:endParaRPr lang="en-US" dirty="0" smtClean="0"/>
          </a:p>
          <a:p>
            <a:r>
              <a:rPr lang="en-US" dirty="0">
                <a:hlinkClick r:id="rId4"/>
              </a:rPr>
              <a:t>http://www.visitidaho.org/idaho-trivia</a:t>
            </a:r>
            <a:r>
              <a:rPr lang="en-US" dirty="0" smtClean="0">
                <a:hlinkClick r:id="rId4"/>
              </a:rPr>
              <a:t>/</a:t>
            </a:r>
            <a:endParaRPr lang="en-US" dirty="0" smtClean="0"/>
          </a:p>
          <a:p>
            <a:endParaRPr lang="en-US" dirty="0"/>
          </a:p>
        </p:txBody>
      </p:sp>
    </p:spTree>
    <p:extLst>
      <p:ext uri="{BB962C8B-B14F-4D97-AF65-F5344CB8AC3E}">
        <p14:creationId xmlns:p14="http://schemas.microsoft.com/office/powerpoint/2010/main" val="27317541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Text Placeholder 2"/>
          <p:cNvSpPr>
            <a:spLocks noGrp="1"/>
          </p:cNvSpPr>
          <p:nvPr>
            <p:ph type="body" sz="quarter" idx="10"/>
          </p:nvPr>
        </p:nvSpPr>
        <p:spPr>
          <a:xfrm>
            <a:off x="539119" y="1364250"/>
            <a:ext cx="8140304" cy="5096484"/>
          </a:xfrm>
        </p:spPr>
        <p:txBody>
          <a:bodyPr>
            <a:normAutofit/>
          </a:bodyPr>
          <a:lstStyle/>
          <a:p>
            <a:r>
              <a:rPr lang="en-US" dirty="0" smtClean="0"/>
              <a:t>Agricultural Freight Study</a:t>
            </a:r>
          </a:p>
          <a:p>
            <a:pPr marL="1143000" lvl="1" indent="-457200"/>
            <a:r>
              <a:rPr lang="en-US" dirty="0"/>
              <a:t>Why </a:t>
            </a:r>
            <a:r>
              <a:rPr lang="en-US" dirty="0" smtClean="0"/>
              <a:t>agricultural freight is important</a:t>
            </a:r>
            <a:endParaRPr lang="en-US" dirty="0"/>
          </a:p>
          <a:p>
            <a:pPr marL="1143000" lvl="1" indent="-457200" algn="l"/>
            <a:r>
              <a:rPr lang="en-US" dirty="0" smtClean="0"/>
              <a:t>Methodology </a:t>
            </a:r>
          </a:p>
          <a:p>
            <a:pPr marL="1143000" lvl="1" indent="-457200" algn="l"/>
            <a:r>
              <a:rPr lang="en-US" dirty="0" smtClean="0"/>
              <a:t>Findings of </a:t>
            </a:r>
            <a:r>
              <a:rPr lang="en-US" dirty="0"/>
              <a:t>the study</a:t>
            </a:r>
          </a:p>
          <a:p>
            <a:pPr marL="1143000" lvl="1" indent="-457200" algn="l"/>
            <a:r>
              <a:rPr lang="en-US" dirty="0" smtClean="0"/>
              <a:t>Lessons learned about agricultural freight</a:t>
            </a:r>
          </a:p>
          <a:p>
            <a:pPr marL="1143000" lvl="1" indent="-457200" algn="l"/>
            <a:r>
              <a:rPr lang="en-US" dirty="0" smtClean="0"/>
              <a:t>Lessons learned about rural and urban stakeholders</a:t>
            </a:r>
          </a:p>
          <a:p>
            <a:pPr marL="457200" indent="-457200"/>
            <a:r>
              <a:rPr lang="en-US" dirty="0" smtClean="0"/>
              <a:t>Next steps</a:t>
            </a:r>
          </a:p>
          <a:p>
            <a:pPr marL="914400" lvl="1" indent="-457200"/>
            <a:r>
              <a:rPr lang="en-US" dirty="0" smtClean="0"/>
              <a:t>SHRP2</a:t>
            </a:r>
          </a:p>
          <a:p>
            <a:pPr marL="914400" lvl="1" indent="-457200"/>
            <a:r>
              <a:rPr lang="en-US" dirty="0" smtClean="0"/>
              <a:t>Expanding the scope</a:t>
            </a:r>
          </a:p>
          <a:p>
            <a:pPr marL="457200" lvl="1" indent="0">
              <a:buNone/>
            </a:pPr>
            <a:endParaRPr lang="en-US" dirty="0"/>
          </a:p>
          <a:p>
            <a:pPr marL="457200" lvl="1" indent="0">
              <a:buNone/>
            </a:pPr>
            <a:endParaRPr lang="en-US" dirty="0" smtClean="0"/>
          </a:p>
          <a:p>
            <a:pPr marL="457200" lvl="1" indent="0">
              <a:buNone/>
            </a:pPr>
            <a:endParaRPr lang="en-US" dirty="0"/>
          </a:p>
          <a:p>
            <a:pPr lvl="1" indent="0" algn="l">
              <a:buNone/>
            </a:pPr>
            <a:endParaRPr lang="en-US" dirty="0"/>
          </a:p>
        </p:txBody>
      </p:sp>
    </p:spTree>
    <p:extLst>
      <p:ext uri="{BB962C8B-B14F-4D97-AF65-F5344CB8AC3E}">
        <p14:creationId xmlns:p14="http://schemas.microsoft.com/office/powerpoint/2010/main" val="38778932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Why a</a:t>
            </a:r>
            <a:r>
              <a:rPr lang="en-US" dirty="0" smtClean="0"/>
              <a:t>gricultural </a:t>
            </a:r>
            <a:r>
              <a:rPr lang="en-US" dirty="0"/>
              <a:t>f</a:t>
            </a:r>
            <a:r>
              <a:rPr lang="en-US" dirty="0" smtClean="0"/>
              <a:t>reight?</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35850" y="1364250"/>
            <a:ext cx="5146841" cy="3860131"/>
          </a:xfrm>
          <a:prstGeom prst="rect">
            <a:avLst/>
          </a:prstGeom>
        </p:spPr>
      </p:pic>
    </p:spTree>
    <p:extLst>
      <p:ext uri="{BB962C8B-B14F-4D97-AF65-F5344CB8AC3E}">
        <p14:creationId xmlns:p14="http://schemas.microsoft.com/office/powerpoint/2010/main" val="14717008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406" y="438411"/>
            <a:ext cx="8140304" cy="1315233"/>
          </a:xfrm>
        </p:spPr>
        <p:txBody>
          <a:bodyPr>
            <a:normAutofit fontScale="90000"/>
          </a:bodyPr>
          <a:lstStyle/>
          <a:p>
            <a:pPr algn="ctr"/>
            <a:r>
              <a:rPr lang="en-US" dirty="0"/>
              <a:t>Agriculture i</a:t>
            </a:r>
            <a:r>
              <a:rPr lang="en-US" dirty="0" smtClean="0"/>
              <a:t>s </a:t>
            </a:r>
            <a:r>
              <a:rPr lang="en-US" dirty="0"/>
              <a:t>a</a:t>
            </a:r>
            <a:r>
              <a:rPr lang="en-US" dirty="0" smtClean="0"/>
              <a:t> </a:t>
            </a:r>
            <a:r>
              <a:rPr lang="en-US" dirty="0"/>
              <a:t>c</a:t>
            </a:r>
            <a:r>
              <a:rPr lang="en-US" dirty="0" smtClean="0"/>
              <a:t>ritical </a:t>
            </a:r>
            <a:r>
              <a:rPr lang="en-US" dirty="0"/>
              <a:t>c</a:t>
            </a:r>
            <a:r>
              <a:rPr lang="en-US" dirty="0" smtClean="0"/>
              <a:t>omponent </a:t>
            </a:r>
            <a:r>
              <a:rPr lang="en-US" dirty="0"/>
              <a:t>o</a:t>
            </a:r>
            <a:r>
              <a:rPr lang="en-US" dirty="0" smtClean="0"/>
              <a:t>f </a:t>
            </a:r>
            <a:r>
              <a:rPr lang="en-US" dirty="0"/>
              <a:t>t</a:t>
            </a:r>
            <a:r>
              <a:rPr lang="en-US" dirty="0" smtClean="0"/>
              <a:t>he region’s </a:t>
            </a:r>
            <a:r>
              <a:rPr lang="en-US" dirty="0"/>
              <a:t>e</a:t>
            </a:r>
            <a:r>
              <a:rPr lang="en-US" dirty="0" smtClean="0"/>
              <a:t>conomy</a:t>
            </a:r>
            <a:r>
              <a:rPr lang="en-US" dirty="0"/>
              <a:t/>
            </a:r>
            <a:br>
              <a:rPr lang="en-US" dirty="0"/>
            </a:br>
            <a:endParaRPr lang="en-US" dirty="0"/>
          </a:p>
        </p:txBody>
      </p:sp>
      <p:sp>
        <p:nvSpPr>
          <p:cNvPr id="3" name="Text Placeholder 2"/>
          <p:cNvSpPr>
            <a:spLocks noGrp="1"/>
          </p:cNvSpPr>
          <p:nvPr>
            <p:ph type="body" sz="quarter" idx="10"/>
          </p:nvPr>
        </p:nvSpPr>
        <p:spPr>
          <a:xfrm>
            <a:off x="510406" y="1937838"/>
            <a:ext cx="8140304" cy="3825875"/>
          </a:xfrm>
        </p:spPr>
        <p:txBody>
          <a:bodyPr/>
          <a:lstStyle/>
          <a:p>
            <a:r>
              <a:rPr lang="en-US" dirty="0"/>
              <a:t>There are over 25,700 farms in </a:t>
            </a:r>
            <a:r>
              <a:rPr lang="en-US" dirty="0" smtClean="0"/>
              <a:t>Idaho, covering 11.5 million acres</a:t>
            </a:r>
          </a:p>
          <a:p>
            <a:endParaRPr lang="en-US" dirty="0"/>
          </a:p>
        </p:txBody>
      </p:sp>
      <p:pic>
        <p:nvPicPr>
          <p:cNvPr id="4" name="Picture 3"/>
          <p:cNvPicPr>
            <a:picLocks noChangeAspect="1"/>
          </p:cNvPicPr>
          <p:nvPr/>
        </p:nvPicPr>
        <p:blipFill>
          <a:blip r:embed="rId3" cstate="print"/>
          <a:stretch>
            <a:fillRect/>
          </a:stretch>
        </p:blipFill>
        <p:spPr>
          <a:xfrm>
            <a:off x="1019175" y="2853325"/>
            <a:ext cx="762000" cy="866775"/>
          </a:xfrm>
          <a:prstGeom prst="rect">
            <a:avLst/>
          </a:prstGeom>
        </p:spPr>
      </p:pic>
      <p:pic>
        <p:nvPicPr>
          <p:cNvPr id="5" name="Picture 4"/>
          <p:cNvPicPr>
            <a:picLocks noChangeAspect="1"/>
          </p:cNvPicPr>
          <p:nvPr/>
        </p:nvPicPr>
        <p:blipFill>
          <a:blip r:embed="rId4" cstate="print"/>
          <a:stretch>
            <a:fillRect/>
          </a:stretch>
        </p:blipFill>
        <p:spPr>
          <a:xfrm>
            <a:off x="4121349" y="2853325"/>
            <a:ext cx="733425" cy="866775"/>
          </a:xfrm>
          <a:prstGeom prst="rect">
            <a:avLst/>
          </a:prstGeom>
        </p:spPr>
      </p:pic>
      <p:pic>
        <p:nvPicPr>
          <p:cNvPr id="6" name="Picture 5"/>
          <p:cNvPicPr>
            <a:picLocks noChangeAspect="1"/>
          </p:cNvPicPr>
          <p:nvPr/>
        </p:nvPicPr>
        <p:blipFill>
          <a:blip r:embed="rId5" cstate="print"/>
          <a:stretch>
            <a:fillRect/>
          </a:stretch>
        </p:blipFill>
        <p:spPr>
          <a:xfrm>
            <a:off x="7429500" y="2824750"/>
            <a:ext cx="800100" cy="895350"/>
          </a:xfrm>
          <a:prstGeom prst="rect">
            <a:avLst/>
          </a:prstGeom>
        </p:spPr>
      </p:pic>
      <p:sp>
        <p:nvSpPr>
          <p:cNvPr id="8" name="TextBox 7"/>
          <p:cNvSpPr txBox="1"/>
          <p:nvPr/>
        </p:nvSpPr>
        <p:spPr>
          <a:xfrm>
            <a:off x="800696" y="3686176"/>
            <a:ext cx="1737717" cy="2838449"/>
          </a:xfrm>
          <a:prstGeom prst="rect">
            <a:avLst/>
          </a:prstGeom>
          <a:noFill/>
        </p:spPr>
        <p:txBody>
          <a:bodyPr wrap="square" rtlCol="0">
            <a:spAutoFit/>
          </a:bodyPr>
          <a:lstStyle/>
          <a:p>
            <a:endParaRPr lang="en-US" dirty="0"/>
          </a:p>
        </p:txBody>
      </p:sp>
      <p:sp>
        <p:nvSpPr>
          <p:cNvPr id="10" name="TextBox 9"/>
          <p:cNvSpPr txBox="1"/>
          <p:nvPr/>
        </p:nvSpPr>
        <p:spPr>
          <a:xfrm>
            <a:off x="263426" y="3770757"/>
            <a:ext cx="2507456" cy="1200329"/>
          </a:xfrm>
          <a:prstGeom prst="rect">
            <a:avLst/>
          </a:prstGeom>
          <a:noFill/>
        </p:spPr>
        <p:txBody>
          <a:bodyPr wrap="square" rtlCol="0">
            <a:spAutoFit/>
          </a:bodyPr>
          <a:lstStyle/>
          <a:p>
            <a:pPr marL="285750" indent="-285750">
              <a:buFont typeface="Arial" panose="020B0604020202020204" pitchFamily="34" charset="0"/>
              <a:buChar char="•"/>
            </a:pPr>
            <a:r>
              <a:rPr lang="en-US" dirty="0" smtClean="0"/>
              <a:t>Austrian Winter Peas</a:t>
            </a:r>
          </a:p>
          <a:p>
            <a:pPr marL="285750" indent="-285750">
              <a:buFont typeface="Arial" panose="020B0604020202020204" pitchFamily="34" charset="0"/>
              <a:buChar char="•"/>
            </a:pPr>
            <a:r>
              <a:rPr lang="en-US" dirty="0" smtClean="0"/>
              <a:t>Potatoes</a:t>
            </a:r>
          </a:p>
          <a:p>
            <a:pPr marL="285750" indent="-285750">
              <a:buFont typeface="Arial" panose="020B0604020202020204" pitchFamily="34" charset="0"/>
              <a:buChar char="•"/>
            </a:pPr>
            <a:r>
              <a:rPr lang="en-US" dirty="0" smtClean="0"/>
              <a:t>Barley </a:t>
            </a:r>
          </a:p>
          <a:p>
            <a:pPr marL="285750" indent="-285750">
              <a:buFont typeface="Arial" panose="020B0604020202020204" pitchFamily="34" charset="0"/>
              <a:buChar char="•"/>
            </a:pPr>
            <a:r>
              <a:rPr lang="en-US" dirty="0" smtClean="0"/>
              <a:t>Trout!</a:t>
            </a:r>
            <a:endParaRPr lang="en-US" dirty="0"/>
          </a:p>
        </p:txBody>
      </p:sp>
      <p:sp>
        <p:nvSpPr>
          <p:cNvPr id="11" name="TextBox 10"/>
          <p:cNvSpPr txBox="1"/>
          <p:nvPr/>
        </p:nvSpPr>
        <p:spPr>
          <a:xfrm>
            <a:off x="3272731" y="3756469"/>
            <a:ext cx="2413694" cy="646331"/>
          </a:xfrm>
          <a:prstGeom prst="rect">
            <a:avLst/>
          </a:prstGeom>
          <a:noFill/>
        </p:spPr>
        <p:txBody>
          <a:bodyPr wrap="square" rtlCol="0">
            <a:spAutoFit/>
          </a:bodyPr>
          <a:lstStyle/>
          <a:p>
            <a:pPr marL="285750" indent="-285750">
              <a:buFont typeface="Arial" panose="020B0604020202020204" pitchFamily="34" charset="0"/>
              <a:buChar char="•"/>
            </a:pPr>
            <a:r>
              <a:rPr lang="en-US" dirty="0" smtClean="0"/>
              <a:t>Wrinkled Seed Peas</a:t>
            </a:r>
          </a:p>
          <a:p>
            <a:pPr marL="285750" indent="-285750">
              <a:buFont typeface="Arial" panose="020B0604020202020204" pitchFamily="34" charset="0"/>
              <a:buChar char="•"/>
            </a:pPr>
            <a:r>
              <a:rPr lang="en-US" dirty="0" smtClean="0"/>
              <a:t>Sugar beets</a:t>
            </a:r>
          </a:p>
        </p:txBody>
      </p:sp>
      <p:sp>
        <p:nvSpPr>
          <p:cNvPr id="12" name="TextBox 11"/>
          <p:cNvSpPr txBox="1"/>
          <p:nvPr/>
        </p:nvSpPr>
        <p:spPr>
          <a:xfrm>
            <a:off x="6622703" y="3736150"/>
            <a:ext cx="2413694" cy="1477328"/>
          </a:xfrm>
          <a:prstGeom prst="rect">
            <a:avLst/>
          </a:prstGeom>
          <a:noFill/>
        </p:spPr>
        <p:txBody>
          <a:bodyPr wrap="square" rtlCol="0">
            <a:spAutoFit/>
          </a:bodyPr>
          <a:lstStyle/>
          <a:p>
            <a:pPr marL="285750" indent="-285750">
              <a:buFont typeface="Arial" panose="020B0604020202020204" pitchFamily="34" charset="0"/>
              <a:buChar char="•"/>
            </a:pPr>
            <a:r>
              <a:rPr lang="en-US" dirty="0" smtClean="0"/>
              <a:t>Prunes &amp; Plums</a:t>
            </a:r>
          </a:p>
          <a:p>
            <a:pPr marL="285750" indent="-285750">
              <a:buFont typeface="Arial" panose="020B0604020202020204" pitchFamily="34" charset="0"/>
              <a:buChar char="•"/>
            </a:pPr>
            <a:r>
              <a:rPr lang="en-US" dirty="0" smtClean="0"/>
              <a:t>Mint</a:t>
            </a:r>
          </a:p>
          <a:p>
            <a:pPr marL="285750" indent="-285750">
              <a:buFont typeface="Arial" panose="020B0604020202020204" pitchFamily="34" charset="0"/>
              <a:buChar char="•"/>
            </a:pPr>
            <a:r>
              <a:rPr lang="en-US" dirty="0" smtClean="0"/>
              <a:t>Hops</a:t>
            </a:r>
          </a:p>
          <a:p>
            <a:pPr marL="285750" indent="-285750">
              <a:buFont typeface="Arial" panose="020B0604020202020204" pitchFamily="34" charset="0"/>
              <a:buChar char="•"/>
            </a:pPr>
            <a:r>
              <a:rPr lang="en-US" dirty="0" smtClean="0"/>
              <a:t>Cheese</a:t>
            </a:r>
          </a:p>
          <a:p>
            <a:pPr marL="285750" indent="-285750">
              <a:buFont typeface="Arial" panose="020B0604020202020204" pitchFamily="34" charset="0"/>
              <a:buChar char="•"/>
            </a:pPr>
            <a:r>
              <a:rPr lang="en-US" dirty="0" smtClean="0"/>
              <a:t>Milk</a:t>
            </a:r>
            <a:endParaRPr lang="en-US" dirty="0"/>
          </a:p>
        </p:txBody>
      </p:sp>
      <p:sp>
        <p:nvSpPr>
          <p:cNvPr id="7" name="Oval 6"/>
          <p:cNvSpPr/>
          <p:nvPr/>
        </p:nvSpPr>
        <p:spPr>
          <a:xfrm>
            <a:off x="263426" y="4096011"/>
            <a:ext cx="1339906" cy="306789"/>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3272731" y="4077222"/>
            <a:ext cx="1687576" cy="306789"/>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6464592" y="4607012"/>
            <a:ext cx="1577118" cy="556362"/>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484455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Where is it going, and how is it getting there</a:t>
            </a:r>
            <a:r>
              <a:rPr lang="en-US" dirty="0"/>
              <a:t>?</a:t>
            </a:r>
            <a:r>
              <a:rPr lang="en-US" dirty="0" smtClean="0"/>
              <a:t> </a:t>
            </a:r>
            <a:endParaRPr lang="en-US" dirty="0"/>
          </a:p>
        </p:txBody>
      </p:sp>
      <p:sp>
        <p:nvSpPr>
          <p:cNvPr id="3" name="Text Placeholder 2"/>
          <p:cNvSpPr>
            <a:spLocks noGrp="1"/>
          </p:cNvSpPr>
          <p:nvPr>
            <p:ph type="body" sz="quarter" idx="10"/>
          </p:nvPr>
        </p:nvSpPr>
        <p:spPr/>
        <p:txBody>
          <a:bodyPr>
            <a:normAutofit/>
          </a:bodyPr>
          <a:lstStyle/>
          <a:p>
            <a:pPr marL="457200" indent="-457200"/>
            <a:r>
              <a:rPr lang="en-US" dirty="0" smtClean="0"/>
              <a:t>Goal: Efficient </a:t>
            </a:r>
            <a:r>
              <a:rPr lang="en-US" dirty="0"/>
              <a:t>and safe movement of (agricultural) freight</a:t>
            </a:r>
          </a:p>
          <a:p>
            <a:pPr marL="457200" indent="-457200"/>
            <a:r>
              <a:rPr lang="en-US" dirty="0" smtClean="0"/>
              <a:t>What we </a:t>
            </a:r>
            <a:r>
              <a:rPr lang="en-US" dirty="0"/>
              <a:t>need </a:t>
            </a:r>
            <a:r>
              <a:rPr lang="en-US" dirty="0" smtClean="0"/>
              <a:t>to reach our goal: information!</a:t>
            </a:r>
            <a:endParaRPr lang="en-US" dirty="0"/>
          </a:p>
          <a:p>
            <a:pPr marL="914400" lvl="1" indent="-457200"/>
            <a:r>
              <a:rPr lang="en-US" dirty="0"/>
              <a:t>C</a:t>
            </a:r>
            <a:r>
              <a:rPr lang="en-US" dirty="0" smtClean="0"/>
              <a:t>orridors </a:t>
            </a:r>
            <a:endParaRPr lang="en-US" dirty="0"/>
          </a:p>
          <a:p>
            <a:pPr marL="914400" lvl="1" indent="-457200"/>
            <a:r>
              <a:rPr lang="en-US" dirty="0" smtClean="0"/>
              <a:t>Equipment </a:t>
            </a:r>
          </a:p>
          <a:p>
            <a:pPr marL="914400" lvl="1" indent="-457200"/>
            <a:r>
              <a:rPr lang="en-US" dirty="0" smtClean="0"/>
              <a:t>Volume </a:t>
            </a:r>
          </a:p>
          <a:p>
            <a:pPr marL="914400" lvl="1" indent="-457200"/>
            <a:r>
              <a:rPr lang="en-US" dirty="0" smtClean="0"/>
              <a:t>Problem areas/safety concerns</a:t>
            </a:r>
            <a:endParaRPr lang="en-US" dirty="0"/>
          </a:p>
          <a:p>
            <a:pPr marL="914400" lvl="1" indent="-457200"/>
            <a:r>
              <a:rPr lang="en-US" dirty="0" smtClean="0"/>
              <a:t>Conflicts</a:t>
            </a:r>
          </a:p>
          <a:p>
            <a:pPr marL="914400" lvl="1" indent="-457200"/>
            <a:r>
              <a:rPr lang="en-US" dirty="0" smtClean="0"/>
              <a:t>Opportunities</a:t>
            </a:r>
            <a:endParaRPr lang="en-US" dirty="0"/>
          </a:p>
        </p:txBody>
      </p:sp>
      <p:sp>
        <p:nvSpPr>
          <p:cNvPr id="4" name="Title 1"/>
          <p:cNvSpPr txBox="1">
            <a:spLocks/>
          </p:cNvSpPr>
          <p:nvPr/>
        </p:nvSpPr>
        <p:spPr>
          <a:xfrm>
            <a:off x="578718" y="5040521"/>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rgbClr val="77233F"/>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en-US" dirty="0" smtClean="0"/>
              <a:t>…and how do we find out? </a:t>
            </a:r>
            <a:endParaRPr lang="en-US" dirty="0"/>
          </a:p>
        </p:txBody>
      </p:sp>
    </p:spTree>
    <p:extLst>
      <p:ext uri="{BB962C8B-B14F-4D97-AF65-F5344CB8AC3E}">
        <p14:creationId xmlns:p14="http://schemas.microsoft.com/office/powerpoint/2010/main" val="37271101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Methodology</a:t>
            </a:r>
            <a:endParaRPr lang="en-US" dirty="0"/>
          </a:p>
        </p:txBody>
      </p:sp>
      <p:sp>
        <p:nvSpPr>
          <p:cNvPr id="3" name="Text Placeholder 2"/>
          <p:cNvSpPr>
            <a:spLocks noGrp="1"/>
          </p:cNvSpPr>
          <p:nvPr>
            <p:ph type="body" sz="quarter" idx="10"/>
          </p:nvPr>
        </p:nvSpPr>
        <p:spPr>
          <a:xfrm>
            <a:off x="388307" y="1139869"/>
            <a:ext cx="8273491" cy="4697260"/>
          </a:xfrm>
        </p:spPr>
        <p:txBody>
          <a:bodyPr>
            <a:normAutofit/>
          </a:bodyPr>
          <a:lstStyle/>
          <a:p>
            <a:pPr marL="457200" indent="-457200"/>
            <a:r>
              <a:rPr lang="en-US" dirty="0" smtClean="0"/>
              <a:t>Visited the offices of the </a:t>
            </a:r>
            <a:r>
              <a:rPr lang="en-US" dirty="0"/>
              <a:t>biggest </a:t>
            </a:r>
            <a:r>
              <a:rPr lang="en-US" dirty="0" smtClean="0"/>
              <a:t>known producers/transporters</a:t>
            </a:r>
          </a:p>
          <a:p>
            <a:pPr marL="0" indent="0">
              <a:buNone/>
            </a:pPr>
            <a:endParaRPr lang="en-US" dirty="0"/>
          </a:p>
          <a:p>
            <a:pPr marL="0" indent="0">
              <a:buNone/>
            </a:pPr>
            <a:endParaRPr lang="en-US" dirty="0" smtClean="0"/>
          </a:p>
          <a:p>
            <a:pPr marL="0" indent="0">
              <a:buNone/>
            </a:pPr>
            <a:endParaRPr lang="en-US" dirty="0" smtClean="0"/>
          </a:p>
          <a:p>
            <a:pPr marL="0" indent="0">
              <a:buNone/>
            </a:pP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6868" y="2384795"/>
            <a:ext cx="2179530" cy="1634648"/>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84389" y="3110738"/>
            <a:ext cx="1560361" cy="136425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92020" y="2764302"/>
            <a:ext cx="2037567" cy="1528175"/>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91480" y="1745740"/>
            <a:ext cx="1919178" cy="1439383"/>
          </a:xfrm>
          <a:prstGeom prst="rect">
            <a:avLst/>
          </a:prstGeom>
        </p:spPr>
      </p:pic>
      <p:pic>
        <p:nvPicPr>
          <p:cNvPr id="8" name="Picture 7"/>
          <p:cNvPicPr>
            <a:picLocks noChangeAspect="1"/>
          </p:cNvPicPr>
          <p:nvPr/>
        </p:nvPicPr>
        <p:blipFill rotWithShape="1">
          <a:blip r:embed="rId7" cstate="print"/>
          <a:srcRect l="34703" t="23643" r="51405" b="56391"/>
          <a:stretch/>
        </p:blipFill>
        <p:spPr>
          <a:xfrm>
            <a:off x="3446787" y="4910887"/>
            <a:ext cx="2229632" cy="1563284"/>
          </a:xfrm>
          <a:prstGeom prst="rect">
            <a:avLst/>
          </a:prstGeom>
        </p:spPr>
      </p:pic>
      <p:pic>
        <p:nvPicPr>
          <p:cNvPr id="9" name="Picture 8"/>
          <p:cNvPicPr>
            <a:picLocks noChangeAspect="1"/>
          </p:cNvPicPr>
          <p:nvPr/>
        </p:nvPicPr>
        <p:blipFill rotWithShape="1">
          <a:blip r:embed="rId8" cstate="print"/>
          <a:srcRect l="44825" t="67432" r="44431" b="18322"/>
          <a:stretch/>
        </p:blipFill>
        <p:spPr>
          <a:xfrm>
            <a:off x="269940" y="3819671"/>
            <a:ext cx="1716232" cy="1465545"/>
          </a:xfrm>
          <a:prstGeom prst="rect">
            <a:avLst/>
          </a:prstGeom>
        </p:spPr>
      </p:pic>
      <p:pic>
        <p:nvPicPr>
          <p:cNvPr id="1026" name="Picture 2" descr="http://media.idahostatesman.com/smedia/2014/10/24/23/09/Stkbn.AuSt.36.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37866" y="3323956"/>
            <a:ext cx="1858700" cy="1187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64742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Methodology</a:t>
            </a:r>
            <a:endParaRPr lang="en-US" dirty="0"/>
          </a:p>
        </p:txBody>
      </p:sp>
      <p:sp>
        <p:nvSpPr>
          <p:cNvPr id="3" name="Text Placeholder 2"/>
          <p:cNvSpPr>
            <a:spLocks noGrp="1"/>
          </p:cNvSpPr>
          <p:nvPr>
            <p:ph type="body" sz="quarter" idx="10"/>
          </p:nvPr>
        </p:nvSpPr>
        <p:spPr>
          <a:xfrm>
            <a:off x="388307" y="1139869"/>
            <a:ext cx="5987441" cy="601249"/>
          </a:xfrm>
        </p:spPr>
        <p:txBody>
          <a:bodyPr>
            <a:normAutofit/>
          </a:bodyPr>
          <a:lstStyle/>
          <a:p>
            <a:pPr marL="457200" indent="-457200"/>
            <a:r>
              <a:rPr lang="en-US" dirty="0" smtClean="0"/>
              <a:t>Mapped the gathered information</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827" y="1981853"/>
            <a:ext cx="5170117" cy="3877588"/>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35463" y="1552119"/>
            <a:ext cx="3824613" cy="2868460"/>
          </a:xfrm>
          <a:prstGeom prst="rect">
            <a:avLst/>
          </a:prstGeom>
        </p:spPr>
      </p:pic>
      <p:sp>
        <p:nvSpPr>
          <p:cNvPr id="11" name="Rectangle 10"/>
          <p:cNvSpPr/>
          <p:nvPr/>
        </p:nvSpPr>
        <p:spPr>
          <a:xfrm>
            <a:off x="1560797" y="3058927"/>
            <a:ext cx="526093" cy="400833"/>
          </a:xfrm>
          <a:prstGeom prst="rect">
            <a:avLst/>
          </a:prstGeom>
          <a:no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p:nvPr/>
        </p:nvCxnSpPr>
        <p:spPr>
          <a:xfrm flipV="1">
            <a:off x="2086890" y="2986350"/>
            <a:ext cx="3749148" cy="272993"/>
          </a:xfrm>
          <a:prstGeom prst="straightConnector1">
            <a:avLst/>
          </a:prstGeom>
          <a:ln w="381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rotWithShape="1">
          <a:blip r:embed="rId5" cstate="print">
            <a:extLst>
              <a:ext uri="{28A0092B-C50C-407E-A947-70E740481C1C}">
                <a14:useLocalDpi xmlns:a14="http://schemas.microsoft.com/office/drawing/2010/main" val="0"/>
              </a:ext>
            </a:extLst>
          </a:blip>
          <a:srcRect l="2329" t="26484" r="18767" b="3927"/>
          <a:stretch/>
        </p:blipFill>
        <p:spPr>
          <a:xfrm>
            <a:off x="5523978" y="4538358"/>
            <a:ext cx="3506859" cy="2319641"/>
          </a:xfrm>
          <a:prstGeom prst="rect">
            <a:avLst/>
          </a:prstGeom>
        </p:spPr>
      </p:pic>
    </p:spTree>
    <p:extLst>
      <p:ext uri="{BB962C8B-B14F-4D97-AF65-F5344CB8AC3E}">
        <p14:creationId xmlns:p14="http://schemas.microsoft.com/office/powerpoint/2010/main" val="25921735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PVERSION" val="5"/>
  <p:tag name="TPFULLVERSION" val="5.3.2.24"/>
  <p:tag name="PPTVERSION" val="15"/>
  <p:tag name="TPOS" val="2"/>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2312</TotalTime>
  <Words>1146</Words>
  <Application>Microsoft Office PowerPoint</Application>
  <PresentationFormat>On-screen Show (4:3)</PresentationFormat>
  <Paragraphs>181</Paragraphs>
  <Slides>32</Slides>
  <Notes>17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32</vt:i4>
      </vt:variant>
    </vt:vector>
  </HeadingPairs>
  <TitlesOfParts>
    <vt:vector size="36" baseType="lpstr">
      <vt:lpstr>Arial</vt:lpstr>
      <vt:lpstr>Calibri</vt:lpstr>
      <vt:lpstr>Verdana</vt:lpstr>
      <vt:lpstr>Office Theme</vt:lpstr>
      <vt:lpstr>Agricultural Freight in Southwest Idaho  </vt:lpstr>
      <vt:lpstr>A little about COMPASS </vt:lpstr>
      <vt:lpstr>Ada and Canyon Counties</vt:lpstr>
      <vt:lpstr>Introduction</vt:lpstr>
      <vt:lpstr>Why agricultural freight?</vt:lpstr>
      <vt:lpstr>Agriculture is a critical component of the region’s economy </vt:lpstr>
      <vt:lpstr>Where is it going, and how is it getting there? </vt:lpstr>
      <vt:lpstr>Methodology</vt:lpstr>
      <vt:lpstr>Methodology</vt:lpstr>
      <vt:lpstr>Methodology</vt:lpstr>
      <vt:lpstr>Methodology</vt:lpstr>
      <vt:lpstr>Methodology</vt:lpstr>
      <vt:lpstr>Findings</vt:lpstr>
      <vt:lpstr>Findings</vt:lpstr>
      <vt:lpstr>PowerPoint Presentation</vt:lpstr>
      <vt:lpstr>PowerPoint Presentation</vt:lpstr>
      <vt:lpstr>Findings</vt:lpstr>
      <vt:lpstr>Findings – we need to ask more questions </vt:lpstr>
      <vt:lpstr>Lessons learned about agricultural freight</vt:lpstr>
      <vt:lpstr>Lessons learned about stakeholders</vt:lpstr>
      <vt:lpstr>How can we use freight data? </vt:lpstr>
      <vt:lpstr>The Big Picture</vt:lpstr>
      <vt:lpstr>PowerPoint Presentation</vt:lpstr>
      <vt:lpstr>PowerPoint Presentation</vt:lpstr>
      <vt:lpstr>Next steps</vt:lpstr>
      <vt:lpstr>Next steps</vt:lpstr>
      <vt:lpstr>Next steps</vt:lpstr>
      <vt:lpstr>How does this apply to you?</vt:lpstr>
      <vt:lpstr>Couple of ideas</vt:lpstr>
      <vt:lpstr>Questions?</vt:lpstr>
      <vt:lpstr>Conclusion</vt:lpstr>
      <vt:lpstr>References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Christina Torkelson</dc:creator>
  <cp:lastModifiedBy>planning laptop</cp:lastModifiedBy>
  <cp:revision>134</cp:revision>
  <cp:lastPrinted>2015-06-23T17:31:48Z</cp:lastPrinted>
  <dcterms:created xsi:type="dcterms:W3CDTF">2014-11-04T19:57:51Z</dcterms:created>
  <dcterms:modified xsi:type="dcterms:W3CDTF">2015-10-08T16:20:17Z</dcterms:modified>
</cp:coreProperties>
</file>