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33"/>
  </p:notesMasterIdLst>
  <p:sldIdLst>
    <p:sldId id="271" r:id="rId2"/>
    <p:sldId id="396" r:id="rId3"/>
    <p:sldId id="397" r:id="rId4"/>
    <p:sldId id="385" r:id="rId5"/>
    <p:sldId id="399" r:id="rId6"/>
    <p:sldId id="304" r:id="rId7"/>
    <p:sldId id="305" r:id="rId8"/>
    <p:sldId id="402" r:id="rId9"/>
    <p:sldId id="314" r:id="rId10"/>
    <p:sldId id="475" r:id="rId11"/>
    <p:sldId id="322" r:id="rId12"/>
    <p:sldId id="426" r:id="rId13"/>
    <p:sldId id="427" r:id="rId14"/>
    <p:sldId id="429" r:id="rId15"/>
    <p:sldId id="490" r:id="rId16"/>
    <p:sldId id="491" r:id="rId17"/>
    <p:sldId id="476" r:id="rId18"/>
    <p:sldId id="494" r:id="rId19"/>
    <p:sldId id="493" r:id="rId20"/>
    <p:sldId id="478" r:id="rId21"/>
    <p:sldId id="479" r:id="rId22"/>
    <p:sldId id="482" r:id="rId23"/>
    <p:sldId id="454" r:id="rId24"/>
    <p:sldId id="455" r:id="rId25"/>
    <p:sldId id="456" r:id="rId26"/>
    <p:sldId id="480" r:id="rId27"/>
    <p:sldId id="483" r:id="rId28"/>
    <p:sldId id="488" r:id="rId29"/>
    <p:sldId id="484" r:id="rId30"/>
    <p:sldId id="485" r:id="rId31"/>
    <p:sldId id="489"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68" autoAdjust="0"/>
    <p:restoredTop sz="75108" autoAdjust="0"/>
  </p:normalViewPr>
  <p:slideViewPr>
    <p:cSldViewPr snapToGrid="0" snapToObjects="1">
      <p:cViewPr>
        <p:scale>
          <a:sx n="80" d="100"/>
          <a:sy n="80" d="100"/>
        </p:scale>
        <p:origin x="-1560"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D6D1E0A-4CB6-442F-B0EF-6EBB066C9678}" type="datetimeFigureOut">
              <a:rPr lang="en-US" smtClean="0"/>
              <a:pPr/>
              <a:t>10/9/2015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F3DA828-EFD9-42BC-BFEB-661CF3312FA6}" type="slidenum">
              <a:rPr lang="en-US" smtClean="0"/>
              <a:pPr/>
              <a:t>‹#›</a:t>
            </a:fld>
            <a:endParaRPr lang="en-US"/>
          </a:p>
        </p:txBody>
      </p:sp>
    </p:spTree>
    <p:extLst>
      <p:ext uri="{BB962C8B-B14F-4D97-AF65-F5344CB8AC3E}">
        <p14:creationId xmlns:p14="http://schemas.microsoft.com/office/powerpoint/2010/main" val="2162866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Presentation about the project</a:t>
            </a:r>
            <a:r>
              <a:rPr lang="en-US" baseline="0" dirty="0" smtClean="0"/>
              <a:t> and then a panel discussion.</a:t>
            </a:r>
          </a:p>
          <a:p>
            <a:endParaRPr lang="en-US" dirty="0"/>
          </a:p>
        </p:txBody>
      </p:sp>
      <p:sp>
        <p:nvSpPr>
          <p:cNvPr id="4" name="Slide Number Placeholder 3"/>
          <p:cNvSpPr>
            <a:spLocks noGrp="1"/>
          </p:cNvSpPr>
          <p:nvPr>
            <p:ph type="sldNum" sz="quarter" idx="10"/>
          </p:nvPr>
        </p:nvSpPr>
        <p:spPr/>
        <p:txBody>
          <a:bodyPr/>
          <a:lstStyle/>
          <a:p>
            <a:fld id="{5F3DA828-EFD9-42BC-BFEB-661CF3312FA6}" type="slidenum">
              <a:rPr lang="en-US" smtClean="0"/>
              <a:pPr/>
              <a:t>1</a:t>
            </a:fld>
            <a:endParaRPr lang="en-US"/>
          </a:p>
        </p:txBody>
      </p:sp>
    </p:spTree>
    <p:extLst>
      <p:ext uri="{BB962C8B-B14F-4D97-AF65-F5344CB8AC3E}">
        <p14:creationId xmlns:p14="http://schemas.microsoft.com/office/powerpoint/2010/main" val="2822800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n-US" sz="1400" dirty="0" smtClean="0">
                <a:cs typeface="Times New Roman" pitchFamily="18" charset="0"/>
              </a:rPr>
              <a:t>A large part of our visioning work is translating communities’ conservation and park creation goals into maps that identify lands that best meet those goals.  We call this </a:t>
            </a:r>
            <a:r>
              <a:rPr lang="en-US" altLang="en-US" sz="1400" dirty="0" err="1" smtClean="0">
                <a:cs typeface="Times New Roman" pitchFamily="18" charset="0"/>
              </a:rPr>
              <a:t>greenprinting</a:t>
            </a:r>
            <a:r>
              <a:rPr lang="en-US" altLang="en-US" sz="1400" dirty="0" smtClean="0">
                <a:cs typeface="Times New Roman" pitchFamily="18" charset="0"/>
              </a:rPr>
              <a:t>.</a:t>
            </a:r>
          </a:p>
          <a:p>
            <a:pPr>
              <a:spcBef>
                <a:spcPct val="0"/>
              </a:spcBef>
            </a:pPr>
            <a:endParaRPr lang="en-US" altLang="en-US" sz="1400" dirty="0" smtClean="0">
              <a:cs typeface="Times New Roman" pitchFamily="18" charset="0"/>
            </a:endParaRPr>
          </a:p>
          <a:p>
            <a:pPr>
              <a:spcBef>
                <a:spcPct val="0"/>
              </a:spcBef>
            </a:pPr>
            <a:r>
              <a:rPr lang="en-US" altLang="en-US" sz="1400" dirty="0" smtClean="0">
                <a:cs typeface="Times New Roman" pitchFamily="18" charset="0"/>
              </a:rPr>
              <a:t>This is a core service of ours and many of our projects build off of the tools and frameworks that we’ve developed under </a:t>
            </a:r>
            <a:r>
              <a:rPr lang="en-US" altLang="en-US" sz="1400" dirty="0" err="1" smtClean="0">
                <a:cs typeface="Times New Roman" pitchFamily="18" charset="0"/>
              </a:rPr>
              <a:t>Greenprinting</a:t>
            </a:r>
            <a:r>
              <a:rPr lang="en-US" altLang="en-US" sz="1400" dirty="0" smtClean="0">
                <a:cs typeface="Times New Roman" pitchFamily="18" charset="0"/>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E7580CEC-0A34-4361-A6CA-264621A4451E}" type="slidenum">
              <a:rPr lang="en-US" altLang="en-US" b="1" smtClean="0">
                <a:latin typeface="Arial" pitchFamily="34" charset="0"/>
              </a:rPr>
              <a:pPr eaLnBrk="1" fontAlgn="base" hangingPunct="1">
                <a:spcBef>
                  <a:spcPct val="0"/>
                </a:spcBef>
                <a:spcAft>
                  <a:spcPct val="0"/>
                </a:spcAft>
              </a:pPr>
              <a:t>11</a:t>
            </a:fld>
            <a:endParaRPr lang="en-US" altLang="en-US" b="1" smtClean="0">
              <a:latin typeface="Arial" pitchFamily="34" charset="0"/>
            </a:endParaRPr>
          </a:p>
        </p:txBody>
      </p:sp>
      <p:sp>
        <p:nvSpPr>
          <p:cNvPr id="215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4" name="Rectangle 3"/>
          <p:cNvSpPr>
            <a:spLocks noGrp="1" noChangeArrowheads="1"/>
          </p:cNvSpPr>
          <p:nvPr>
            <p:ph type="body" idx="1"/>
          </p:nvPr>
        </p:nvSpPr>
        <p:spPr bwMode="auto">
          <a:xfrm>
            <a:off x="934720" y="4415790"/>
            <a:ext cx="5296747" cy="44932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r>
              <a:rPr lang="en-US" altLang="en-US" smtClean="0">
                <a:cs typeface="Times New Roman" pitchFamily="18" charset="0"/>
              </a:rPr>
              <a:t>Because our visioning work ranges from small towns or counties, to large, multi-jurisdictional watersheds, we’ve been getting smarter about how to get communities from vision to implementation through a </a:t>
            </a:r>
            <a:r>
              <a:rPr lang="en-US" altLang="en-US" b="1" u="sng" smtClean="0">
                <a:cs typeface="Times New Roman" pitchFamily="18" charset="0"/>
              </a:rPr>
              <a:t>four step process</a:t>
            </a:r>
            <a:r>
              <a:rPr lang="en-US" altLang="en-US" smtClean="0">
                <a:cs typeface="Times New Roman" pitchFamily="18" charset="0"/>
              </a:rPr>
              <a:t>:  </a:t>
            </a:r>
          </a:p>
          <a:p>
            <a:pPr marL="232943" indent="-232943">
              <a:buFontTx/>
              <a:buAutoNum type="arabicPeriod"/>
            </a:pPr>
            <a:r>
              <a:rPr lang="en-US" altLang="en-US" smtClean="0">
                <a:cs typeface="Times New Roman" pitchFamily="18" charset="0"/>
              </a:rPr>
              <a:t> building strong community involvement and support, </a:t>
            </a:r>
          </a:p>
          <a:p>
            <a:pPr marL="232943" indent="-232943">
              <a:buFontTx/>
              <a:buAutoNum type="arabicPeriod"/>
            </a:pPr>
            <a:r>
              <a:rPr lang="en-US" altLang="en-US" smtClean="0">
                <a:cs typeface="Times New Roman" pitchFamily="18" charset="0"/>
              </a:rPr>
              <a:t> using innovative tools to translate community goals into parcel prioritization maps, </a:t>
            </a:r>
          </a:p>
          <a:p>
            <a:pPr marL="232943" indent="-232943">
              <a:buFontTx/>
              <a:buAutoNum type="arabicPeriod"/>
            </a:pPr>
            <a:r>
              <a:rPr lang="en-US" altLang="en-US" smtClean="0">
                <a:cs typeface="Times New Roman" pitchFamily="18" charset="0"/>
              </a:rPr>
              <a:t> identifying and creating new funding tools to finance implementation, and </a:t>
            </a:r>
          </a:p>
          <a:p>
            <a:pPr marL="232943" indent="-232943">
              <a:buFontTx/>
              <a:buAutoNum type="arabicPeriod"/>
            </a:pPr>
            <a:r>
              <a:rPr lang="en-US" altLang="en-US" smtClean="0">
                <a:cs typeface="Times New Roman" pitchFamily="18" charset="0"/>
              </a:rPr>
              <a:t>Creating a short action plan that’s focused and doable.</a:t>
            </a:r>
          </a:p>
          <a:p>
            <a:pPr marL="232943" indent="-232943"/>
            <a:r>
              <a:rPr lang="en-US" altLang="en-US" smtClean="0">
                <a:cs typeface="Times New Roman" pitchFamily="18" charset="0"/>
              </a:rPr>
              <a:t>We’ve created a structured, yet flexible process that is efficient, cost-effective and gets to results on the ground.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08C97F01-98A6-4A5E-B0FA-7F652DBAF9CD}" type="slidenum">
              <a:rPr lang="en-US" altLang="en-US" b="1" smtClean="0">
                <a:latin typeface="Arial" pitchFamily="34" charset="0"/>
              </a:rPr>
              <a:pPr eaLnBrk="1" fontAlgn="base" hangingPunct="1">
                <a:spcBef>
                  <a:spcPct val="0"/>
                </a:spcBef>
                <a:spcAft>
                  <a:spcPct val="0"/>
                </a:spcAft>
              </a:pPr>
              <a:t>12</a:t>
            </a:fld>
            <a:endParaRPr lang="en-US" altLang="en-US" b="1" smtClean="0">
              <a:latin typeface="Arial" pitchFamily="34" charset="0"/>
            </a:endParaRPr>
          </a:p>
        </p:txBody>
      </p:sp>
      <p:sp>
        <p:nvSpPr>
          <p:cNvPr id="216067" name="Rectangle 2"/>
          <p:cNvSpPr>
            <a:spLocks noGrp="1" noRot="1" noChangeAspect="1" noChangeArrowheads="1" noTextEdit="1"/>
          </p:cNvSpPr>
          <p:nvPr>
            <p:ph type="sldImg"/>
          </p:nvPr>
        </p:nvSpPr>
        <p:spPr bwMode="auto">
          <a:xfrm>
            <a:off x="1182688"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6" tIns="46583" rIns="93166" bIns="46583" numCol="1" anchor="t" anchorCtr="0" compatLnSpc="1">
            <a:prstTxWarp prst="textNoShape">
              <a:avLst/>
            </a:prstTxWarp>
          </a:bodyPr>
          <a:lstStyle/>
          <a:p>
            <a:pPr eaLnBrk="1" hangingPunct="1">
              <a:spcBef>
                <a:spcPct val="20000"/>
              </a:spcBef>
              <a:buClr>
                <a:schemeClr val="tx2"/>
              </a:buClr>
              <a:buSzTx/>
              <a:buFont typeface="Times" pitchFamily="18" charset="0"/>
              <a:buNone/>
            </a:pPr>
            <a:r>
              <a:rPr lang="en-US" altLang="en-US" sz="2000" dirty="0" smtClean="0">
                <a:solidFill>
                  <a:schemeClr val="tx1"/>
                </a:solidFill>
              </a:rPr>
              <a:t>Local experts</a:t>
            </a:r>
          </a:p>
          <a:p>
            <a:pPr eaLnBrk="1" hangingPunct="1">
              <a:spcBef>
                <a:spcPct val="20000"/>
              </a:spcBef>
              <a:buClr>
                <a:schemeClr val="tx2"/>
              </a:buClr>
              <a:buSzTx/>
              <a:buFont typeface="Times" pitchFamily="18" charset="0"/>
              <a:buNone/>
            </a:pPr>
            <a:r>
              <a:rPr lang="en-US" altLang="en-US" sz="2000" dirty="0" smtClean="0">
                <a:solidFill>
                  <a:schemeClr val="tx1"/>
                </a:solidFill>
              </a:rPr>
              <a:t>With expertise in Planning, Finance, GIS, Conservation, Land Acquisition, Water issues, Soil issues, etc.</a:t>
            </a:r>
          </a:p>
          <a:p>
            <a:pPr eaLnBrk="1" hangingPunct="1">
              <a:spcBef>
                <a:spcPct val="20000"/>
              </a:spcBef>
              <a:buClr>
                <a:schemeClr val="tx2"/>
              </a:buClr>
              <a:buSzTx/>
              <a:buFont typeface="Times" pitchFamily="18" charset="0"/>
              <a:buNone/>
            </a:pPr>
            <a:r>
              <a:rPr lang="en-US" altLang="en-US" sz="2000" dirty="0" smtClean="0">
                <a:solidFill>
                  <a:schemeClr val="tx1"/>
                </a:solidFill>
              </a:rPr>
              <a:t>From:</a:t>
            </a:r>
          </a:p>
          <a:p>
            <a:pPr lvl="1" eaLnBrk="1" hangingPunct="1">
              <a:spcBef>
                <a:spcPct val="20000"/>
              </a:spcBef>
              <a:buClr>
                <a:schemeClr val="tx2"/>
              </a:buClr>
              <a:buFont typeface="Times" pitchFamily="18" charset="0"/>
              <a:buChar char="•"/>
            </a:pPr>
            <a:r>
              <a:rPr lang="en-US" altLang="en-US" dirty="0" smtClean="0">
                <a:solidFill>
                  <a:schemeClr val="tx1"/>
                </a:solidFill>
              </a:rPr>
              <a:t>City and County Governments</a:t>
            </a:r>
          </a:p>
          <a:p>
            <a:pPr lvl="1" eaLnBrk="1" hangingPunct="1">
              <a:spcBef>
                <a:spcPct val="20000"/>
              </a:spcBef>
              <a:buClr>
                <a:schemeClr val="tx2"/>
              </a:buClr>
              <a:buFont typeface="Times" pitchFamily="18" charset="0"/>
              <a:buChar char="•"/>
            </a:pPr>
            <a:r>
              <a:rPr lang="en-US" altLang="en-US" dirty="0" smtClean="0">
                <a:solidFill>
                  <a:schemeClr val="tx1"/>
                </a:solidFill>
              </a:rPr>
              <a:t>Agriculture </a:t>
            </a:r>
          </a:p>
          <a:p>
            <a:pPr lvl="1" eaLnBrk="1" hangingPunct="1">
              <a:spcBef>
                <a:spcPct val="20000"/>
              </a:spcBef>
              <a:buClr>
                <a:schemeClr val="tx2"/>
              </a:buClr>
              <a:buFont typeface="Times" pitchFamily="18" charset="0"/>
              <a:buChar char="•"/>
            </a:pPr>
            <a:r>
              <a:rPr lang="en-US" altLang="en-US" dirty="0" smtClean="0">
                <a:solidFill>
                  <a:schemeClr val="tx1"/>
                </a:solidFill>
              </a:rPr>
              <a:t>Land Trusts</a:t>
            </a:r>
          </a:p>
          <a:p>
            <a:pPr lvl="1" eaLnBrk="1" hangingPunct="1">
              <a:spcBef>
                <a:spcPct val="20000"/>
              </a:spcBef>
              <a:buClr>
                <a:schemeClr val="tx2"/>
              </a:buClr>
              <a:buFont typeface="Times" pitchFamily="18" charset="0"/>
              <a:buChar char="•"/>
            </a:pPr>
            <a:r>
              <a:rPr lang="en-US" altLang="en-US" dirty="0" smtClean="0">
                <a:solidFill>
                  <a:schemeClr val="tx1"/>
                </a:solidFill>
              </a:rPr>
              <a:t>Universities</a:t>
            </a:r>
          </a:p>
          <a:p>
            <a:pPr lvl="1" eaLnBrk="1" hangingPunct="1">
              <a:spcBef>
                <a:spcPct val="20000"/>
              </a:spcBef>
              <a:buClr>
                <a:schemeClr val="tx2"/>
              </a:buClr>
              <a:buFont typeface="Times" pitchFamily="18" charset="0"/>
              <a:buChar char="•"/>
            </a:pPr>
            <a:r>
              <a:rPr lang="en-US" altLang="en-US" dirty="0" smtClean="0">
                <a:solidFill>
                  <a:schemeClr val="tx1"/>
                </a:solidFill>
              </a:rPr>
              <a:t>Council of Governments</a:t>
            </a:r>
          </a:p>
          <a:p>
            <a:pPr lvl="1" eaLnBrk="1" hangingPunct="1">
              <a:spcBef>
                <a:spcPct val="20000"/>
              </a:spcBef>
              <a:buClr>
                <a:schemeClr val="tx2"/>
              </a:buClr>
              <a:buFont typeface="Times" pitchFamily="18" charset="0"/>
              <a:buNone/>
            </a:pPr>
            <a:endParaRPr lang="en-US" altLang="en-US" dirty="0" smtClean="0">
              <a:solidFill>
                <a:schemeClr val="tx1"/>
              </a:solidFill>
            </a:endParaRPr>
          </a:p>
          <a:p>
            <a:pPr eaLnBrk="1" hangingPunct="1">
              <a:spcBef>
                <a:spcPct val="20000"/>
              </a:spcBef>
              <a:buClr>
                <a:schemeClr val="tx2"/>
              </a:buClr>
              <a:buSzTx/>
              <a:buFont typeface="Times" pitchFamily="18" charset="0"/>
              <a:buNone/>
            </a:pPr>
            <a:r>
              <a:rPr lang="en-US" altLang="en-US" sz="2000" dirty="0" smtClean="0">
                <a:solidFill>
                  <a:schemeClr val="tx1"/>
                </a:solidFill>
              </a:rPr>
              <a:t>Help in data identification</a:t>
            </a:r>
          </a:p>
          <a:p>
            <a:pPr eaLnBrk="1" hangingPunct="1">
              <a:spcBef>
                <a:spcPct val="20000"/>
              </a:spcBef>
              <a:buClr>
                <a:schemeClr val="tx2"/>
              </a:buClr>
              <a:buSzTx/>
              <a:buFont typeface="Times" pitchFamily="18" charset="0"/>
              <a:buNone/>
            </a:pPr>
            <a:r>
              <a:rPr lang="en-US" altLang="en-US" sz="2000" dirty="0" smtClean="0">
                <a:solidFill>
                  <a:schemeClr val="tx1"/>
                </a:solidFill>
              </a:rPr>
              <a:t>Review draft results</a:t>
            </a:r>
          </a:p>
          <a:p>
            <a:pPr eaLnBrk="1" hangingPunct="1">
              <a:spcBef>
                <a:spcPct val="20000"/>
              </a:spcBef>
              <a:buClr>
                <a:schemeClr val="tx2"/>
              </a:buClr>
              <a:buSzTx/>
              <a:buFont typeface="Times" pitchFamily="18" charset="0"/>
              <a:buNone/>
            </a:pPr>
            <a:r>
              <a:rPr lang="en-US" altLang="en-US" sz="2000" dirty="0" smtClean="0">
                <a:solidFill>
                  <a:schemeClr val="tx1"/>
                </a:solidFill>
              </a:rPr>
              <a:t>Participate in weighting exercise of individual criteria</a:t>
            </a:r>
          </a:p>
          <a:p>
            <a:pPr eaLnBrk="1" hangingPunct="1"/>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Community defines the goals and steering committee and TAT assign a weight to each of their goals. For example . . .</a:t>
            </a:r>
          </a:p>
          <a:p>
            <a:endParaRPr lang="en-US" altLang="en-US" dirty="0" smtClean="0"/>
          </a:p>
          <a:p>
            <a:r>
              <a:rPr lang="en-US" altLang="en-US" dirty="0" smtClean="0"/>
              <a:t>We combine all of their priority maps into one composite map that prioritizes land based on how well it meets the communities combined goals. </a:t>
            </a:r>
          </a:p>
          <a:p>
            <a:r>
              <a:rPr lang="en-US" altLang="en-US" dirty="0" smtClean="0"/>
              <a:t>We can create alternative scenarios by modifying the weights of the various goals and allowing the community to see how various scenarios impact the final results.</a:t>
            </a:r>
          </a:p>
          <a:p>
            <a:r>
              <a:rPr lang="en-US" altLang="en-US" dirty="0" smtClean="0"/>
              <a:t>In each of these maps, the </a:t>
            </a:r>
            <a:r>
              <a:rPr lang="en-US" altLang="en-US" dirty="0" err="1" smtClean="0"/>
              <a:t>redish</a:t>
            </a:r>
            <a:r>
              <a:rPr lang="en-US" altLang="en-US" dirty="0" smtClean="0"/>
              <a:t> areas represent high priority for conservation.</a:t>
            </a:r>
          </a:p>
          <a:p>
            <a:endParaRPr lang="en-US" altLang="en-US" dirty="0" smtClean="0"/>
          </a:p>
          <a:p>
            <a:pPr marL="457200" indent="-457200" eaLnBrk="1" hangingPunct="1">
              <a:lnSpc>
                <a:spcPct val="90000"/>
              </a:lnSpc>
              <a:buFont typeface="Times" pitchFamily="18" charset="0"/>
              <a:buAutoNum type="arabicPeriod"/>
            </a:pPr>
            <a:r>
              <a:rPr lang="en-US" altLang="en-US" sz="1200" dirty="0" smtClean="0">
                <a:latin typeface="Arial" pitchFamily="34" charset="0"/>
              </a:rPr>
              <a:t>Locals and stakeholders identify goals and we assemble data.</a:t>
            </a:r>
          </a:p>
          <a:p>
            <a:pPr marL="457200" indent="-457200" eaLnBrk="1" hangingPunct="1">
              <a:lnSpc>
                <a:spcPct val="90000"/>
              </a:lnSpc>
              <a:buFont typeface="Times" pitchFamily="18" charset="0"/>
              <a:buAutoNum type="arabicPeriod"/>
            </a:pPr>
            <a:r>
              <a:rPr lang="en-US" altLang="en-US" sz="1200" dirty="0" smtClean="0">
                <a:latin typeface="Arial" pitchFamily="34" charset="0"/>
              </a:rPr>
              <a:t>Translate data into “priority maps” for each conservation goal.</a:t>
            </a:r>
          </a:p>
          <a:p>
            <a:pPr marL="457200" indent="-457200" eaLnBrk="1" hangingPunct="1">
              <a:lnSpc>
                <a:spcPct val="90000"/>
              </a:lnSpc>
              <a:buFont typeface="Times" pitchFamily="18" charset="0"/>
              <a:buAutoNum type="arabicPeriod" startAt="3"/>
            </a:pPr>
            <a:r>
              <a:rPr lang="en-US" altLang="en-US" sz="1200" dirty="0" smtClean="0">
                <a:latin typeface="Arial" pitchFamily="34" charset="0"/>
              </a:rPr>
              <a:t>Assign relative weightings that reflect community or regional priorities.</a:t>
            </a:r>
          </a:p>
          <a:p>
            <a:pPr marL="457200" indent="-457200" eaLnBrk="1" hangingPunct="1">
              <a:lnSpc>
                <a:spcPct val="90000"/>
              </a:lnSpc>
              <a:buFont typeface="Times" pitchFamily="18" charset="0"/>
              <a:buAutoNum type="arabicPeriod" startAt="3"/>
            </a:pPr>
            <a:r>
              <a:rPr lang="en-US" altLang="en-US" sz="1200" dirty="0" smtClean="0">
                <a:latin typeface="Arial" pitchFamily="34" charset="0"/>
              </a:rPr>
              <a:t>Create alternative scenarios by adding additional criteria or modifying relative importance of existing criteria. </a:t>
            </a:r>
          </a:p>
          <a:p>
            <a:pPr marL="457200" indent="-457200" eaLnBrk="1" hangingPunct="1">
              <a:lnSpc>
                <a:spcPct val="90000"/>
              </a:lnSpc>
              <a:buFont typeface="Times" pitchFamily="18" charset="0"/>
              <a:buAutoNum type="arabicPeriod" startAt="3"/>
            </a:pPr>
            <a:r>
              <a:rPr lang="en-US" altLang="en-US" sz="1200" dirty="0" smtClean="0">
                <a:latin typeface="Arial" pitchFamily="34" charset="0"/>
              </a:rPr>
              <a:t>Combine the building blocks into a composite conservation priority map.</a:t>
            </a:r>
          </a:p>
          <a:p>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txBox="1">
            <a:spLocks noGrp="1" noChangeArrowheads="1"/>
          </p:cNvSpPr>
          <p:nvPr/>
        </p:nvSpPr>
        <p:spPr bwMode="auto">
          <a:xfrm>
            <a:off x="3972560" y="8838036"/>
            <a:ext cx="3037840" cy="458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9" tIns="46144" rIns="92289" bIns="46144" anchor="b"/>
          <a:lstStyle>
            <a:lvl1pPr defTabSz="873125" eaLnBrk="0" hangingPunct="0">
              <a:spcBef>
                <a:spcPct val="30000"/>
              </a:spcBef>
              <a:defRPr sz="1200">
                <a:solidFill>
                  <a:schemeClr val="tx1"/>
                </a:solidFill>
                <a:latin typeface="Calibri" pitchFamily="34" charset="0"/>
              </a:defRPr>
            </a:lvl1pPr>
            <a:lvl2pPr marL="742950" indent="-285750" defTabSz="873125" eaLnBrk="0" hangingPunct="0">
              <a:spcBef>
                <a:spcPct val="30000"/>
              </a:spcBef>
              <a:defRPr sz="1200">
                <a:solidFill>
                  <a:schemeClr val="tx1"/>
                </a:solidFill>
                <a:latin typeface="Calibri" pitchFamily="34" charset="0"/>
              </a:defRPr>
            </a:lvl2pPr>
            <a:lvl3pPr marL="1143000" indent="-228600" defTabSz="873125" eaLnBrk="0" hangingPunct="0">
              <a:spcBef>
                <a:spcPct val="30000"/>
              </a:spcBef>
              <a:defRPr sz="1200">
                <a:solidFill>
                  <a:schemeClr val="tx1"/>
                </a:solidFill>
                <a:latin typeface="Calibri" pitchFamily="34" charset="0"/>
              </a:defRPr>
            </a:lvl3pPr>
            <a:lvl4pPr marL="1600200" indent="-228600" defTabSz="873125" eaLnBrk="0" hangingPunct="0">
              <a:spcBef>
                <a:spcPct val="30000"/>
              </a:spcBef>
              <a:defRPr sz="1200">
                <a:solidFill>
                  <a:schemeClr val="tx1"/>
                </a:solidFill>
                <a:latin typeface="Calibri" pitchFamily="34" charset="0"/>
              </a:defRPr>
            </a:lvl4pPr>
            <a:lvl5pPr marL="2057400" indent="-228600" defTabSz="873125" eaLnBrk="0" hangingPunct="0">
              <a:spcBef>
                <a:spcPct val="30000"/>
              </a:spcBef>
              <a:defRPr sz="1200">
                <a:solidFill>
                  <a:schemeClr val="tx1"/>
                </a:solidFill>
                <a:latin typeface="Calibri" pitchFamily="34" charset="0"/>
              </a:defRPr>
            </a:lvl5pPr>
            <a:lvl6pPr marL="2514600" indent="-228600" defTabSz="873125" eaLnBrk="0" fontAlgn="base" hangingPunct="0">
              <a:spcBef>
                <a:spcPct val="30000"/>
              </a:spcBef>
              <a:spcAft>
                <a:spcPct val="0"/>
              </a:spcAft>
              <a:defRPr sz="1200">
                <a:solidFill>
                  <a:schemeClr val="tx1"/>
                </a:solidFill>
                <a:latin typeface="Calibri" pitchFamily="34" charset="0"/>
              </a:defRPr>
            </a:lvl6pPr>
            <a:lvl7pPr marL="2971800" indent="-228600" defTabSz="873125" eaLnBrk="0" fontAlgn="base" hangingPunct="0">
              <a:spcBef>
                <a:spcPct val="30000"/>
              </a:spcBef>
              <a:spcAft>
                <a:spcPct val="0"/>
              </a:spcAft>
              <a:defRPr sz="1200">
                <a:solidFill>
                  <a:schemeClr val="tx1"/>
                </a:solidFill>
                <a:latin typeface="Calibri" pitchFamily="34" charset="0"/>
              </a:defRPr>
            </a:lvl7pPr>
            <a:lvl8pPr marL="3429000" indent="-228600" defTabSz="873125" eaLnBrk="0" fontAlgn="base" hangingPunct="0">
              <a:spcBef>
                <a:spcPct val="30000"/>
              </a:spcBef>
              <a:spcAft>
                <a:spcPct val="0"/>
              </a:spcAft>
              <a:defRPr sz="1200">
                <a:solidFill>
                  <a:schemeClr val="tx1"/>
                </a:solidFill>
                <a:latin typeface="Calibri" pitchFamily="34" charset="0"/>
              </a:defRPr>
            </a:lvl8pPr>
            <a:lvl9pPr marL="3886200" indent="-228600" defTabSz="873125"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8D7BD634-2132-4372-A3FD-12BD24C843A3}" type="slidenum">
              <a:rPr lang="en-US" altLang="en-US" i="1">
                <a:latin typeface="Arial" pitchFamily="34" charset="0"/>
              </a:rPr>
              <a:pPr algn="r" eaLnBrk="1" hangingPunct="1">
                <a:spcBef>
                  <a:spcPct val="0"/>
                </a:spcBef>
              </a:pPr>
              <a:t>14</a:t>
            </a:fld>
            <a:endParaRPr lang="en-US" altLang="en-US" i="1">
              <a:latin typeface="Arial" pitchFamily="34" charset="0"/>
            </a:endParaRPr>
          </a:p>
        </p:txBody>
      </p:sp>
      <p:sp>
        <p:nvSpPr>
          <p:cNvPr id="219139" name="Rectangle 2"/>
          <p:cNvSpPr>
            <a:spLocks noGrp="1" noRot="1" noChangeAspect="1" noChangeArrowheads="1" noTextEdit="1"/>
          </p:cNvSpPr>
          <p:nvPr>
            <p:ph type="sldImg"/>
          </p:nvPr>
        </p:nvSpPr>
        <p:spPr bwMode="auto">
          <a:xfrm>
            <a:off x="1182688"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40" name="Rectangle 3"/>
          <p:cNvSpPr>
            <a:spLocks noGrp="1" noChangeArrowheads="1"/>
          </p:cNvSpPr>
          <p:nvPr>
            <p:ph type="body" idx="1"/>
          </p:nvPr>
        </p:nvSpPr>
        <p:spPr bwMode="auto">
          <a:xfrm>
            <a:off x="934720" y="4415790"/>
            <a:ext cx="5140960" cy="41817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6" tIns="46583" rIns="93166" bIns="46583"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429">
              <a:defRPr/>
            </a:pPr>
            <a:r>
              <a:rPr lang="en-US" dirty="0"/>
              <a:t>We have developed unique and proprietary technology for providing web-based decision support tools on the Esri platform.  Our custom JavaScript and parcel tagging tool enable us to create online portals where users can access the data and modeling that we have assembled, run queries to identify high priority parcels, and generate maps and parcel reports.  Importantly, these web-based tools can be used on mobile devices such as a smart phone or tablet, making the assembled spatial information available on-site for project evaluation and development. These web-based tools can be kept password protected or made available to the public.  </a:t>
            </a:r>
          </a:p>
        </p:txBody>
      </p:sp>
      <p:sp>
        <p:nvSpPr>
          <p:cNvPr id="4" name="Slide Number Placeholder 3"/>
          <p:cNvSpPr>
            <a:spLocks noGrp="1"/>
          </p:cNvSpPr>
          <p:nvPr>
            <p:ph type="sldNum" sz="quarter" idx="10"/>
          </p:nvPr>
        </p:nvSpPr>
        <p:spPr/>
        <p:txBody>
          <a:bodyPr/>
          <a:lstStyle/>
          <a:p>
            <a:fld id="{DFA86997-56A9-5A43-878A-7DFD2094DD0B}" type="slidenum">
              <a:rPr lang="en-US" smtClean="0"/>
              <a:pPr/>
              <a:t>15</a:t>
            </a:fld>
            <a:endParaRPr lang="en-US" dirty="0"/>
          </a:p>
        </p:txBody>
      </p:sp>
    </p:spTree>
    <p:extLst>
      <p:ext uri="{BB962C8B-B14F-4D97-AF65-F5344CB8AC3E}">
        <p14:creationId xmlns:p14="http://schemas.microsoft.com/office/powerpoint/2010/main" val="2979704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DA828-EFD9-42BC-BFEB-661CF3312FA6}" type="slidenum">
              <a:rPr lang="en-US" smtClean="0"/>
              <a:pPr/>
              <a:t>16</a:t>
            </a:fld>
            <a:endParaRPr lang="en-US"/>
          </a:p>
        </p:txBody>
      </p:sp>
    </p:spTree>
    <p:extLst>
      <p:ext uri="{BB962C8B-B14F-4D97-AF65-F5344CB8AC3E}">
        <p14:creationId xmlns:p14="http://schemas.microsoft.com/office/powerpoint/2010/main" val="1851826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Current Conditions</a:t>
            </a:r>
            <a:r>
              <a:rPr lang="en-US" baseline="0" dirty="0" smtClean="0"/>
              <a:t> – history of the region, natural environment, demographics, current trends and issues, existing planning efforts and plans</a:t>
            </a:r>
          </a:p>
          <a:p>
            <a:endParaRPr lang="en-US" baseline="0" dirty="0" smtClean="0"/>
          </a:p>
          <a:p>
            <a:r>
              <a:rPr lang="en-US" baseline="0" dirty="0" smtClean="0"/>
              <a:t>Public </a:t>
            </a:r>
          </a:p>
          <a:p>
            <a:r>
              <a:rPr lang="en-US" baseline="0" dirty="0" smtClean="0"/>
              <a:t>Outreach – community survey, </a:t>
            </a:r>
            <a:r>
              <a:rPr lang="en-US" baseline="0" dirty="0" err="1" smtClean="0"/>
              <a:t>speakout</a:t>
            </a:r>
            <a:r>
              <a:rPr lang="en-US" baseline="0" dirty="0" smtClean="0"/>
              <a:t> at county fair, </a:t>
            </a:r>
          </a:p>
          <a:p>
            <a:pPr rtl="0"/>
            <a:r>
              <a:rPr lang="en-US" sz="1200" kern="1200" baseline="0" dirty="0" smtClean="0">
                <a:solidFill>
                  <a:schemeClr val="tx1"/>
                </a:solidFill>
                <a:latin typeface="+mn-lt"/>
                <a:ea typeface="+mn-ea"/>
                <a:cs typeface="+mn-cs"/>
              </a:rPr>
              <a:t>Speak outs</a:t>
            </a:r>
          </a:p>
          <a:p>
            <a:pPr rtl="0"/>
            <a:r>
              <a:rPr lang="en-US" sz="1200" b="1" kern="1200" baseline="0" dirty="0" err="1" smtClean="0">
                <a:solidFill>
                  <a:schemeClr val="tx1"/>
                </a:solidFill>
                <a:latin typeface="+mn-lt"/>
                <a:ea typeface="+mn-ea"/>
                <a:cs typeface="+mn-cs"/>
              </a:rPr>
              <a:t>Santpoint</a:t>
            </a:r>
            <a:r>
              <a:rPr lang="en-US" sz="1200" b="1" kern="1200" baseline="0" dirty="0" smtClean="0">
                <a:solidFill>
                  <a:schemeClr val="tx1"/>
                </a:solidFill>
                <a:latin typeface="+mn-lt"/>
                <a:ea typeface="+mn-ea"/>
                <a:cs typeface="+mn-cs"/>
              </a:rPr>
              <a:t> Farmers Market	11-Oct	8:30am arrival	</a:t>
            </a:r>
            <a:r>
              <a:rPr lang="en-US" sz="1200" b="1" kern="1200" baseline="0" dirty="0" err="1" smtClean="0">
                <a:solidFill>
                  <a:schemeClr val="tx1"/>
                </a:solidFill>
                <a:latin typeface="+mn-lt"/>
                <a:ea typeface="+mn-ea"/>
                <a:cs typeface="+mn-cs"/>
              </a:rPr>
              <a:t>Farmin</a:t>
            </a:r>
            <a:r>
              <a:rPr lang="en-US" sz="1200" b="1" kern="1200" baseline="0" dirty="0" smtClean="0">
                <a:solidFill>
                  <a:schemeClr val="tx1"/>
                </a:solidFill>
                <a:latin typeface="+mn-lt"/>
                <a:ea typeface="+mn-ea"/>
                <a:cs typeface="+mn-cs"/>
              </a:rPr>
              <a:t> Park (3rd </a:t>
            </a:r>
            <a:r>
              <a:rPr lang="en-US" sz="1200" b="1" kern="1200" baseline="0" dirty="0" err="1" smtClean="0">
                <a:solidFill>
                  <a:schemeClr val="tx1"/>
                </a:solidFill>
                <a:latin typeface="+mn-lt"/>
                <a:ea typeface="+mn-ea"/>
                <a:cs typeface="+mn-cs"/>
              </a:rPr>
              <a:t>ave</a:t>
            </a:r>
            <a:r>
              <a:rPr lang="en-US" sz="1200" b="1" kern="1200" baseline="0" dirty="0" smtClean="0">
                <a:solidFill>
                  <a:schemeClr val="tx1"/>
                </a:solidFill>
                <a:latin typeface="+mn-lt"/>
                <a:ea typeface="+mn-ea"/>
                <a:cs typeface="+mn-cs"/>
              </a:rPr>
              <a:t> and oak)	</a:t>
            </a:r>
          </a:p>
          <a:p>
            <a:pPr rtl="0"/>
            <a:r>
              <a:rPr lang="en-US" sz="1200" b="1" kern="1200" baseline="0" dirty="0" smtClean="0">
                <a:solidFill>
                  <a:schemeClr val="tx1"/>
                </a:solidFill>
                <a:latin typeface="+mn-lt"/>
                <a:ea typeface="+mn-ea"/>
                <a:cs typeface="+mn-cs"/>
              </a:rPr>
              <a:t>Oktoberfest	11-Oct		Granary Arts District (524 Church)	</a:t>
            </a:r>
          </a:p>
          <a:p>
            <a:pPr rtl="0"/>
            <a:r>
              <a:rPr lang="en-US" sz="1200" b="1" kern="1200" baseline="0" dirty="0" smtClean="0">
                <a:solidFill>
                  <a:schemeClr val="tx1"/>
                </a:solidFill>
                <a:latin typeface="+mn-lt"/>
                <a:ea typeface="+mn-ea"/>
                <a:cs typeface="+mn-cs"/>
              </a:rPr>
              <a:t>Angels over Sandpoint 	18-Oct		Sandpoint Business and Event Center	</a:t>
            </a:r>
          </a:p>
          <a:p>
            <a:pPr rtl="0"/>
            <a:r>
              <a:rPr lang="en-US" sz="1200" b="1" kern="1200" baseline="0" dirty="0" smtClean="0">
                <a:solidFill>
                  <a:schemeClr val="tx1"/>
                </a:solidFill>
                <a:latin typeface="+mn-lt"/>
                <a:ea typeface="+mn-ea"/>
                <a:cs typeface="+mn-cs"/>
              </a:rPr>
              <a:t>Nordic Club Tap Night	22-Oct		Idaho Pour Authority	</a:t>
            </a:r>
          </a:p>
          <a:p>
            <a:pPr rtl="0"/>
            <a:r>
              <a:rPr lang="en-US" sz="1200" b="1" kern="1200" baseline="0" dirty="0" smtClean="0">
                <a:solidFill>
                  <a:schemeClr val="tx1"/>
                </a:solidFill>
                <a:latin typeface="+mn-lt"/>
                <a:ea typeface="+mn-ea"/>
                <a:cs typeface="+mn-cs"/>
              </a:rPr>
              <a:t>Nordic Club Ski Swap	2-Nov			</a:t>
            </a:r>
          </a:p>
          <a:p>
            <a:pPr rtl="0"/>
            <a:r>
              <a:rPr lang="en-US" sz="1200" b="1" kern="1200" baseline="0" dirty="0" smtClean="0">
                <a:solidFill>
                  <a:schemeClr val="tx1"/>
                </a:solidFill>
                <a:latin typeface="+mn-lt"/>
                <a:ea typeface="+mn-ea"/>
                <a:cs typeface="+mn-cs"/>
              </a:rPr>
              <a:t>SARS Ski Swap	8-Nov	9am-2pm	Bonner County Fairgrounds	</a:t>
            </a:r>
          </a:p>
          <a:p>
            <a:pPr rtl="0"/>
            <a:r>
              <a:rPr lang="en-US" sz="1200" b="1" kern="1200" baseline="0" dirty="0" smtClean="0">
                <a:solidFill>
                  <a:schemeClr val="tx1"/>
                </a:solidFill>
                <a:latin typeface="+mn-lt"/>
                <a:ea typeface="+mn-ea"/>
                <a:cs typeface="+mn-cs"/>
              </a:rPr>
              <a:t>Friends of Pend Oreille Bay Trail Event	13-Nov	5pm	Pend Oreille Winery- 301 Cedar St, Sandpoint 	</a:t>
            </a:r>
          </a:p>
          <a:p>
            <a:pPr rtl="0"/>
            <a:r>
              <a:rPr lang="en-US" sz="1200" b="1" kern="1200" baseline="0" dirty="0" smtClean="0">
                <a:solidFill>
                  <a:schemeClr val="tx1"/>
                </a:solidFill>
                <a:latin typeface="+mn-lt"/>
                <a:ea typeface="+mn-ea"/>
                <a:cs typeface="+mn-cs"/>
              </a:rPr>
              <a:t>Public Open House Priest River - Pend Oreille River Passage Trail	15-Nov		Priest River	</a:t>
            </a:r>
          </a:p>
          <a:p>
            <a:pPr rtl="0"/>
            <a:endParaRPr lang="en-US" sz="1200" kern="1200" baseline="0" dirty="0" smtClean="0">
              <a:solidFill>
                <a:schemeClr val="tx1"/>
              </a:solidFill>
              <a:latin typeface="+mn-lt"/>
              <a:ea typeface="+mn-ea"/>
              <a:cs typeface="+mn-cs"/>
            </a:endParaRPr>
          </a:p>
          <a:p>
            <a:pPr rtl="0"/>
            <a:r>
              <a:rPr lang="en-US" sz="1200" kern="1200" baseline="0" dirty="0" smtClean="0">
                <a:solidFill>
                  <a:schemeClr val="tx1"/>
                </a:solidFill>
                <a:latin typeface="+mn-lt"/>
                <a:ea typeface="+mn-ea"/>
                <a:cs typeface="+mn-cs"/>
              </a:rPr>
              <a:t>Open house</a:t>
            </a:r>
          </a:p>
          <a:p>
            <a:pPr rtl="0"/>
            <a:r>
              <a:rPr lang="en-US" sz="1200" kern="1200" baseline="0" dirty="0" smtClean="0">
                <a:solidFill>
                  <a:schemeClr val="tx1"/>
                </a:solidFill>
                <a:latin typeface="+mn-lt"/>
                <a:ea typeface="+mn-ea"/>
                <a:cs typeface="+mn-cs"/>
              </a:rPr>
              <a:t>Bonner County Fair (Aug 11-15, 2015)</a:t>
            </a:r>
          </a:p>
          <a:p>
            <a:endParaRPr lang="en-US" dirty="0" smtClean="0"/>
          </a:p>
        </p:txBody>
      </p:sp>
      <p:sp>
        <p:nvSpPr>
          <p:cNvPr id="4" name="Slide Number Placeholder 3"/>
          <p:cNvSpPr>
            <a:spLocks noGrp="1"/>
          </p:cNvSpPr>
          <p:nvPr>
            <p:ph type="sldNum" sz="quarter" idx="10"/>
          </p:nvPr>
        </p:nvSpPr>
        <p:spPr/>
        <p:txBody>
          <a:bodyPr/>
          <a:lstStyle/>
          <a:p>
            <a:fld id="{5F3DA828-EFD9-42BC-BFEB-661CF3312FA6}"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sz="1400" dirty="0" smtClean="0">
              <a:cs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GIS methodology </a:t>
            </a:r>
          </a:p>
          <a:p>
            <a:pPr defTabSz="465777">
              <a:defRPr/>
            </a:pPr>
            <a:r>
              <a:rPr lang="en-US" baseline="0" dirty="0" smtClean="0"/>
              <a:t>Identified the core routes from Kirkland’s existing non-motorized infrastructure as well as new connections that can be used to get people to common destinations throughout the city and demonstrates how the Kirkland Corridor can be used as a central route to connect these routes. The infrastructure on these core routes can be upgraded to allow both bike and pedestrian use where needed. </a:t>
            </a:r>
          </a:p>
          <a:p>
            <a:endParaRPr lang="en-US" baseline="0" dirty="0" smtClean="0"/>
          </a:p>
          <a:p>
            <a:r>
              <a:rPr lang="en-US" baseline="0" dirty="0" smtClean="0"/>
              <a:t>This model was developed by looking at connectivity from neighborhoods to primary work locations </a:t>
            </a:r>
            <a:r>
              <a:rPr lang="en-US" baseline="0" dirty="0" err="1" smtClean="0"/>
              <a:t>usging</a:t>
            </a:r>
            <a:r>
              <a:rPr lang="en-US" baseline="0" dirty="0" smtClean="0"/>
              <a:t> the Kirkland </a:t>
            </a:r>
            <a:r>
              <a:rPr lang="en-US" baseline="0" dirty="0" err="1" smtClean="0"/>
              <a:t>cooridor</a:t>
            </a:r>
            <a:r>
              <a:rPr lang="en-US" baseline="0" dirty="0" smtClean="0"/>
              <a:t> as a primary spine and taking advantage of opportunities to route through schools, parks retailers where possible.</a:t>
            </a:r>
          </a:p>
        </p:txBody>
      </p:sp>
      <p:sp>
        <p:nvSpPr>
          <p:cNvPr id="4" name="Slide Number Placeholder 3"/>
          <p:cNvSpPr>
            <a:spLocks noGrp="1"/>
          </p:cNvSpPr>
          <p:nvPr>
            <p:ph type="sldNum" sz="quarter" idx="10"/>
          </p:nvPr>
        </p:nvSpPr>
        <p:spPr/>
        <p:txBody>
          <a:bodyPr/>
          <a:lstStyle/>
          <a:p>
            <a:fld id="{DFA86997-56A9-5A43-878A-7DFD2094DD0B}" type="slidenum">
              <a:rPr lang="en-US" smtClean="0"/>
              <a:pPr/>
              <a:t>23</a:t>
            </a:fld>
            <a:endParaRPr lang="en-US" dirty="0"/>
          </a:p>
        </p:txBody>
      </p:sp>
    </p:spTree>
    <p:extLst>
      <p:ext uri="{BB962C8B-B14F-4D97-AF65-F5344CB8AC3E}">
        <p14:creationId xmlns:p14="http://schemas.microsoft.com/office/powerpoint/2010/main" val="369067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875A4705-F017-441F-BA20-96978542C190}" type="slidenum">
              <a:rPr lang="en-US" altLang="en-US" b="1" smtClean="0">
                <a:solidFill>
                  <a:srgbClr val="000000"/>
                </a:solidFill>
                <a:latin typeface="Arial" pitchFamily="34" charset="0"/>
              </a:rPr>
              <a:pPr eaLnBrk="1" fontAlgn="base" hangingPunct="1">
                <a:spcBef>
                  <a:spcPct val="0"/>
                </a:spcBef>
                <a:spcAft>
                  <a:spcPct val="0"/>
                </a:spcAft>
              </a:pPr>
              <a:t>2</a:t>
            </a:fld>
            <a:endParaRPr lang="en-US" altLang="en-US" b="1" smtClean="0">
              <a:solidFill>
                <a:srgbClr val="000000"/>
              </a:solidFill>
              <a:latin typeface="Arial" pitchFamily="34" charset="0"/>
            </a:endParaRPr>
          </a:p>
        </p:txBody>
      </p:sp>
      <p:sp>
        <p:nvSpPr>
          <p:cNvPr id="158723" name="Rectangle 7"/>
          <p:cNvSpPr txBox="1">
            <a:spLocks noGrp="1" noChangeArrowheads="1"/>
          </p:cNvSpPr>
          <p:nvPr/>
        </p:nvSpPr>
        <p:spPr bwMode="auto">
          <a:xfrm>
            <a:off x="3972560" y="8838036"/>
            <a:ext cx="3037840" cy="458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6" tIns="46583" rIns="93166" bIns="46583"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F2C6D80-D417-4880-84C5-3DA7C3AC3F6D}" type="slidenum">
              <a:rPr lang="en-US" altLang="en-US">
                <a:solidFill>
                  <a:srgbClr val="000000"/>
                </a:solidFill>
                <a:latin typeface="Arial" pitchFamily="34" charset="0"/>
              </a:rPr>
              <a:pPr algn="r" eaLnBrk="1" hangingPunct="1">
                <a:spcBef>
                  <a:spcPct val="0"/>
                </a:spcBef>
              </a:pPr>
              <a:t>2</a:t>
            </a:fld>
            <a:endParaRPr lang="en-US" altLang="en-US">
              <a:solidFill>
                <a:srgbClr val="000000"/>
              </a:solidFill>
              <a:latin typeface="Arial" pitchFamily="34" charset="0"/>
            </a:endParaRPr>
          </a:p>
        </p:txBody>
      </p:sp>
      <p:sp>
        <p:nvSpPr>
          <p:cNvPr id="158724" name="Rectangle 2"/>
          <p:cNvSpPr>
            <a:spLocks noGrp="1" noRot="1" noChangeAspect="1" noChangeArrowheads="1" noTextEdit="1"/>
          </p:cNvSpPr>
          <p:nvPr>
            <p:ph type="sldImg"/>
          </p:nvPr>
        </p:nvSpPr>
        <p:spPr bwMode="auto">
          <a:xfrm>
            <a:off x="1169988" y="685800"/>
            <a:ext cx="4670425" cy="35036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5" name="Rectangle 3"/>
          <p:cNvSpPr>
            <a:spLocks noGrp="1" noChangeArrowheads="1"/>
          </p:cNvSpPr>
          <p:nvPr>
            <p:ph type="body" idx="1"/>
          </p:nvPr>
        </p:nvSpPr>
        <p:spPr bwMode="auto">
          <a:xfrm>
            <a:off x="934720" y="4419018"/>
            <a:ext cx="5140960" cy="4191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6" tIns="46583" rIns="93166" bIns="46583" numCol="1" anchor="t" anchorCtr="0" compatLnSpc="1">
            <a:prstTxWarp prst="textNoShape">
              <a:avLst/>
            </a:prstTxWarp>
          </a:bodyPr>
          <a:lstStyle/>
          <a:p>
            <a:pPr eaLnBrk="1" hangingPunct="1"/>
            <a:r>
              <a:rPr lang="en-US" altLang="en-US" smtClean="0">
                <a:latin typeface="Arial" pitchFamily="34" charset="0"/>
              </a:rPr>
              <a:t>We are the land for people people.  </a:t>
            </a:r>
          </a:p>
          <a:p>
            <a:pPr eaLnBrk="1" hangingPunct="1"/>
            <a:endParaRPr lang="en-US" altLang="en-US" smtClean="0">
              <a:latin typeface="Arial" pitchFamily="34" charset="0"/>
            </a:endParaRPr>
          </a:p>
          <a:p>
            <a:pPr eaLnBrk="1" hangingPunct="1"/>
            <a:r>
              <a:rPr lang="en-US" altLang="en-US" smtClean="0">
                <a:latin typeface="Arial" pitchFamily="34" charset="0"/>
              </a:rPr>
              <a:t>We obviously do water and natural resource protection, but what distinguishes us from most other conservation organizations, is our focus on land for people.  Because of our land for people focus, we’ve become national experts on land conservation for drinking water protection, creating successful and sustainable urban park systems, and the economic benefits of parks and conservation, among many other areas.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A86997-56A9-5A43-878A-7DFD2094DD0B}" type="slidenum">
              <a:rPr lang="en-US" smtClean="0"/>
              <a:pPr/>
              <a:t>24</a:t>
            </a:fld>
            <a:endParaRPr lang="en-US" dirty="0"/>
          </a:p>
        </p:txBody>
      </p:sp>
    </p:spTree>
    <p:extLst>
      <p:ext uri="{BB962C8B-B14F-4D97-AF65-F5344CB8AC3E}">
        <p14:creationId xmlns:p14="http://schemas.microsoft.com/office/powerpoint/2010/main" val="2028944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6471D0F6-C1E2-4F9A-9FA8-678A83D1FB32}" type="slidenum">
              <a:rPr lang="en-US" smtClean="0"/>
              <a:pPr>
                <a:defRPr/>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Quality and viability</a:t>
            </a:r>
            <a:endParaRPr lang="en-US" dirty="0"/>
          </a:p>
        </p:txBody>
      </p:sp>
      <p:sp>
        <p:nvSpPr>
          <p:cNvPr id="4" name="Slide Number Placeholder 3"/>
          <p:cNvSpPr>
            <a:spLocks noGrp="1"/>
          </p:cNvSpPr>
          <p:nvPr>
            <p:ph type="sldNum" sz="quarter" idx="10"/>
          </p:nvPr>
        </p:nvSpPr>
        <p:spPr/>
        <p:txBody>
          <a:bodyPr/>
          <a:lstStyle/>
          <a:p>
            <a:fld id="{5F3DA828-EFD9-42BC-BFEB-661CF3312FA6}" type="slidenum">
              <a:rPr lang="en-US" smtClean="0"/>
              <a:pPr/>
              <a:t>28</a:t>
            </a:fld>
            <a:endParaRPr lang="en-US"/>
          </a:p>
        </p:txBody>
      </p:sp>
    </p:spTree>
    <p:extLst>
      <p:ext uri="{BB962C8B-B14F-4D97-AF65-F5344CB8AC3E}">
        <p14:creationId xmlns:p14="http://schemas.microsoft.com/office/powerpoint/2010/main" val="80307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Trust for Public Land’s Vision and GIS service uses cutting-edge research and innovative mapping techniques to create parks, protect open space, and deliver community-driven conservation plans.</a:t>
            </a:r>
          </a:p>
          <a:p>
            <a:endParaRPr lang="en-US" altLang="en-US" dirty="0" smtClean="0"/>
          </a:p>
          <a:p>
            <a:r>
              <a:rPr lang="en-US" altLang="en-US" dirty="0" smtClean="0"/>
              <a:t>Conservations</a:t>
            </a:r>
            <a:r>
              <a:rPr lang="en-US" altLang="en-US" baseline="0" dirty="0" smtClean="0"/>
              <a:t> Transactions – The Trust for Public Land helps structure, negotiate, and complete land transactions that create parks, playgrounds, and protected natural areas. We buy land from willing landowners and then transfer it to public agencies, land trusts, or other groups for permanent protection. In some instances, we will protect land through conservation easements, which restrict development but permit traditional uses such as farming and ranching.</a:t>
            </a:r>
          </a:p>
          <a:p>
            <a:endParaRPr lang="en-US" altLang="en-US" baseline="0" dirty="0" smtClean="0"/>
          </a:p>
          <a:p>
            <a:r>
              <a:rPr lang="en-US" altLang="en-US" baseline="0" dirty="0" smtClean="0"/>
              <a:t>Park Design and Dev – </a:t>
            </a:r>
          </a:p>
          <a:p>
            <a:r>
              <a:rPr lang="en-US" sz="1200" kern="1200" dirty="0" smtClean="0">
                <a:solidFill>
                  <a:schemeClr val="tx1"/>
                </a:solidFill>
                <a:latin typeface="+mn-lt"/>
                <a:ea typeface="+mn-ea"/>
                <a:cs typeface="+mn-cs"/>
              </a:rPr>
              <a:t>The Trust for Public Land collaborates with local governments and school districts to restore and create parks, playgrounds, and trails. We work on all aspects of the park design and build process, including:</a:t>
            </a:r>
          </a:p>
          <a:p>
            <a:r>
              <a:rPr lang="en-US" sz="1200" kern="1200" dirty="0" smtClean="0">
                <a:solidFill>
                  <a:schemeClr val="tx1"/>
                </a:solidFill>
                <a:latin typeface="+mn-lt"/>
                <a:ea typeface="+mn-ea"/>
                <a:cs typeface="+mn-cs"/>
              </a:rPr>
              <a:t>Participatory design</a:t>
            </a:r>
          </a:p>
          <a:p>
            <a:r>
              <a:rPr lang="en-US" sz="1200" kern="1200" dirty="0" smtClean="0">
                <a:solidFill>
                  <a:schemeClr val="tx1"/>
                </a:solidFill>
                <a:latin typeface="+mn-lt"/>
                <a:ea typeface="+mn-ea"/>
                <a:cs typeface="+mn-cs"/>
              </a:rPr>
              <a:t>Green Infrastructure</a:t>
            </a:r>
          </a:p>
          <a:p>
            <a:r>
              <a:rPr lang="en-US" sz="1200" kern="1200" dirty="0" smtClean="0">
                <a:solidFill>
                  <a:schemeClr val="tx1"/>
                </a:solidFill>
                <a:latin typeface="+mn-lt"/>
                <a:ea typeface="+mn-ea"/>
                <a:cs typeface="+mn-cs"/>
              </a:rPr>
              <a:t>Creative </a:t>
            </a:r>
            <a:r>
              <a:rPr lang="en-US" sz="1200" kern="1200" dirty="0" err="1" smtClean="0">
                <a:solidFill>
                  <a:schemeClr val="tx1"/>
                </a:solidFill>
                <a:latin typeface="+mn-lt"/>
                <a:ea typeface="+mn-ea"/>
                <a:cs typeface="+mn-cs"/>
              </a:rPr>
              <a:t>Placemaking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Site restoration</a:t>
            </a:r>
          </a:p>
          <a:p>
            <a:r>
              <a:rPr lang="en-US" sz="1200" kern="1200" dirty="0" smtClean="0">
                <a:solidFill>
                  <a:schemeClr val="tx1"/>
                </a:solidFill>
                <a:latin typeface="+mn-lt"/>
                <a:ea typeface="+mn-ea"/>
                <a:cs typeface="+mn-cs"/>
              </a:rPr>
              <a:t>Construction management</a:t>
            </a:r>
          </a:p>
          <a:p>
            <a:r>
              <a:rPr lang="en-US" sz="1200" kern="1200" dirty="0" smtClean="0">
                <a:solidFill>
                  <a:schemeClr val="tx1"/>
                </a:solidFill>
                <a:latin typeface="+mn-lt"/>
                <a:ea typeface="+mn-ea"/>
                <a:cs typeface="+mn-cs"/>
              </a:rPr>
              <a:t>Park stewardship</a:t>
            </a:r>
          </a:p>
          <a:p>
            <a:endParaRPr lang="en-US" altLang="en-US" baseline="0" dirty="0" smtClean="0"/>
          </a:p>
          <a:p>
            <a:endParaRPr lang="en-US" altLang="en-US" baseline="0" dirty="0" smtClean="0"/>
          </a:p>
          <a:p>
            <a:r>
              <a:rPr lang="en-US" altLang="en-US" baseline="0" dirty="0" smtClean="0"/>
              <a:t>Conservation Finance - The Trust for Public Land helps state and local governments design, pass, and implement legislation and ballot measures that create new public funds for parks and land conservation. We’ve helped pass more than 478 ballot measures—an 81 percent success—creating $57.9 billion in voter approved funding for parks, land conservation and restoration. Every $1 invested in this program has generated more than $2,000 in new public funds.</a:t>
            </a:r>
          </a:p>
          <a:p>
            <a:endParaRPr lang="en-US" altLang="en-US" baseline="0" dirty="0" smtClean="0"/>
          </a:p>
          <a:p>
            <a:r>
              <a:rPr lang="en-US" altLang="en-US" baseline="0" dirty="0" smtClean="0"/>
              <a:t>Research – Green Infrastructure, Park Analysis, - working with Georgia Tech on developing a new Heat Island model and Arizona State University on Co2 modeling to individual street and </a:t>
            </a:r>
            <a:r>
              <a:rPr lang="en-US" altLang="en-US" baseline="0" dirty="0" err="1" smtClean="0"/>
              <a:t>buildling</a:t>
            </a:r>
            <a:r>
              <a:rPr lang="en-US" altLang="en-US" baseline="0" dirty="0" smtClean="0"/>
              <a:t> level in LA</a:t>
            </a:r>
          </a:p>
          <a:p>
            <a:endParaRPr lang="en-US" altLang="en-US" dirty="0" smtClean="0"/>
          </a:p>
        </p:txBody>
      </p:sp>
      <p:sp>
        <p:nvSpPr>
          <p:cNvPr id="4" name="Slide Number Placeholder 3"/>
          <p:cNvSpPr>
            <a:spLocks noGrp="1"/>
          </p:cNvSpPr>
          <p:nvPr>
            <p:ph type="sldNum" sz="quarter" idx="5"/>
          </p:nvPr>
        </p:nvSpPr>
        <p:spPr/>
        <p:txBody>
          <a:bodyPr/>
          <a:lstStyle/>
          <a:p>
            <a:pPr>
              <a:defRPr/>
            </a:pPr>
            <a:fld id="{DAA31080-3BE5-43D6-A796-BFF998F1BF68}" type="slidenum">
              <a:rPr lang="en-US" smtClean="0">
                <a:solidFill>
                  <a:prstClr val="black"/>
                </a:solidFill>
              </a:rPr>
              <a:pPr>
                <a:defRPr/>
              </a:pPr>
              <a:t>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organization-wide conservation initiatives of The Trust for Public Land are:</a:t>
            </a:r>
          </a:p>
          <a:p>
            <a:r>
              <a:rPr lang="en-US" dirty="0"/>
              <a:t> </a:t>
            </a:r>
          </a:p>
          <a:p>
            <a:pPr defTabSz="465881">
              <a:defRPr/>
            </a:pPr>
            <a:r>
              <a:rPr lang="en-US" dirty="0"/>
              <a:t>PARKS FOR PEOPLE:</a:t>
            </a:r>
            <a:r>
              <a:rPr lang="en-US" b="1" dirty="0"/>
              <a:t> </a:t>
            </a:r>
            <a:r>
              <a:rPr lang="en-US" dirty="0"/>
              <a:t>The Trust for Public Land works with communities to ensure that everyone has parks, gardens, playgrounds, trails and other natural places within a 10-minute walk from home.</a:t>
            </a:r>
          </a:p>
          <a:p>
            <a:r>
              <a:rPr lang="en-US" dirty="0"/>
              <a:t>  </a:t>
            </a:r>
          </a:p>
          <a:p>
            <a:r>
              <a:rPr lang="en-US" dirty="0"/>
              <a:t>OUR LAND AND WATER</a:t>
            </a:r>
            <a:r>
              <a:rPr lang="en-US" b="1" dirty="0"/>
              <a:t>: </a:t>
            </a:r>
            <a:r>
              <a:rPr lang="en-US" dirty="0"/>
              <a:t>The Trust for Public Land works with communities to protect the lands and waters that keep us healthy, inspired, and connected with nature and each other.</a:t>
            </a:r>
          </a:p>
        </p:txBody>
      </p:sp>
      <p:sp>
        <p:nvSpPr>
          <p:cNvPr id="4" name="Slide Number Placeholder 3"/>
          <p:cNvSpPr>
            <a:spLocks noGrp="1"/>
          </p:cNvSpPr>
          <p:nvPr>
            <p:ph type="sldNum" sz="quarter" idx="10"/>
          </p:nvPr>
        </p:nvSpPr>
        <p:spPr/>
        <p:txBody>
          <a:bodyPr/>
          <a:lstStyle/>
          <a:p>
            <a:fld id="{DFA86997-56A9-5A43-878A-7DFD2094DD0B}" type="slidenum">
              <a:rPr lang="en-US" smtClean="0"/>
              <a:pPr/>
              <a:t>4</a:t>
            </a:fld>
            <a:endParaRPr lang="en-US" dirty="0"/>
          </a:p>
        </p:txBody>
      </p:sp>
    </p:spTree>
    <p:extLst>
      <p:ext uri="{BB962C8B-B14F-4D97-AF65-F5344CB8AC3E}">
        <p14:creationId xmlns:p14="http://schemas.microsoft.com/office/powerpoint/2010/main" val="338883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Trust for Public Land now owns 69 community gardens throughout New York City. 64 gardens where saved from a city auction and eventual destruction, and an additional 5, the city subsequently donated to us for preservation. TPL works side by side with dedicated community gardeners to transform vacant lots into vibrant spaces where nature and community thrive. TPL, when necessary, purchases land to permanently protect it and then provides design and development assistance-including physical improvements such as watering systems, fences, and gathering spaces; organizing assistance; stewardship services; grants; environmental education; and programming. </a:t>
            </a:r>
          </a:p>
          <a:p>
            <a:r>
              <a:rPr lang="en-US" altLang="en-US" smtClean="0"/>
              <a:t>In 2004, TPL created three new nonprofit organizations to ultimately own and manage the gardens. The Manhattan, The Bronx, and the Brooklyn-Queens Land Trust, together comprise the nation's largest land trust protecting community gardens. </a:t>
            </a:r>
          </a:p>
          <a:p>
            <a:r>
              <a:rPr lang="en-US" altLang="en-US" smtClean="0"/>
              <a:t>Our goal is to work with the land trusts to ensure they become and remain a strong resource that protects the gardens and ensure they serve their surrounding communities and responds to its neighborhood needs.</a:t>
            </a:r>
          </a:p>
          <a:p>
            <a:endParaRPr lang="en-US" altLang="en-US" smtClean="0"/>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535F21BB-6C92-437E-B8E1-C1C24C23550E}" type="slidenum">
              <a:rPr lang="en-US" altLang="en-US" i="1" smtClean="0">
                <a:latin typeface="Arial" pitchFamily="34" charset="0"/>
              </a:rPr>
              <a:pPr eaLnBrk="1" fontAlgn="base" hangingPunct="1">
                <a:spcBef>
                  <a:spcPct val="0"/>
                </a:spcBef>
                <a:spcAft>
                  <a:spcPct val="0"/>
                </a:spcAft>
              </a:pPr>
              <a:t>5</a:t>
            </a:fld>
            <a:endParaRPr lang="en-US" altLang="en-US" i="1"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A12B0663-CD52-4D69-8FE5-6034376BF149}"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351D5F6E-4E23-4E18-B9D5-E70606F066EC}"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Hoback</a:t>
            </a:r>
            <a:r>
              <a:rPr lang="en-US" sz="1200" kern="1200" dirty="0" smtClean="0">
                <a:solidFill>
                  <a:schemeClr val="tx1"/>
                </a:solidFill>
                <a:latin typeface="+mn-lt"/>
                <a:ea typeface="+mn-ea"/>
                <a:cs typeface="+mn-cs"/>
              </a:rPr>
              <a:t> Basin is the southern anchor of the Greater Yellowstone Ecosystem—the largest intact temperate ecosystem in the northern hemisphere—the </a:t>
            </a:r>
            <a:r>
              <a:rPr lang="en-US" sz="1200" kern="1200" dirty="0" err="1" smtClean="0">
                <a:solidFill>
                  <a:schemeClr val="tx1"/>
                </a:solidFill>
                <a:latin typeface="+mn-lt"/>
                <a:ea typeface="+mn-ea"/>
                <a:cs typeface="+mn-cs"/>
              </a:rPr>
              <a:t>Hoback</a:t>
            </a:r>
            <a:r>
              <a:rPr lang="en-US" sz="1200" kern="1200" dirty="0" smtClean="0">
                <a:solidFill>
                  <a:schemeClr val="tx1"/>
                </a:solidFill>
                <a:latin typeface="+mn-lt"/>
                <a:ea typeface="+mn-ea"/>
                <a:cs typeface="+mn-cs"/>
              </a:rPr>
              <a:t> Basin is home to magnificent mountains, vibrant forests, and the headwaters of the Wild and Scenic </a:t>
            </a:r>
            <a:r>
              <a:rPr lang="en-US" sz="1200" kern="1200" dirty="0" err="1" smtClean="0">
                <a:solidFill>
                  <a:schemeClr val="tx1"/>
                </a:solidFill>
                <a:latin typeface="+mn-lt"/>
                <a:ea typeface="+mn-ea"/>
                <a:cs typeface="+mn-cs"/>
              </a:rPr>
              <a:t>Hoback</a:t>
            </a:r>
            <a:r>
              <a:rPr lang="en-US" sz="1200" kern="1200" dirty="0" smtClean="0">
                <a:solidFill>
                  <a:schemeClr val="tx1"/>
                </a:solidFill>
                <a:latin typeface="+mn-lt"/>
                <a:ea typeface="+mn-ea"/>
                <a:cs typeface="+mn-cs"/>
              </a:rPr>
              <a:t> River.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2012 PXP Energy was pursuing plans to drill 136 gas wells and build 30 miles of roads at the headwaters of the </a:t>
            </a:r>
            <a:r>
              <a:rPr lang="en-US" sz="1200" kern="1200" dirty="0" err="1" smtClean="0">
                <a:solidFill>
                  <a:schemeClr val="tx1"/>
                </a:solidFill>
                <a:latin typeface="+mn-lt"/>
                <a:ea typeface="+mn-ea"/>
                <a:cs typeface="+mn-cs"/>
              </a:rPr>
              <a:t>Hoback</a:t>
            </a:r>
            <a:r>
              <a:rPr lang="en-US" sz="1200" kern="1200" dirty="0" smtClean="0">
                <a:solidFill>
                  <a:schemeClr val="tx1"/>
                </a:solidFill>
                <a:latin typeface="+mn-lt"/>
                <a:ea typeface="+mn-ea"/>
                <a:cs typeface="+mn-cs"/>
              </a:rPr>
              <a:t> River. If approved, it would have been the only instance in the United States of a major gas field at the headwaters of a Congressionally-designated Wild and Scenic river.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Oil and natural gas are important businesses in Wyoming, but local communities galvanized around a common belief that the </a:t>
            </a:r>
            <a:r>
              <a:rPr lang="en-US" sz="1200" kern="1200" dirty="0" err="1" smtClean="0">
                <a:solidFill>
                  <a:schemeClr val="tx1"/>
                </a:solidFill>
                <a:latin typeface="+mn-lt"/>
                <a:ea typeface="+mn-ea"/>
                <a:cs typeface="+mn-cs"/>
              </a:rPr>
              <a:t>Hoback</a:t>
            </a:r>
            <a:r>
              <a:rPr lang="en-US" sz="1200" kern="1200" dirty="0" smtClean="0">
                <a:solidFill>
                  <a:schemeClr val="tx1"/>
                </a:solidFill>
                <a:latin typeface="+mn-lt"/>
                <a:ea typeface="+mn-ea"/>
                <a:cs typeface="+mn-cs"/>
              </a:rPr>
              <a:t> is “too precious to drill.” In July 2012, The Trust for Public Land reached an agreement to purchase PXP’s 58,000 acres of oil and gas leases in the </a:t>
            </a:r>
            <a:r>
              <a:rPr lang="en-US" sz="1200" kern="1200" dirty="0" err="1" smtClean="0">
                <a:solidFill>
                  <a:schemeClr val="tx1"/>
                </a:solidFill>
                <a:latin typeface="+mn-lt"/>
                <a:ea typeface="+mn-ea"/>
                <a:cs typeface="+mn-cs"/>
              </a:rPr>
              <a:t>Hoback</a:t>
            </a:r>
            <a:r>
              <a:rPr lang="en-US" sz="1200" kern="1200" dirty="0" smtClean="0">
                <a:solidFill>
                  <a:schemeClr val="tx1"/>
                </a:solidFill>
                <a:latin typeface="+mn-lt"/>
                <a:ea typeface="+mn-ea"/>
                <a:cs typeface="+mn-cs"/>
              </a:rPr>
              <a:t>. TPL was successful because of the support we received from our partners and Wyoming communities of Rock Springs, Pinedale, Bondurant, Jackson, and Wilson.</a:t>
            </a:r>
          </a:p>
          <a:p>
            <a:endParaRPr lang="en-US" alt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163B55A-3710-4A53-BA5D-AFC206B1E882}" type="slidenum">
              <a:rPr lang="en-US" altLang="en-US" i="1" smtClean="0">
                <a:latin typeface="Arial" pitchFamily="34" charset="0"/>
              </a:rPr>
              <a:pPr eaLnBrk="1" fontAlgn="base" hangingPunct="1">
                <a:spcBef>
                  <a:spcPct val="0"/>
                </a:spcBef>
                <a:spcAft>
                  <a:spcPct val="0"/>
                </a:spcAft>
              </a:pPr>
              <a:t>8</a:t>
            </a:fld>
            <a:endParaRPr lang="en-US" altLang="en-US" i="1"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B97091CC-2E7B-4A01-9B7A-BF05663C065C}"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Ourland badge PPT.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592692"/>
            <a:ext cx="9144000" cy="3438144"/>
          </a:xfrm>
          <a:prstGeom prst="rect">
            <a:avLst/>
          </a:prstGeom>
        </p:spPr>
      </p:pic>
      <p:sp>
        <p:nvSpPr>
          <p:cNvPr id="7" name="Title 6"/>
          <p:cNvSpPr>
            <a:spLocks noGrp="1"/>
          </p:cNvSpPr>
          <p:nvPr>
            <p:ph type="title"/>
          </p:nvPr>
        </p:nvSpPr>
        <p:spPr>
          <a:xfrm>
            <a:off x="3594352" y="2101368"/>
            <a:ext cx="4626781" cy="1446189"/>
          </a:xfrm>
        </p:spPr>
        <p:txBody>
          <a:bodyPr anchor="t" anchorCtr="0"/>
          <a:lstStyle>
            <a:lvl1pPr>
              <a:defRPr sz="2800">
                <a:solidFill>
                  <a:schemeClr val="tx2"/>
                </a:solidFill>
              </a:defRPr>
            </a:lvl1pPr>
          </a:lstStyle>
          <a:p>
            <a:r>
              <a:rPr lang="en-US" dirty="0" smtClean="0"/>
              <a:t>Click to edit Master title style</a:t>
            </a:r>
            <a:endParaRPr lang="en-US" dirty="0"/>
          </a:p>
        </p:txBody>
      </p:sp>
      <p:pic>
        <p:nvPicPr>
          <p:cNvPr id="10" name="Picture 9" descr="TPL_Logotype_PMS378_2014.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717800" y="5643361"/>
            <a:ext cx="3708400" cy="558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Our Land PPT 3.jpg"/>
          <p:cNvPicPr>
            <a:picLocks noChangeAspect="1"/>
          </p:cNvPicPr>
          <p:nvPr userDrawn="1"/>
        </p:nvPicPr>
        <p:blipFill rotWithShape="1">
          <a:blip r:embed="rId2" cstate="email">
            <a:duotone>
              <a:schemeClr val="accent2">
                <a:shade val="45000"/>
                <a:satMod val="135000"/>
              </a:schemeClr>
              <a:prstClr val="white"/>
            </a:duotone>
            <a:alphaModFix amt="71000"/>
            <a:extLst>
              <a:ext uri="{28A0092B-C50C-407E-A947-70E740481C1C}">
                <a14:useLocalDpi xmlns:a14="http://schemas.microsoft.com/office/drawing/2010/main" val="0"/>
              </a:ext>
            </a:extLst>
          </a:blip>
          <a:srcRect t="964" b="2203"/>
          <a:stretch/>
        </p:blipFill>
        <p:spPr>
          <a:xfrm>
            <a:off x="400431" y="1223923"/>
            <a:ext cx="8327468" cy="4838210"/>
          </a:xfrm>
          <a:prstGeom prst="rect">
            <a:avLst/>
          </a:prstGeom>
        </p:spPr>
      </p:pic>
      <p:sp>
        <p:nvSpPr>
          <p:cNvPr id="9" name="Text Placeholder 2"/>
          <p:cNvSpPr>
            <a:spLocks noGrp="1"/>
          </p:cNvSpPr>
          <p:nvPr>
            <p:ph idx="1"/>
          </p:nvPr>
        </p:nvSpPr>
        <p:spPr>
          <a:xfrm>
            <a:off x="647961" y="1443089"/>
            <a:ext cx="7844105" cy="4441243"/>
          </a:xfrm>
          <a:prstGeom prst="rect">
            <a:avLst/>
          </a:prstGeom>
        </p:spPr>
        <p:txBody>
          <a:bodyPr vert="horz" lIns="91440" tIns="45720" rIns="91440" bIns="45720" rtlCol="0">
            <a:normAutofit/>
          </a:bodyPr>
          <a:lstStyle>
            <a:lvl3pPr>
              <a:buClr>
                <a:schemeClr val="accent3"/>
              </a:buCl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Title Placeholder 1"/>
          <p:cNvSpPr>
            <a:spLocks noGrp="1"/>
          </p:cNvSpPr>
          <p:nvPr>
            <p:ph type="title"/>
          </p:nvPr>
        </p:nvSpPr>
        <p:spPr>
          <a:xfrm>
            <a:off x="402418" y="331822"/>
            <a:ext cx="8333675" cy="8921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8029275" y="6700237"/>
            <a:ext cx="706819" cy="149569"/>
          </a:xfrm>
          <a:prstGeom prst="rect">
            <a:avLst/>
          </a:prstGeom>
          <a:ln w="19050">
            <a:noFill/>
          </a:ln>
        </p:spPr>
        <p:txBody>
          <a:bodyPr vert="horz" lIns="91440" tIns="45720" rIns="91440" bIns="45720" rtlCol="0" anchor="ctr"/>
          <a:lstStyle>
            <a:lvl1pPr algn="r">
              <a:defRPr lang="en-US" sz="700" kern="1200" smtClean="0">
                <a:solidFill>
                  <a:schemeClr val="accent1"/>
                </a:solidFill>
                <a:latin typeface="Arial"/>
                <a:ea typeface="+mn-ea"/>
                <a:cs typeface="Arial"/>
              </a:defRPr>
            </a:lvl1pPr>
          </a:lstStyle>
          <a:p>
            <a:fld id="{F7886C9C-DC18-4195-8FD5-A50AA931D419}" type="slidenum">
              <a:rPr lang="en-US" smtClean="0"/>
              <a:pPr/>
              <a:t>‹#›</a:t>
            </a:fld>
            <a:endParaRPr lang="en-US" dirty="0"/>
          </a:p>
        </p:txBody>
      </p:sp>
      <p:sp>
        <p:nvSpPr>
          <p:cNvPr id="11" name="Date Placeholder 3"/>
          <p:cNvSpPr>
            <a:spLocks noGrp="1"/>
          </p:cNvSpPr>
          <p:nvPr>
            <p:ph type="dt" sz="half" idx="2"/>
          </p:nvPr>
        </p:nvSpPr>
        <p:spPr>
          <a:xfrm>
            <a:off x="402418" y="6708431"/>
            <a:ext cx="1081892" cy="143834"/>
          </a:xfrm>
          <a:prstGeom prst="rect">
            <a:avLst/>
          </a:prstGeom>
        </p:spPr>
        <p:txBody>
          <a:bodyPr vert="horz" lIns="91440" tIns="45720" rIns="91440" bIns="45720" rtlCol="0" anchor="ctr"/>
          <a:lstStyle>
            <a:lvl1pPr algn="l">
              <a:defRPr sz="700">
                <a:solidFill>
                  <a:schemeClr val="accent1"/>
                </a:solidFill>
                <a:latin typeface="Arial"/>
                <a:cs typeface="Arial"/>
              </a:defRPr>
            </a:lvl1pPr>
          </a:lstStyle>
          <a:p>
            <a:fld id="{EC43563C-D9B3-4432-B336-144C997D6215}" type="datetime1">
              <a:rPr lang="en-US" smtClean="0"/>
              <a:pPr/>
              <a:t>10/9/2015</a:t>
            </a:fld>
            <a:endParaRPr lang="en-US" dirty="0"/>
          </a:p>
        </p:txBody>
      </p:sp>
      <p:pic>
        <p:nvPicPr>
          <p:cNvPr id="2" name="Picture 1" descr="OurLands_horizontal.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47130" y="6273680"/>
            <a:ext cx="2137521" cy="367664"/>
          </a:xfrm>
          <a:prstGeom prst="rect">
            <a:avLst/>
          </a:prstGeom>
        </p:spPr>
      </p:pic>
      <p:pic>
        <p:nvPicPr>
          <p:cNvPr id="13" name="Picture 12" descr="tpl_logo_color.eps"/>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443730" y="6168655"/>
            <a:ext cx="283464" cy="55616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5645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39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3827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 no box">
    <p:spTree>
      <p:nvGrpSpPr>
        <p:cNvPr id="1" name=""/>
        <p:cNvGrpSpPr/>
        <p:nvPr/>
      </p:nvGrpSpPr>
      <p:grpSpPr>
        <a:xfrm>
          <a:off x="0" y="0"/>
          <a:ext cx="0" cy="0"/>
          <a:chOff x="0" y="0"/>
          <a:chExt cx="0" cy="0"/>
        </a:xfrm>
      </p:grpSpPr>
      <p:pic>
        <p:nvPicPr>
          <p:cNvPr id="3" name="Picture 6" descr="tpl_logo_color.eps"/>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443913" y="6169025"/>
            <a:ext cx="2825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OurLands_horizontal.pn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354013" y="6261100"/>
            <a:ext cx="21939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029575" y="6700838"/>
            <a:ext cx="706438" cy="149225"/>
          </a:xfrm>
        </p:spPr>
        <p:txBody>
          <a:bodyPr/>
          <a:lstStyle>
            <a:lvl1pPr algn="r" fontAlgn="base">
              <a:spcBef>
                <a:spcPct val="0"/>
              </a:spcBef>
              <a:spcAft>
                <a:spcPct val="0"/>
              </a:spcAft>
              <a:defRPr lang="en-US" sz="700" kern="1200">
                <a:solidFill>
                  <a:srgbClr val="94A39B"/>
                </a:solidFill>
                <a:latin typeface="Arial"/>
                <a:ea typeface="+mn-ea"/>
                <a:cs typeface="Arial"/>
              </a:defRPr>
            </a:lvl1pPr>
          </a:lstStyle>
          <a:p>
            <a:pPr>
              <a:defRPr/>
            </a:pPr>
            <a:fld id="{3C90900F-D16E-4413-8F3C-EFB123BAB140}" type="slidenum">
              <a:rPr/>
              <a:pPr>
                <a:defRPr/>
              </a:pPr>
              <a:t>‹#›</a:t>
            </a:fld>
            <a:endParaRPr dirty="0"/>
          </a:p>
        </p:txBody>
      </p:sp>
      <p:sp>
        <p:nvSpPr>
          <p:cNvPr id="6" name="Date Placeholder 3"/>
          <p:cNvSpPr>
            <a:spLocks noGrp="1"/>
          </p:cNvSpPr>
          <p:nvPr>
            <p:ph type="dt" sz="half" idx="11"/>
          </p:nvPr>
        </p:nvSpPr>
        <p:spPr>
          <a:xfrm>
            <a:off x="401638" y="6708775"/>
            <a:ext cx="1082675" cy="142875"/>
          </a:xfrm>
        </p:spPr>
        <p:txBody>
          <a:bodyPr/>
          <a:lstStyle>
            <a:lvl1pPr algn="l" fontAlgn="base">
              <a:spcBef>
                <a:spcPct val="0"/>
              </a:spcBef>
              <a:spcAft>
                <a:spcPct val="0"/>
              </a:spcAft>
              <a:defRPr sz="700">
                <a:solidFill>
                  <a:srgbClr val="94A39B"/>
                </a:solidFill>
                <a:latin typeface="Arial"/>
                <a:cs typeface="Arial"/>
              </a:defRPr>
            </a:lvl1pPr>
          </a:lstStyle>
          <a:p>
            <a:pPr>
              <a:defRPr/>
            </a:pPr>
            <a:fld id="{21C67C82-3346-46F9-8F6B-6AA0B7BA172C}" type="datetime1">
              <a:rPr lang="en-US"/>
              <a:pPr>
                <a:defRPr/>
              </a:pPr>
              <a:t>10/9/2015</a:t>
            </a:fld>
            <a:endParaRPr lang="en-US" dirty="0"/>
          </a:p>
        </p:txBody>
      </p:sp>
    </p:spTree>
    <p:extLst>
      <p:ext uri="{BB962C8B-B14F-4D97-AF65-F5344CB8AC3E}">
        <p14:creationId xmlns:p14="http://schemas.microsoft.com/office/powerpoint/2010/main" val="2240630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Image with text/caption">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0" y="0"/>
            <a:ext cx="9144000" cy="5877367"/>
          </a:xfrm>
        </p:spPr>
        <p:txBody>
          <a:bodyPr>
            <a:normAutofit/>
          </a:bodyPr>
          <a:lstStyle>
            <a:lvl1pPr marL="45720" indent="0">
              <a:buFontTx/>
              <a:buNone/>
              <a:defRPr sz="2400">
                <a:solidFill>
                  <a:srgbClr val="55601C"/>
                </a:solidFill>
              </a:defRPr>
            </a:lvl1pPr>
          </a:lstStyle>
          <a:p>
            <a:r>
              <a:rPr lang="en-US" dirty="0" smtClean="0"/>
              <a:t>Click to add image</a:t>
            </a:r>
            <a:endParaRPr lang="en-US" dirty="0"/>
          </a:p>
        </p:txBody>
      </p:sp>
      <p:sp>
        <p:nvSpPr>
          <p:cNvPr id="7" name="Title 12"/>
          <p:cNvSpPr>
            <a:spLocks noGrp="1"/>
          </p:cNvSpPr>
          <p:nvPr>
            <p:ph type="title" hasCustomPrompt="1"/>
          </p:nvPr>
        </p:nvSpPr>
        <p:spPr>
          <a:xfrm>
            <a:off x="357742" y="5970117"/>
            <a:ext cx="8387713" cy="832182"/>
          </a:xfrm>
          <a:ln>
            <a:noFill/>
          </a:ln>
        </p:spPr>
        <p:txBody>
          <a:bodyPr/>
          <a:lstStyle>
            <a:lvl1pPr algn="l">
              <a:defRPr sz="2800" spc="0" baseline="0">
                <a:solidFill>
                  <a:srgbClr val="C75B12"/>
                </a:solidFill>
              </a:defRPr>
            </a:lvl1pPr>
          </a:lstStyle>
          <a:p>
            <a:r>
              <a:rPr lang="en-US" dirty="0" smtClean="0"/>
              <a:t>Click to enter title</a:t>
            </a:r>
            <a:endParaRPr lang="en-US" dirty="0"/>
          </a:p>
        </p:txBody>
      </p:sp>
      <p:sp>
        <p:nvSpPr>
          <p:cNvPr id="6" name="Rectangle 5"/>
          <p:cNvSpPr>
            <a:spLocks/>
          </p:cNvSpPr>
          <p:nvPr userDrawn="1"/>
        </p:nvSpPr>
        <p:spPr>
          <a:xfrm>
            <a:off x="-1" y="5952159"/>
            <a:ext cx="9144001" cy="45720"/>
          </a:xfrm>
          <a:prstGeom prst="rect">
            <a:avLst/>
          </a:prstGeom>
          <a:gradFill flip="none" rotWithShape="1">
            <a:gsLst>
              <a:gs pos="66000">
                <a:srgbClr val="EFE4DA"/>
              </a:gs>
              <a:gs pos="100000">
                <a:schemeClr val="bg1"/>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Tree>
    <p:extLst>
      <p:ext uri="{BB962C8B-B14F-4D97-AF65-F5344CB8AC3E}">
        <p14:creationId xmlns:p14="http://schemas.microsoft.com/office/powerpoint/2010/main" val="29476753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wo images with text/caption">
    <p:spTree>
      <p:nvGrpSpPr>
        <p:cNvPr id="1" name=""/>
        <p:cNvGrpSpPr/>
        <p:nvPr/>
      </p:nvGrpSpPr>
      <p:grpSpPr>
        <a:xfrm>
          <a:off x="0" y="0"/>
          <a:ext cx="0" cy="0"/>
          <a:chOff x="0" y="0"/>
          <a:chExt cx="0" cy="0"/>
        </a:xfrm>
      </p:grpSpPr>
      <p:sp>
        <p:nvSpPr>
          <p:cNvPr id="9" name="Picture Placeholder 13"/>
          <p:cNvSpPr>
            <a:spLocks noGrp="1"/>
          </p:cNvSpPr>
          <p:nvPr>
            <p:ph type="pic" sz="quarter" idx="11" hasCustomPrompt="1"/>
          </p:nvPr>
        </p:nvSpPr>
        <p:spPr>
          <a:xfrm>
            <a:off x="3966" y="0"/>
            <a:ext cx="4535424" cy="5877283"/>
          </a:xfrm>
        </p:spPr>
        <p:txBody>
          <a:bodyPr>
            <a:normAutofit/>
          </a:bodyPr>
          <a:lstStyle>
            <a:lvl1pPr marL="45720" indent="0">
              <a:buFontTx/>
              <a:buNone/>
              <a:defRPr sz="2400">
                <a:solidFill>
                  <a:srgbClr val="55601C"/>
                </a:solidFill>
              </a:defRPr>
            </a:lvl1pPr>
          </a:lstStyle>
          <a:p>
            <a:r>
              <a:rPr lang="en-US" dirty="0" smtClean="0"/>
              <a:t>Click to add image</a:t>
            </a:r>
            <a:endParaRPr lang="en-US" dirty="0"/>
          </a:p>
        </p:txBody>
      </p:sp>
      <p:sp>
        <p:nvSpPr>
          <p:cNvPr id="6" name="Picture Placeholder 13"/>
          <p:cNvSpPr>
            <a:spLocks noGrp="1"/>
          </p:cNvSpPr>
          <p:nvPr>
            <p:ph type="pic" sz="quarter" idx="12" hasCustomPrompt="1"/>
          </p:nvPr>
        </p:nvSpPr>
        <p:spPr>
          <a:xfrm>
            <a:off x="4605301" y="0"/>
            <a:ext cx="4535424" cy="5877283"/>
          </a:xfrm>
        </p:spPr>
        <p:txBody>
          <a:bodyPr>
            <a:normAutofit/>
          </a:bodyPr>
          <a:lstStyle>
            <a:lvl1pPr marL="45720" indent="0">
              <a:buFontTx/>
              <a:buNone/>
              <a:defRPr sz="2400">
                <a:solidFill>
                  <a:srgbClr val="55601C"/>
                </a:solidFill>
              </a:defRPr>
            </a:lvl1pPr>
          </a:lstStyle>
          <a:p>
            <a:r>
              <a:rPr lang="en-US" dirty="0" smtClean="0"/>
              <a:t>Click to add image</a:t>
            </a:r>
            <a:endParaRPr lang="en-US" dirty="0"/>
          </a:p>
        </p:txBody>
      </p:sp>
      <p:sp>
        <p:nvSpPr>
          <p:cNvPr id="11" name="Title 12"/>
          <p:cNvSpPr>
            <a:spLocks noGrp="1"/>
          </p:cNvSpPr>
          <p:nvPr>
            <p:ph type="title" hasCustomPrompt="1"/>
          </p:nvPr>
        </p:nvSpPr>
        <p:spPr>
          <a:xfrm>
            <a:off x="357742" y="5970117"/>
            <a:ext cx="8387713" cy="832182"/>
          </a:xfrm>
          <a:ln>
            <a:noFill/>
          </a:ln>
        </p:spPr>
        <p:txBody>
          <a:bodyPr/>
          <a:lstStyle>
            <a:lvl1pPr algn="l">
              <a:defRPr sz="2800" spc="0" baseline="0">
                <a:solidFill>
                  <a:srgbClr val="C75B12"/>
                </a:solidFill>
              </a:defRPr>
            </a:lvl1pPr>
          </a:lstStyle>
          <a:p>
            <a:r>
              <a:rPr lang="en-US" dirty="0" smtClean="0"/>
              <a:t>Click to enter title</a:t>
            </a:r>
            <a:endParaRPr lang="en-US" dirty="0"/>
          </a:p>
        </p:txBody>
      </p:sp>
      <p:sp>
        <p:nvSpPr>
          <p:cNvPr id="12" name="Rectangle 11"/>
          <p:cNvSpPr>
            <a:spLocks/>
          </p:cNvSpPr>
          <p:nvPr userDrawn="1"/>
        </p:nvSpPr>
        <p:spPr>
          <a:xfrm>
            <a:off x="-1" y="5952159"/>
            <a:ext cx="9144001" cy="45720"/>
          </a:xfrm>
          <a:prstGeom prst="rect">
            <a:avLst/>
          </a:prstGeom>
          <a:gradFill flip="none" rotWithShape="1">
            <a:gsLst>
              <a:gs pos="66000">
                <a:srgbClr val="EFE4DA"/>
              </a:gs>
              <a:gs pos="100000">
                <a:schemeClr val="bg1"/>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Tree>
    <p:extLst>
      <p:ext uri="{BB962C8B-B14F-4D97-AF65-F5344CB8AC3E}">
        <p14:creationId xmlns:p14="http://schemas.microsoft.com/office/powerpoint/2010/main" val="2828530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2418" y="331822"/>
            <a:ext cx="8333675" cy="8921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60393" y="1476957"/>
            <a:ext cx="7848607" cy="449204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029275" y="6575979"/>
            <a:ext cx="706819" cy="274320"/>
          </a:xfrm>
          <a:prstGeom prst="rect">
            <a:avLst/>
          </a:prstGeom>
          <a:ln w="19050">
            <a:noFill/>
          </a:ln>
        </p:spPr>
        <p:txBody>
          <a:bodyPr vert="horz" lIns="91440" tIns="45720" rIns="91440" bIns="45720" rtlCol="0" anchor="ctr"/>
          <a:lstStyle>
            <a:lvl1pPr algn="r">
              <a:defRPr lang="en-US" sz="800" kern="1200" smtClean="0">
                <a:solidFill>
                  <a:schemeClr val="accent1"/>
                </a:solidFill>
                <a:latin typeface="Arial"/>
                <a:ea typeface="+mn-ea"/>
                <a:cs typeface="Arial"/>
              </a:defRPr>
            </a:lvl1pPr>
          </a:lstStyle>
          <a:p>
            <a:fld id="{F7886C9C-DC18-4195-8FD5-A50AA931D419}" type="slidenum">
              <a:rPr lang="en-US" smtClean="0"/>
              <a:pPr/>
              <a:t>‹#›</a:t>
            </a:fld>
            <a:endParaRPr lang="en-US" dirty="0"/>
          </a:p>
        </p:txBody>
      </p:sp>
      <p:sp>
        <p:nvSpPr>
          <p:cNvPr id="4" name="Date Placeholder 3"/>
          <p:cNvSpPr>
            <a:spLocks noGrp="1"/>
          </p:cNvSpPr>
          <p:nvPr>
            <p:ph type="dt" sz="half" idx="2"/>
          </p:nvPr>
        </p:nvSpPr>
        <p:spPr>
          <a:xfrm>
            <a:off x="402418" y="6575979"/>
            <a:ext cx="1081892" cy="274320"/>
          </a:xfrm>
          <a:prstGeom prst="rect">
            <a:avLst/>
          </a:prstGeom>
        </p:spPr>
        <p:txBody>
          <a:bodyPr vert="horz" lIns="91440" tIns="45720" rIns="91440" bIns="45720" rtlCol="0" anchor="ctr"/>
          <a:lstStyle>
            <a:lvl1pPr algn="l">
              <a:defRPr sz="800">
                <a:solidFill>
                  <a:schemeClr val="accent1"/>
                </a:solidFill>
                <a:latin typeface="Arial"/>
                <a:cs typeface="Arial"/>
              </a:defRPr>
            </a:lvl1pPr>
          </a:lstStyle>
          <a:p>
            <a:fld id="{EC43563C-D9B3-4432-B336-144C997D6215}" type="datetime1">
              <a:rPr lang="en-US" smtClean="0"/>
              <a:pPr/>
              <a:t>10/9/2015</a:t>
            </a:fld>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5" r:id="rId3"/>
    <p:sldLayoutId id="2147483676" r:id="rId4"/>
    <p:sldLayoutId id="2147483677" r:id="rId5"/>
    <p:sldLayoutId id="2147483678" r:id="rId6"/>
    <p:sldLayoutId id="2147483681" r:id="rId7"/>
    <p:sldLayoutId id="2147483685" r:id="rId8"/>
  </p:sldLayoutIdLst>
  <p:hf sldNum="0" hdr="0" ftr="0" dt="0"/>
  <p:txStyles>
    <p:titleStyle>
      <a:lvl1pPr algn="l" defTabSz="914400" rtl="0" eaLnBrk="1" latinLnBrk="0" hangingPunct="1">
        <a:spcBef>
          <a:spcPct val="0"/>
        </a:spcBef>
        <a:buNone/>
        <a:defRPr sz="2600" kern="1200" cap="none" spc="50" baseline="0">
          <a:ln>
            <a:noFill/>
          </a:ln>
          <a:solidFill>
            <a:srgbClr val="4C4946"/>
          </a:solidFill>
          <a:effectLst/>
          <a:latin typeface="Arial"/>
          <a:ea typeface="+mj-ea"/>
          <a:cs typeface="Arial"/>
        </a:defRPr>
      </a:lvl1pPr>
    </p:titleStyle>
    <p:bodyStyle>
      <a:lvl1pPr marL="274320" indent="-228600" algn="l" defTabSz="914400" rtl="0" eaLnBrk="1" latinLnBrk="0" hangingPunct="1">
        <a:lnSpc>
          <a:spcPct val="100000"/>
        </a:lnSpc>
        <a:spcBef>
          <a:spcPts val="1000"/>
        </a:spcBef>
        <a:buClr>
          <a:schemeClr val="tx1"/>
        </a:buClr>
        <a:buSzPct val="100000"/>
        <a:buFont typeface="Wingdings" charset="2"/>
        <a:buChar char="§"/>
        <a:defRPr sz="2200" kern="1200" spc="0" baseline="0">
          <a:solidFill>
            <a:schemeClr val="tx2"/>
          </a:solidFill>
          <a:latin typeface="Arial"/>
          <a:ea typeface="+mn-ea"/>
          <a:cs typeface="+mn-cs"/>
        </a:defRPr>
      </a:lvl1pPr>
      <a:lvl2pPr marL="548640" indent="-182880" algn="l" defTabSz="914400" rtl="0" eaLnBrk="1" latinLnBrk="0" hangingPunct="1">
        <a:lnSpc>
          <a:spcPct val="100000"/>
        </a:lnSpc>
        <a:spcBef>
          <a:spcPts val="1000"/>
        </a:spcBef>
        <a:buClr>
          <a:schemeClr val="accent1"/>
        </a:buClr>
        <a:buFont typeface="Arial"/>
        <a:buChar char="•"/>
        <a:defRPr sz="2000" kern="1200" spc="0" baseline="0">
          <a:solidFill>
            <a:schemeClr val="tx2"/>
          </a:solidFill>
          <a:latin typeface="Arial"/>
          <a:ea typeface="+mn-ea"/>
          <a:cs typeface="+mn-cs"/>
        </a:defRPr>
      </a:lvl2pPr>
      <a:lvl3pPr marL="822960" indent="-182880" algn="l" defTabSz="914400" rtl="0" eaLnBrk="1" latinLnBrk="0" hangingPunct="1">
        <a:lnSpc>
          <a:spcPct val="100000"/>
        </a:lnSpc>
        <a:spcBef>
          <a:spcPts val="1000"/>
        </a:spcBef>
        <a:buClr>
          <a:schemeClr val="accent3"/>
        </a:buClr>
        <a:buFont typeface="Lucida Grande"/>
        <a:buChar char="-"/>
        <a:defRPr sz="1800" kern="1200" spc="0" baseline="0">
          <a:solidFill>
            <a:schemeClr val="tx2"/>
          </a:solidFill>
          <a:latin typeface="Arial"/>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rgbClr val="555555"/>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rgbClr val="555555"/>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13.xml"/><Relationship Id="rId7" Type="http://schemas.openxmlformats.org/officeDocument/2006/relationships/image" Target="../media/image27.jpe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7840" y="2101368"/>
            <a:ext cx="4957070" cy="1446189"/>
          </a:xfrm>
        </p:spPr>
        <p:txBody>
          <a:bodyPr/>
          <a:lstStyle/>
          <a:p>
            <a:r>
              <a:rPr lang="en-US" sz="2400" b="1" dirty="0" smtClean="0"/>
              <a:t>Greenprint Development and Trail Planning in Bonner County and Sandpoint</a:t>
            </a:r>
            <a:r>
              <a:rPr lang="en-US" dirty="0" smtClean="0"/>
              <a:t/>
            </a:r>
            <a:br>
              <a:rPr lang="en-US" dirty="0" smtClean="0"/>
            </a:br>
            <a:endParaRPr lang="en-US" dirty="0"/>
          </a:p>
        </p:txBody>
      </p:sp>
      <p:sp>
        <p:nvSpPr>
          <p:cNvPr id="4" name="Title 6"/>
          <p:cNvSpPr txBox="1">
            <a:spLocks/>
          </p:cNvSpPr>
          <p:nvPr/>
        </p:nvSpPr>
        <p:spPr>
          <a:xfrm>
            <a:off x="3443188" y="3439383"/>
            <a:ext cx="5256615" cy="988965"/>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800" kern="1200" cap="none" spc="50" baseline="0">
                <a:ln>
                  <a:noFill/>
                </a:ln>
                <a:solidFill>
                  <a:schemeClr val="tx2"/>
                </a:solidFill>
                <a:effectLst/>
                <a:latin typeface="Arial"/>
                <a:ea typeface="+mj-ea"/>
                <a:cs typeface="Arial"/>
              </a:defRPr>
            </a:lvl1pPr>
          </a:lstStyle>
          <a:p>
            <a:endParaRPr lang="en-US" sz="2000" dirty="0" smtClean="0"/>
          </a:p>
          <a:p>
            <a:r>
              <a:rPr lang="en-US" sz="2000" dirty="0" smtClean="0"/>
              <a:t>Fred Gifford, Senior GIS Program Manager</a:t>
            </a:r>
          </a:p>
          <a:p>
            <a:endParaRPr lang="en-US" sz="2000" dirty="0"/>
          </a:p>
        </p:txBody>
      </p:sp>
    </p:spTree>
    <p:extLst>
      <p:ext uri="{BB962C8B-B14F-4D97-AF65-F5344CB8AC3E}">
        <p14:creationId xmlns:p14="http://schemas.microsoft.com/office/powerpoint/2010/main" val="3484900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idx="1"/>
          </p:nvPr>
        </p:nvSpPr>
        <p:spPr>
          <a:xfrm>
            <a:off x="1117600" y="1371600"/>
            <a:ext cx="7772400" cy="1828800"/>
          </a:xfrm>
        </p:spPr>
        <p:txBody>
          <a:bodyPr/>
          <a:lstStyle/>
          <a:p>
            <a:pPr marL="0" indent="0">
              <a:lnSpc>
                <a:spcPct val="80000"/>
              </a:lnSpc>
              <a:buFont typeface="Times" pitchFamily="18" charset="0"/>
              <a:buNone/>
            </a:pPr>
            <a:r>
              <a:rPr lang="en-US" altLang="en-US" dirty="0" smtClean="0">
                <a:latin typeface="Arial" pitchFamily="34" charset="0"/>
                <a:cs typeface="Times New Roman" pitchFamily="18" charset="0"/>
              </a:rPr>
              <a:t>TPL’s </a:t>
            </a:r>
            <a:r>
              <a:rPr lang="en-US" altLang="en-US" dirty="0" err="1" smtClean="0">
                <a:latin typeface="Arial" pitchFamily="34" charset="0"/>
                <a:cs typeface="Times New Roman" pitchFamily="18" charset="0"/>
              </a:rPr>
              <a:t>Greenprinting</a:t>
            </a:r>
            <a:r>
              <a:rPr lang="en-US" altLang="en-US" dirty="0" smtClean="0">
                <a:latin typeface="Arial" pitchFamily="34" charset="0"/>
                <a:cs typeface="Times New Roman" pitchFamily="18" charset="0"/>
              </a:rPr>
              <a:t> is an interactive, community modeling process that uses GIS to identify priorities for planning and conserving parks and natural resources based on local input.</a:t>
            </a:r>
          </a:p>
          <a:p>
            <a:pPr marL="0" indent="0">
              <a:lnSpc>
                <a:spcPct val="80000"/>
              </a:lnSpc>
              <a:buFont typeface="Times" pitchFamily="18" charset="0"/>
              <a:buNone/>
            </a:pPr>
            <a:endParaRPr lang="en-US" altLang="en-US" dirty="0" smtClean="0">
              <a:latin typeface="Arial" pitchFamily="34" charset="0"/>
              <a:cs typeface="Times New Roman" pitchFamily="18" charset="0"/>
            </a:endParaRPr>
          </a:p>
          <a:p>
            <a:pPr marL="0" indent="0">
              <a:lnSpc>
                <a:spcPct val="80000"/>
              </a:lnSpc>
              <a:buFont typeface="Times" pitchFamily="18" charset="0"/>
              <a:buNone/>
            </a:pPr>
            <a:endParaRPr lang="en-US" altLang="en-US" dirty="0" smtClean="0">
              <a:latin typeface="Arial" pitchFamily="34" charset="0"/>
              <a:cs typeface="Times New Roman" pitchFamily="18" charset="0"/>
            </a:endParaRPr>
          </a:p>
        </p:txBody>
      </p:sp>
      <p:sp>
        <p:nvSpPr>
          <p:cNvPr id="16387" name="Rectangle 4"/>
          <p:cNvSpPr>
            <a:spLocks noGrp="1" noChangeArrowheads="1"/>
          </p:cNvSpPr>
          <p:nvPr>
            <p:ph type="title"/>
          </p:nvPr>
        </p:nvSpPr>
        <p:spPr>
          <a:xfrm>
            <a:off x="1244600" y="190500"/>
            <a:ext cx="7772400" cy="685800"/>
          </a:xfrm>
        </p:spPr>
        <p:txBody>
          <a:bodyPr/>
          <a:lstStyle/>
          <a:p>
            <a:r>
              <a:rPr lang="en-US" altLang="en-US" dirty="0" err="1" smtClean="0">
                <a:latin typeface="Arial" pitchFamily="34" charset="0"/>
                <a:cs typeface="Arial" pitchFamily="34" charset="0"/>
              </a:rPr>
              <a:t>Greenprinting</a:t>
            </a:r>
            <a:r>
              <a:rPr lang="en-US" altLang="en-US" dirty="0" smtClean="0">
                <a:latin typeface="Arial" pitchFamily="34" charset="0"/>
                <a:cs typeface="Arial" pitchFamily="34" charset="0"/>
              </a:rPr>
              <a:t> - </a:t>
            </a:r>
            <a:r>
              <a:rPr lang="en-US" altLang="en-US" sz="2000" dirty="0" smtClean="0">
                <a:latin typeface="Arial" pitchFamily="34" charset="0"/>
                <a:cs typeface="Arial" pitchFamily="34" charset="0"/>
              </a:rPr>
              <a:t>Community Driven Land Conservation</a:t>
            </a:r>
            <a:endParaRPr lang="en-US" altLang="en-US" dirty="0" smtClean="0">
              <a:latin typeface="Arial" pitchFamily="34" charset="0"/>
              <a:cs typeface="Arial" pitchFamily="34" charset="0"/>
            </a:endParaRPr>
          </a:p>
        </p:txBody>
      </p:sp>
      <p:pic>
        <p:nvPicPr>
          <p:cNvPr id="16388" name="Picture 5"/>
          <p:cNvPicPr>
            <a:picLocks noChangeAspect="1" noChangeArrowheads="1"/>
          </p:cNvPicPr>
          <p:nvPr/>
        </p:nvPicPr>
        <p:blipFill>
          <a:blip r:embed="rId3" cstate="print"/>
          <a:srcRect/>
          <a:stretch>
            <a:fillRect/>
          </a:stretch>
        </p:blipFill>
        <p:spPr bwMode="auto">
          <a:xfrm>
            <a:off x="2772772" y="2349907"/>
            <a:ext cx="5446712" cy="4213225"/>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algn="ctr" eaLnBrk="1" hangingPunct="1">
              <a:defRPr/>
            </a:pPr>
            <a:r>
              <a:rPr lang="en-US" altLang="en-US" dirty="0" smtClean="0">
                <a:latin typeface="Arial" pitchFamily="34" charset="0"/>
                <a:cs typeface="Arial" pitchFamily="34" charset="0"/>
              </a:rPr>
              <a:t>The Trust for Public Land </a:t>
            </a:r>
            <a:r>
              <a:rPr lang="en-US" altLang="en-US" dirty="0" err="1" smtClean="0">
                <a:latin typeface="Arial" pitchFamily="34" charset="0"/>
                <a:cs typeface="Arial" pitchFamily="34" charset="0"/>
              </a:rPr>
              <a:t>Greenprinting</a:t>
            </a:r>
            <a:r>
              <a:rPr lang="en-US" altLang="en-US" dirty="0" smtClean="0">
                <a:latin typeface="Arial" pitchFamily="34" charset="0"/>
                <a:cs typeface="Arial" pitchFamily="34" charset="0"/>
              </a:rPr>
              <a:t> Process    </a:t>
            </a:r>
          </a:p>
        </p:txBody>
      </p:sp>
      <p:sp>
        <p:nvSpPr>
          <p:cNvPr id="124931" name="AutoShape 3"/>
          <p:cNvSpPr>
            <a:spLocks noChangeArrowheads="1"/>
          </p:cNvSpPr>
          <p:nvPr/>
        </p:nvSpPr>
        <p:spPr bwMode="auto">
          <a:xfrm>
            <a:off x="292100" y="2438400"/>
            <a:ext cx="2209800" cy="1447800"/>
          </a:xfrm>
          <a:prstGeom prst="homePlate">
            <a:avLst>
              <a:gd name="adj" fmla="val 36511"/>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rIns="0" anchor="ct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r>
              <a:rPr lang="en-US" altLang="en-US" sz="1600" b="1">
                <a:solidFill>
                  <a:schemeClr val="bg1"/>
                </a:solidFill>
              </a:rPr>
              <a:t>Constituency Building</a:t>
            </a:r>
          </a:p>
        </p:txBody>
      </p:sp>
      <p:sp>
        <p:nvSpPr>
          <p:cNvPr id="124932" name="AutoShape 4"/>
          <p:cNvSpPr>
            <a:spLocks noChangeArrowheads="1"/>
          </p:cNvSpPr>
          <p:nvPr/>
        </p:nvSpPr>
        <p:spPr bwMode="auto">
          <a:xfrm>
            <a:off x="4406900" y="2438400"/>
            <a:ext cx="2819400" cy="1447800"/>
          </a:xfrm>
          <a:prstGeom prst="chevron">
            <a:avLst>
              <a:gd name="adj" fmla="val 37875"/>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5760" rIns="0" anchor="ct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r>
              <a:rPr lang="en-US" altLang="en-US" sz="1600" b="1">
                <a:solidFill>
                  <a:schemeClr val="bg1"/>
                </a:solidFill>
              </a:rPr>
              <a:t>Conservation            Finance</a:t>
            </a:r>
          </a:p>
        </p:txBody>
      </p:sp>
      <p:sp>
        <p:nvSpPr>
          <p:cNvPr id="124933" name="AutoShape 5"/>
          <p:cNvSpPr>
            <a:spLocks noChangeArrowheads="1"/>
          </p:cNvSpPr>
          <p:nvPr/>
        </p:nvSpPr>
        <p:spPr bwMode="auto">
          <a:xfrm>
            <a:off x="2078038" y="2438400"/>
            <a:ext cx="2811462" cy="1447800"/>
          </a:xfrm>
          <a:prstGeom prst="chevron">
            <a:avLst>
              <a:gd name="adj" fmla="val 37867"/>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5760" rIns="0" anchor="ct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r>
              <a:rPr lang="en-US" altLang="en-US" sz="1600" b="1">
                <a:solidFill>
                  <a:schemeClr val="bg1"/>
                </a:solidFill>
              </a:rPr>
              <a:t>Community-informed mapping (GIS)</a:t>
            </a:r>
          </a:p>
        </p:txBody>
      </p:sp>
      <p:sp>
        <p:nvSpPr>
          <p:cNvPr id="124934" name="AutoShape 6"/>
          <p:cNvSpPr>
            <a:spLocks noChangeArrowheads="1"/>
          </p:cNvSpPr>
          <p:nvPr/>
        </p:nvSpPr>
        <p:spPr bwMode="auto">
          <a:xfrm>
            <a:off x="6769100" y="2438400"/>
            <a:ext cx="2362200" cy="1447800"/>
          </a:xfrm>
          <a:prstGeom prst="chevron">
            <a:avLst>
              <a:gd name="adj" fmla="val 37874"/>
            </a:avLst>
          </a:prstGeom>
          <a:solidFill>
            <a:schemeClr val="accent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5760" rIns="0" anchor="ct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r>
              <a:rPr lang="en-US" altLang="en-US" sz="1600" b="1">
                <a:solidFill>
                  <a:schemeClr val="bg1"/>
                </a:solidFill>
              </a:rPr>
              <a:t> Action </a:t>
            </a:r>
          </a:p>
          <a:p>
            <a:pPr eaLnBrk="1" hangingPunct="1">
              <a:spcBef>
                <a:spcPct val="0"/>
              </a:spcBef>
              <a:buClrTx/>
              <a:buSzTx/>
              <a:buFontTx/>
              <a:buNone/>
            </a:pPr>
            <a:r>
              <a:rPr lang="en-US" altLang="en-US" sz="1600" b="1">
                <a:solidFill>
                  <a:schemeClr val="bg1"/>
                </a:solidFill>
              </a:rPr>
              <a:t>Planning</a:t>
            </a:r>
          </a:p>
        </p:txBody>
      </p:sp>
      <p:pic>
        <p:nvPicPr>
          <p:cNvPr id="124935"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19400" y="4152900"/>
            <a:ext cx="3500438" cy="26289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36538" y="4414838"/>
            <a:ext cx="2266950" cy="1560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C00000"/>
                </a:solidFill>
              </a:rPr>
              <a:t>452 transactions from Greenprints since 2006</a:t>
            </a:r>
          </a:p>
        </p:txBody>
      </p:sp>
    </p:spTree>
    <p:extLst>
      <p:ext uri="{BB962C8B-B14F-4D97-AF65-F5344CB8AC3E}">
        <p14:creationId xmlns:p14="http://schemas.microsoft.com/office/powerpoint/2010/main" val="393691126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title"/>
          </p:nvPr>
        </p:nvSpPr>
        <p:spPr>
          <a:effectLst>
            <a:outerShdw dist="35921" dir="2700000" algn="ctr" rotWithShape="0">
              <a:schemeClr val="bg2"/>
            </a:outerShdw>
          </a:effectLst>
        </p:spPr>
        <p:txBody>
          <a:bodyPr/>
          <a:lstStyle/>
          <a:p>
            <a:pPr eaLnBrk="1" hangingPunct="1">
              <a:defRPr/>
            </a:pPr>
            <a:r>
              <a:rPr lang="en-US" altLang="en-US" smtClean="0">
                <a:latin typeface="Arial" pitchFamily="34" charset="0"/>
                <a:cs typeface="Arial" pitchFamily="34" charset="0"/>
              </a:rPr>
              <a:t>Technical Advisory Team</a:t>
            </a:r>
          </a:p>
        </p:txBody>
      </p:sp>
      <p:pic>
        <p:nvPicPr>
          <p:cNvPr id="125956"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05200" y="1357423"/>
            <a:ext cx="2353339" cy="518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058697"/>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eaLnBrk="1" hangingPunct="1">
              <a:defRPr/>
            </a:pPr>
            <a:r>
              <a:rPr lang="en-US" altLang="en-US" dirty="0" smtClean="0">
                <a:latin typeface="Arial" pitchFamily="34" charset="0"/>
                <a:cs typeface="Arial" pitchFamily="34" charset="0"/>
              </a:rPr>
              <a:t>Greenprint Model</a:t>
            </a:r>
            <a:endParaRPr lang="en-US" altLang="en-US" sz="2400" dirty="0" smtClean="0">
              <a:latin typeface="Arial" pitchFamily="34" charset="0"/>
              <a:cs typeface="Arial" pitchFamily="34" charset="0"/>
            </a:endParaRPr>
          </a:p>
        </p:txBody>
      </p:sp>
      <p:sp>
        <p:nvSpPr>
          <p:cNvPr id="126980" name="Rectangle 4"/>
          <p:cNvSpPr>
            <a:spLocks noChangeArrowheads="1"/>
          </p:cNvSpPr>
          <p:nvPr/>
        </p:nvSpPr>
        <p:spPr bwMode="auto">
          <a:xfrm>
            <a:off x="5111750" y="5356225"/>
            <a:ext cx="1235075"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endParaRPr lang="en-US" altLang="en-US" sz="1800">
              <a:solidFill>
                <a:schemeClr val="tx1"/>
              </a:solidFill>
            </a:endParaRPr>
          </a:p>
        </p:txBody>
      </p:sp>
      <p:sp>
        <p:nvSpPr>
          <p:cNvPr id="126981" name="Rectangle 5"/>
          <p:cNvSpPr>
            <a:spLocks noChangeArrowheads="1"/>
          </p:cNvSpPr>
          <p:nvPr/>
        </p:nvSpPr>
        <p:spPr bwMode="auto">
          <a:xfrm>
            <a:off x="5111750" y="5356225"/>
            <a:ext cx="1235075"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endParaRPr lang="en-US" altLang="en-US" sz="1800">
              <a:solidFill>
                <a:schemeClr val="tx1"/>
              </a:solidFill>
            </a:endParaRPr>
          </a:p>
        </p:txBody>
      </p:sp>
      <p:sp>
        <p:nvSpPr>
          <p:cNvPr id="126982" name="Rectangle 6"/>
          <p:cNvSpPr>
            <a:spLocks noChangeArrowheads="1"/>
          </p:cNvSpPr>
          <p:nvPr/>
        </p:nvSpPr>
        <p:spPr bwMode="auto">
          <a:xfrm>
            <a:off x="5316538" y="4029075"/>
            <a:ext cx="8651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endParaRPr lang="en-US" altLang="en-US" sz="1800">
              <a:solidFill>
                <a:schemeClr val="tx1"/>
              </a:solidFill>
            </a:endParaRPr>
          </a:p>
        </p:txBody>
      </p:sp>
      <p:sp>
        <p:nvSpPr>
          <p:cNvPr id="126983" name="Rectangle 7"/>
          <p:cNvSpPr>
            <a:spLocks noChangeArrowheads="1"/>
          </p:cNvSpPr>
          <p:nvPr/>
        </p:nvSpPr>
        <p:spPr bwMode="auto">
          <a:xfrm>
            <a:off x="5251450" y="1466850"/>
            <a:ext cx="9556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endParaRPr lang="en-US" altLang="en-US" sz="1800">
              <a:solidFill>
                <a:schemeClr val="tx1"/>
              </a:solidFill>
            </a:endParaRPr>
          </a:p>
        </p:txBody>
      </p:sp>
      <p:sp>
        <p:nvSpPr>
          <p:cNvPr id="126984" name="Rectangle 8"/>
          <p:cNvSpPr>
            <a:spLocks noChangeArrowheads="1"/>
          </p:cNvSpPr>
          <p:nvPr/>
        </p:nvSpPr>
        <p:spPr bwMode="auto">
          <a:xfrm>
            <a:off x="5251450" y="1466850"/>
            <a:ext cx="9556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endParaRPr lang="en-US" altLang="en-US" sz="1800">
              <a:solidFill>
                <a:schemeClr val="tx1"/>
              </a:solidFill>
            </a:endParaRPr>
          </a:p>
        </p:txBody>
      </p:sp>
      <p:sp>
        <p:nvSpPr>
          <p:cNvPr id="126985" name="Rectangle 9"/>
          <p:cNvSpPr>
            <a:spLocks noChangeArrowheads="1"/>
          </p:cNvSpPr>
          <p:nvPr/>
        </p:nvSpPr>
        <p:spPr bwMode="auto">
          <a:xfrm>
            <a:off x="5157788" y="2725738"/>
            <a:ext cx="11969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endParaRPr lang="en-US" altLang="en-US" sz="1800">
              <a:solidFill>
                <a:schemeClr val="tx1"/>
              </a:solidFill>
            </a:endParaRPr>
          </a:p>
        </p:txBody>
      </p:sp>
      <p:sp>
        <p:nvSpPr>
          <p:cNvPr id="126986" name="Rectangle 10"/>
          <p:cNvSpPr>
            <a:spLocks noChangeArrowheads="1"/>
          </p:cNvSpPr>
          <p:nvPr/>
        </p:nvSpPr>
        <p:spPr bwMode="auto">
          <a:xfrm>
            <a:off x="5157788" y="2725738"/>
            <a:ext cx="11969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endParaRPr lang="en-US" altLang="en-US" sz="1800">
              <a:solidFill>
                <a:schemeClr val="tx1"/>
              </a:solidFill>
            </a:endParaRPr>
          </a:p>
        </p:txBody>
      </p:sp>
      <p:sp>
        <p:nvSpPr>
          <p:cNvPr id="126987" name="Rectangle 11"/>
          <p:cNvSpPr>
            <a:spLocks noChangeArrowheads="1"/>
          </p:cNvSpPr>
          <p:nvPr/>
        </p:nvSpPr>
        <p:spPr bwMode="auto">
          <a:xfrm>
            <a:off x="7089775" y="3130550"/>
            <a:ext cx="2236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endParaRPr lang="en-US" altLang="en-US" sz="1800">
              <a:solidFill>
                <a:schemeClr val="tx1"/>
              </a:solidFill>
            </a:endParaRPr>
          </a:p>
        </p:txBody>
      </p:sp>
      <p:sp>
        <p:nvSpPr>
          <p:cNvPr id="126988" name="Rectangle 12"/>
          <p:cNvSpPr>
            <a:spLocks noChangeArrowheads="1"/>
          </p:cNvSpPr>
          <p:nvPr/>
        </p:nvSpPr>
        <p:spPr bwMode="auto">
          <a:xfrm>
            <a:off x="7089775" y="3130550"/>
            <a:ext cx="22367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endParaRPr lang="en-US" altLang="en-US" sz="1800">
              <a:solidFill>
                <a:schemeClr val="tx1"/>
              </a:solidFill>
            </a:endParaRPr>
          </a:p>
        </p:txBody>
      </p:sp>
      <p:pic>
        <p:nvPicPr>
          <p:cNvPr id="126990" name="Picture 14" descr="Pg19_P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27238" y="4145756"/>
            <a:ext cx="11430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6991" name="Group 15"/>
          <p:cNvGrpSpPr>
            <a:grpSpLocks/>
          </p:cNvGrpSpPr>
          <p:nvPr/>
        </p:nvGrpSpPr>
        <p:grpSpPr bwMode="auto">
          <a:xfrm>
            <a:off x="2027232" y="1388269"/>
            <a:ext cx="5627682" cy="5110162"/>
            <a:chOff x="3055" y="951"/>
            <a:chExt cx="3545" cy="3219"/>
          </a:xfrm>
        </p:grpSpPr>
        <p:sp>
          <p:nvSpPr>
            <p:cNvPr id="126992" name="Text Box 16"/>
            <p:cNvSpPr txBox="1">
              <a:spLocks noChangeArrowheads="1"/>
            </p:cNvSpPr>
            <p:nvPr/>
          </p:nvSpPr>
          <p:spPr bwMode="auto">
            <a:xfrm>
              <a:off x="4110" y="3374"/>
              <a:ext cx="432" cy="226"/>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algn="ctr" eaLnBrk="1" hangingPunct="1">
                <a:spcBef>
                  <a:spcPct val="50000"/>
                </a:spcBef>
                <a:buClrTx/>
                <a:buSzTx/>
                <a:buFontTx/>
                <a:buNone/>
              </a:pPr>
              <a:r>
                <a:rPr lang="en-US" altLang="en-US" sz="1400" b="1" i="1">
                  <a:solidFill>
                    <a:schemeClr val="tx1"/>
                  </a:solidFill>
                </a:rPr>
                <a:t>50%</a:t>
              </a:r>
            </a:p>
          </p:txBody>
        </p:sp>
        <p:sp>
          <p:nvSpPr>
            <p:cNvPr id="126993" name="Text Box 17"/>
            <p:cNvSpPr txBox="1">
              <a:spLocks noChangeArrowheads="1"/>
            </p:cNvSpPr>
            <p:nvPr/>
          </p:nvSpPr>
          <p:spPr bwMode="auto">
            <a:xfrm>
              <a:off x="3894" y="1998"/>
              <a:ext cx="432" cy="226"/>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algn="ctr" eaLnBrk="1" hangingPunct="1">
                <a:spcBef>
                  <a:spcPct val="50000"/>
                </a:spcBef>
                <a:buClrTx/>
                <a:buSzTx/>
                <a:buFontTx/>
                <a:buNone/>
              </a:pPr>
              <a:r>
                <a:rPr lang="en-US" altLang="en-US" sz="1400" b="1" i="1">
                  <a:solidFill>
                    <a:schemeClr val="tx1"/>
                  </a:solidFill>
                </a:rPr>
                <a:t>10%</a:t>
              </a:r>
            </a:p>
          </p:txBody>
        </p:sp>
        <p:sp>
          <p:nvSpPr>
            <p:cNvPr id="126994" name="Text Box 18"/>
            <p:cNvSpPr txBox="1">
              <a:spLocks noChangeArrowheads="1"/>
            </p:cNvSpPr>
            <p:nvPr/>
          </p:nvSpPr>
          <p:spPr bwMode="auto">
            <a:xfrm>
              <a:off x="3848" y="2688"/>
              <a:ext cx="432" cy="226"/>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algn="ctr" eaLnBrk="1" hangingPunct="1">
                <a:spcBef>
                  <a:spcPct val="50000"/>
                </a:spcBef>
                <a:buClrTx/>
                <a:buSzTx/>
                <a:buFontTx/>
                <a:buNone/>
              </a:pPr>
              <a:r>
                <a:rPr lang="en-US" altLang="en-US" sz="1400" b="1" i="1">
                  <a:solidFill>
                    <a:schemeClr val="tx1"/>
                  </a:solidFill>
                </a:rPr>
                <a:t>10%</a:t>
              </a:r>
            </a:p>
          </p:txBody>
        </p:sp>
        <p:sp>
          <p:nvSpPr>
            <p:cNvPr id="126995" name="Text Box 19"/>
            <p:cNvSpPr txBox="1">
              <a:spLocks noChangeArrowheads="1"/>
            </p:cNvSpPr>
            <p:nvPr/>
          </p:nvSpPr>
          <p:spPr bwMode="auto">
            <a:xfrm>
              <a:off x="4110" y="1440"/>
              <a:ext cx="432" cy="226"/>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algn="ctr" eaLnBrk="1" hangingPunct="1">
                <a:spcBef>
                  <a:spcPct val="50000"/>
                </a:spcBef>
                <a:buClrTx/>
                <a:buSzTx/>
                <a:buFontTx/>
                <a:buNone/>
              </a:pPr>
              <a:r>
                <a:rPr lang="en-US" altLang="en-US" sz="1400" b="1" i="1">
                  <a:solidFill>
                    <a:schemeClr val="tx1"/>
                  </a:solidFill>
                </a:rPr>
                <a:t>30%</a:t>
              </a:r>
            </a:p>
          </p:txBody>
        </p:sp>
        <p:sp>
          <p:nvSpPr>
            <p:cNvPr id="126996" name="Rectangle 20"/>
            <p:cNvSpPr>
              <a:spLocks noChangeArrowheads="1"/>
            </p:cNvSpPr>
            <p:nvPr/>
          </p:nvSpPr>
          <p:spPr bwMode="auto">
            <a:xfrm>
              <a:off x="4776" y="1981"/>
              <a:ext cx="18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algn="ctr" eaLnBrk="1" hangingPunct="1">
                <a:spcBef>
                  <a:spcPct val="0"/>
                </a:spcBef>
                <a:buClrTx/>
                <a:buSzTx/>
                <a:buFontTx/>
                <a:buNone/>
              </a:pPr>
              <a:r>
                <a:rPr lang="en-US" altLang="en-US" sz="1400" b="1" dirty="0" smtClean="0">
                  <a:solidFill>
                    <a:srgbClr val="3B5715"/>
                  </a:solidFill>
                </a:rPr>
                <a:t>Overall Priority (Stacked Benefits)</a:t>
              </a:r>
              <a:endParaRPr lang="en-US" altLang="en-US" sz="1800" b="1" dirty="0">
                <a:solidFill>
                  <a:schemeClr val="bg1"/>
                </a:solidFill>
              </a:endParaRPr>
            </a:p>
          </p:txBody>
        </p:sp>
        <p:sp>
          <p:nvSpPr>
            <p:cNvPr id="126997" name="Line 21"/>
            <p:cNvSpPr>
              <a:spLocks noChangeShapeType="1"/>
            </p:cNvSpPr>
            <p:nvPr/>
          </p:nvSpPr>
          <p:spPr bwMode="auto">
            <a:xfrm flipH="1" flipV="1">
              <a:off x="4363" y="2509"/>
              <a:ext cx="314" cy="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6998" name="Picture 22" descr="Pg19_CPAl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21" y="2167"/>
              <a:ext cx="967"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99" name="Rectangle 23"/>
            <p:cNvSpPr>
              <a:spLocks noChangeArrowheads="1"/>
            </p:cNvSpPr>
            <p:nvPr/>
          </p:nvSpPr>
          <p:spPr bwMode="auto">
            <a:xfrm>
              <a:off x="3063" y="3401"/>
              <a:ext cx="7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algn="ctr" eaLnBrk="1" hangingPunct="1">
                <a:spcBef>
                  <a:spcPct val="0"/>
                </a:spcBef>
                <a:buClrTx/>
                <a:buSzTx/>
                <a:buFontTx/>
                <a:buNone/>
              </a:pPr>
              <a:r>
                <a:rPr lang="en-US" altLang="en-US" sz="1100" b="1">
                  <a:solidFill>
                    <a:srgbClr val="3B5715"/>
                  </a:solidFill>
                </a:rPr>
                <a:t>Wildlife Protection</a:t>
              </a:r>
              <a:endParaRPr lang="en-US" altLang="en-US" sz="1100" b="1">
                <a:solidFill>
                  <a:schemeClr val="bg1"/>
                </a:solidFill>
              </a:endParaRPr>
            </a:p>
          </p:txBody>
        </p:sp>
        <p:sp>
          <p:nvSpPr>
            <p:cNvPr id="127000" name="Rectangle 24"/>
            <p:cNvSpPr>
              <a:spLocks noChangeArrowheads="1"/>
            </p:cNvSpPr>
            <p:nvPr/>
          </p:nvSpPr>
          <p:spPr bwMode="auto">
            <a:xfrm>
              <a:off x="3184" y="2565"/>
              <a:ext cx="48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algn="ctr" eaLnBrk="1" hangingPunct="1">
                <a:spcBef>
                  <a:spcPct val="0"/>
                </a:spcBef>
                <a:buClrTx/>
                <a:buSzTx/>
                <a:buFontTx/>
                <a:buNone/>
              </a:pPr>
              <a:r>
                <a:rPr lang="en-US" altLang="en-US" sz="1100" b="1">
                  <a:solidFill>
                    <a:srgbClr val="3B5715"/>
                  </a:solidFill>
                </a:rPr>
                <a:t>Park Equity</a:t>
              </a:r>
              <a:endParaRPr lang="en-US" altLang="en-US" sz="1800" b="1">
                <a:solidFill>
                  <a:schemeClr val="bg1"/>
                </a:solidFill>
              </a:endParaRPr>
            </a:p>
          </p:txBody>
        </p:sp>
        <p:sp>
          <p:nvSpPr>
            <p:cNvPr id="127001" name="Rectangle 25"/>
            <p:cNvSpPr>
              <a:spLocks noChangeArrowheads="1"/>
            </p:cNvSpPr>
            <p:nvPr/>
          </p:nvSpPr>
          <p:spPr bwMode="auto">
            <a:xfrm>
              <a:off x="3118" y="951"/>
              <a:ext cx="56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algn="ctr" eaLnBrk="1" hangingPunct="1">
                <a:spcBef>
                  <a:spcPct val="0"/>
                </a:spcBef>
                <a:buClrTx/>
                <a:buSzTx/>
                <a:buFontTx/>
                <a:buNone/>
              </a:pPr>
              <a:r>
                <a:rPr lang="en-US" altLang="en-US" sz="1100" b="1">
                  <a:solidFill>
                    <a:srgbClr val="3B5715"/>
                  </a:solidFill>
                </a:rPr>
                <a:t>Water Quality</a:t>
              </a:r>
              <a:endParaRPr lang="en-US" altLang="en-US" sz="1100" b="1">
                <a:solidFill>
                  <a:schemeClr val="bg1"/>
                </a:solidFill>
              </a:endParaRPr>
            </a:p>
          </p:txBody>
        </p:sp>
        <p:sp>
          <p:nvSpPr>
            <p:cNvPr id="127002" name="Rectangle 26"/>
            <p:cNvSpPr>
              <a:spLocks noChangeArrowheads="1"/>
            </p:cNvSpPr>
            <p:nvPr/>
          </p:nvSpPr>
          <p:spPr bwMode="auto">
            <a:xfrm>
              <a:off x="3055" y="1767"/>
              <a:ext cx="74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algn="ctr" eaLnBrk="1" hangingPunct="1">
                <a:spcBef>
                  <a:spcPct val="0"/>
                </a:spcBef>
                <a:buClrTx/>
                <a:buSzTx/>
                <a:buFontTx/>
                <a:buNone/>
              </a:pPr>
              <a:r>
                <a:rPr lang="en-US" altLang="en-US" sz="1100" b="1">
                  <a:solidFill>
                    <a:srgbClr val="3B5715"/>
                  </a:solidFill>
                </a:rPr>
                <a:t>Trail Connections</a:t>
              </a:r>
              <a:endParaRPr lang="en-US" altLang="en-US" sz="1800" b="1">
                <a:solidFill>
                  <a:schemeClr val="bg1"/>
                </a:solidFill>
              </a:endParaRPr>
            </a:p>
          </p:txBody>
        </p:sp>
        <p:sp>
          <p:nvSpPr>
            <p:cNvPr id="127003" name="Freeform 27"/>
            <p:cNvSpPr>
              <a:spLocks/>
            </p:cNvSpPr>
            <p:nvPr/>
          </p:nvSpPr>
          <p:spPr bwMode="auto">
            <a:xfrm>
              <a:off x="3848" y="2169"/>
              <a:ext cx="528" cy="315"/>
            </a:xfrm>
            <a:custGeom>
              <a:avLst/>
              <a:gdLst>
                <a:gd name="T0" fmla="*/ 0 w 1057"/>
                <a:gd name="T1" fmla="*/ 1 h 628"/>
                <a:gd name="T2" fmla="*/ 0 w 1057"/>
                <a:gd name="T3" fmla="*/ 0 h 628"/>
                <a:gd name="T4" fmla="*/ 0 w 1057"/>
                <a:gd name="T5" fmla="*/ 0 h 628"/>
                <a:gd name="T6" fmla="*/ 0 60000 65536"/>
                <a:gd name="T7" fmla="*/ 0 60000 65536"/>
                <a:gd name="T8" fmla="*/ 0 60000 65536"/>
              </a:gdLst>
              <a:ahLst/>
              <a:cxnLst>
                <a:cxn ang="T6">
                  <a:pos x="T0" y="T1"/>
                </a:cxn>
                <a:cxn ang="T7">
                  <a:pos x="T2" y="T3"/>
                </a:cxn>
                <a:cxn ang="T8">
                  <a:pos x="T4" y="T5"/>
                </a:cxn>
              </a:cxnLst>
              <a:rect l="0" t="0" r="r" b="b"/>
              <a:pathLst>
                <a:path w="1057" h="628">
                  <a:moveTo>
                    <a:pt x="1057" y="628"/>
                  </a:moveTo>
                  <a:lnTo>
                    <a:pt x="900" y="0"/>
                  </a:lnTo>
                  <a:lnTo>
                    <a:pt x="0"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004" name="Freeform 28"/>
            <p:cNvSpPr>
              <a:spLocks/>
            </p:cNvSpPr>
            <p:nvPr/>
          </p:nvSpPr>
          <p:spPr bwMode="auto">
            <a:xfrm>
              <a:off x="3848" y="1263"/>
              <a:ext cx="528" cy="1246"/>
            </a:xfrm>
            <a:custGeom>
              <a:avLst/>
              <a:gdLst>
                <a:gd name="T0" fmla="*/ 0 w 1057"/>
                <a:gd name="T1" fmla="*/ 1 h 2441"/>
                <a:gd name="T2" fmla="*/ 0 w 1057"/>
                <a:gd name="T3" fmla="*/ 0 h 2441"/>
                <a:gd name="T4" fmla="*/ 0 w 1057"/>
                <a:gd name="T5" fmla="*/ 0 h 2441"/>
                <a:gd name="T6" fmla="*/ 0 60000 65536"/>
                <a:gd name="T7" fmla="*/ 0 60000 65536"/>
                <a:gd name="T8" fmla="*/ 0 60000 65536"/>
              </a:gdLst>
              <a:ahLst/>
              <a:cxnLst>
                <a:cxn ang="T6">
                  <a:pos x="T0" y="T1"/>
                </a:cxn>
                <a:cxn ang="T7">
                  <a:pos x="T2" y="T3"/>
                </a:cxn>
                <a:cxn ang="T8">
                  <a:pos x="T4" y="T5"/>
                </a:cxn>
              </a:cxnLst>
              <a:rect l="0" t="0" r="r" b="b"/>
              <a:pathLst>
                <a:path w="1057" h="2441">
                  <a:moveTo>
                    <a:pt x="1057" y="2441"/>
                  </a:moveTo>
                  <a:lnTo>
                    <a:pt x="447" y="0"/>
                  </a:lnTo>
                  <a:lnTo>
                    <a:pt x="0"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005" name="Freeform 29"/>
            <p:cNvSpPr>
              <a:spLocks/>
            </p:cNvSpPr>
            <p:nvPr/>
          </p:nvSpPr>
          <p:spPr bwMode="auto">
            <a:xfrm>
              <a:off x="3848" y="2534"/>
              <a:ext cx="528" cy="315"/>
            </a:xfrm>
            <a:custGeom>
              <a:avLst/>
              <a:gdLst>
                <a:gd name="T0" fmla="*/ 0 w 1057"/>
                <a:gd name="T1" fmla="*/ 0 h 628"/>
                <a:gd name="T2" fmla="*/ 0 w 1057"/>
                <a:gd name="T3" fmla="*/ 1 h 628"/>
                <a:gd name="T4" fmla="*/ 0 w 1057"/>
                <a:gd name="T5" fmla="*/ 1 h 628"/>
                <a:gd name="T6" fmla="*/ 0 60000 65536"/>
                <a:gd name="T7" fmla="*/ 0 60000 65536"/>
                <a:gd name="T8" fmla="*/ 0 60000 65536"/>
              </a:gdLst>
              <a:ahLst/>
              <a:cxnLst>
                <a:cxn ang="T6">
                  <a:pos x="T0" y="T1"/>
                </a:cxn>
                <a:cxn ang="T7">
                  <a:pos x="T2" y="T3"/>
                </a:cxn>
                <a:cxn ang="T8">
                  <a:pos x="T4" y="T5"/>
                </a:cxn>
              </a:cxnLst>
              <a:rect l="0" t="0" r="r" b="b"/>
              <a:pathLst>
                <a:path w="1057" h="628">
                  <a:moveTo>
                    <a:pt x="1057" y="0"/>
                  </a:moveTo>
                  <a:lnTo>
                    <a:pt x="900" y="628"/>
                  </a:lnTo>
                  <a:lnTo>
                    <a:pt x="0" y="628"/>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006" name="Freeform 30"/>
            <p:cNvSpPr>
              <a:spLocks/>
            </p:cNvSpPr>
            <p:nvPr/>
          </p:nvSpPr>
          <p:spPr bwMode="auto">
            <a:xfrm>
              <a:off x="3848" y="2509"/>
              <a:ext cx="528" cy="1246"/>
            </a:xfrm>
            <a:custGeom>
              <a:avLst/>
              <a:gdLst>
                <a:gd name="T0" fmla="*/ 0 w 1057"/>
                <a:gd name="T1" fmla="*/ 0 h 2441"/>
                <a:gd name="T2" fmla="*/ 0 w 1057"/>
                <a:gd name="T3" fmla="*/ 1 h 2441"/>
                <a:gd name="T4" fmla="*/ 0 w 1057"/>
                <a:gd name="T5" fmla="*/ 1 h 2441"/>
                <a:gd name="T6" fmla="*/ 0 60000 65536"/>
                <a:gd name="T7" fmla="*/ 0 60000 65536"/>
                <a:gd name="T8" fmla="*/ 0 60000 65536"/>
              </a:gdLst>
              <a:ahLst/>
              <a:cxnLst>
                <a:cxn ang="T6">
                  <a:pos x="T0" y="T1"/>
                </a:cxn>
                <a:cxn ang="T7">
                  <a:pos x="T2" y="T3"/>
                </a:cxn>
                <a:cxn ang="T8">
                  <a:pos x="T4" y="T5"/>
                </a:cxn>
              </a:cxnLst>
              <a:rect l="0" t="0" r="r" b="b"/>
              <a:pathLst>
                <a:path w="1057" h="2441">
                  <a:moveTo>
                    <a:pt x="1057" y="0"/>
                  </a:moveTo>
                  <a:lnTo>
                    <a:pt x="447" y="2441"/>
                  </a:lnTo>
                  <a:lnTo>
                    <a:pt x="0" y="2441"/>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27007" name="Picture 31" descr="Pg19_WQ"/>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84" y="1095"/>
              <a:ext cx="720"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008" name="Picture 32" descr="Pg19_Trails"/>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086" y="1896"/>
              <a:ext cx="720"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009" name="Picture 33" descr="Pg19_WL"/>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086" y="3523"/>
              <a:ext cx="720"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49293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p:txBody>
          <a:bodyPr/>
          <a:lstStyle/>
          <a:p>
            <a:pPr algn="ctr" eaLnBrk="1" hangingPunct="1">
              <a:defRPr/>
            </a:pPr>
            <a:r>
              <a:rPr lang="en-US" altLang="en-US" smtClean="0">
                <a:latin typeface="Arial" pitchFamily="34" charset="0"/>
                <a:cs typeface="Arial" pitchFamily="34" charset="0"/>
              </a:rPr>
              <a:t>Innovation: Stakeholder Goal Weighting – </a:t>
            </a:r>
            <a:br>
              <a:rPr lang="en-US" altLang="en-US" smtClean="0">
                <a:latin typeface="Arial" pitchFamily="34" charset="0"/>
                <a:cs typeface="Arial" pitchFamily="34" charset="0"/>
              </a:rPr>
            </a:br>
            <a:r>
              <a:rPr lang="en-US" altLang="en-US" smtClean="0">
                <a:latin typeface="Arial" pitchFamily="34" charset="0"/>
                <a:cs typeface="Arial" pitchFamily="34" charset="0"/>
              </a:rPr>
              <a:t>Interactive Polling and Geoprocessing </a:t>
            </a:r>
            <a:endParaRPr lang="en-US" altLang="en-US" sz="2400" i="1" smtClean="0">
              <a:solidFill>
                <a:schemeClr val="bg2"/>
              </a:solidFill>
              <a:latin typeface="Arial" pitchFamily="34" charset="0"/>
              <a:cs typeface="Arial" pitchFamily="34" charset="0"/>
            </a:endParaRPr>
          </a:p>
        </p:txBody>
      </p:sp>
      <p:sp>
        <p:nvSpPr>
          <p:cNvPr id="129027" name="Content Placeholder 1"/>
          <p:cNvSpPr>
            <a:spLocks noGrp="1"/>
          </p:cNvSpPr>
          <p:nvPr>
            <p:ph type="body" idx="1"/>
          </p:nvPr>
        </p:nvSpPr>
        <p:spPr/>
        <p:txBody>
          <a:bodyPr/>
          <a:lstStyle/>
          <a:p>
            <a:pPr eaLnBrk="1" hangingPunct="1">
              <a:buFontTx/>
              <a:buAutoNum type="arabicPeriod"/>
            </a:pPr>
            <a:r>
              <a:rPr lang="en-US" altLang="en-US" sz="2000" smtClean="0">
                <a:latin typeface="Arial" pitchFamily="34" charset="0"/>
              </a:rPr>
              <a:t>Rank Greenprint goals in priority order</a:t>
            </a:r>
          </a:p>
          <a:p>
            <a:pPr eaLnBrk="1" hangingPunct="1">
              <a:buFontTx/>
              <a:buAutoNum type="arabicPeriod"/>
            </a:pPr>
            <a:r>
              <a:rPr lang="en-US" altLang="en-US" sz="2000" smtClean="0">
                <a:latin typeface="Arial" pitchFamily="34" charset="0"/>
              </a:rPr>
              <a:t>Use keypads to enter your personal ranking</a:t>
            </a:r>
          </a:p>
          <a:p>
            <a:pPr eaLnBrk="1" hangingPunct="1">
              <a:buFontTx/>
              <a:buAutoNum type="arabicPeriod"/>
            </a:pPr>
            <a:r>
              <a:rPr lang="en-US" altLang="en-US" sz="2000" smtClean="0">
                <a:latin typeface="Arial" pitchFamily="34" charset="0"/>
              </a:rPr>
              <a:t>System will compile all entries and display a summary graph</a:t>
            </a:r>
          </a:p>
          <a:p>
            <a:pPr eaLnBrk="1" hangingPunct="1">
              <a:buFontTx/>
              <a:buAutoNum type="arabicPeriod"/>
            </a:pPr>
            <a:r>
              <a:rPr lang="en-US" altLang="en-US" sz="2000" smtClean="0">
                <a:latin typeface="Arial" pitchFamily="34" charset="0"/>
              </a:rPr>
              <a:t>Entries feed into ArcGIS to create a sample map that reflects group weightings</a:t>
            </a:r>
          </a:p>
          <a:p>
            <a:pPr eaLnBrk="1" hangingPunct="1">
              <a:buFontTx/>
              <a:buAutoNum type="arabicPeriod"/>
            </a:pPr>
            <a:r>
              <a:rPr lang="en-US" altLang="en-US" sz="2000" smtClean="0">
                <a:latin typeface="Arial" pitchFamily="34" charset="0"/>
              </a:rPr>
              <a:t>Discussion and refinement of weights will follow</a:t>
            </a:r>
          </a:p>
          <a:p>
            <a:pPr eaLnBrk="1" hangingPunct="1"/>
            <a:endParaRPr lang="en-US" altLang="en-US" sz="2000" smtClean="0">
              <a:latin typeface="Arial" pitchFamily="34" charset="0"/>
            </a:endParaRPr>
          </a:p>
        </p:txBody>
      </p:sp>
      <p:sp>
        <p:nvSpPr>
          <p:cNvPr id="129028" name="Text Box 9"/>
          <p:cNvSpPr txBox="1">
            <a:spLocks noChangeArrowheads="1"/>
          </p:cNvSpPr>
          <p:nvPr/>
        </p:nvSpPr>
        <p:spPr bwMode="auto">
          <a:xfrm>
            <a:off x="4038600" y="6140450"/>
            <a:ext cx="5334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algn="ctr" eaLnBrk="1" hangingPunct="1">
              <a:spcBef>
                <a:spcPct val="0"/>
              </a:spcBef>
              <a:buClrTx/>
              <a:buSzTx/>
              <a:buFontTx/>
              <a:buNone/>
            </a:pPr>
            <a:endParaRPr lang="en-US" altLang="en-US" sz="1600" i="1">
              <a:solidFill>
                <a:schemeClr val="tx1"/>
              </a:solidFill>
            </a:endParaRPr>
          </a:p>
        </p:txBody>
      </p:sp>
      <p:pic>
        <p:nvPicPr>
          <p:cNvPr id="7173" name="Picture 9" descr="C:\BR TPL File Cabinet\GIS Program Documents\TPL GIS Model Documents\Turning Technologies\prd_md_corp_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2300" y="4191000"/>
            <a:ext cx="2819400" cy="1997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53200" y="4191000"/>
            <a:ext cx="1905000" cy="1976438"/>
          </a:xfrm>
          <a:prstGeom prst="rect">
            <a:avLst/>
          </a:prstGeom>
          <a:noFill/>
          <a:ln w="9525">
            <a:solidFill>
              <a:srgbClr val="486C18"/>
            </a:solidFill>
            <a:miter lim="800000"/>
            <a:headEnd/>
            <a:tailEnd/>
          </a:ln>
          <a:extLst>
            <a:ext uri="{909E8E84-426E-40DD-AFC4-6F175D3DCCD1}">
              <a14:hiddenFill xmlns:a14="http://schemas.microsoft.com/office/drawing/2010/main">
                <a:solidFill>
                  <a:srgbClr val="FFFFFF"/>
                </a:solidFill>
              </a14:hiddenFill>
            </a:ext>
          </a:extLst>
        </p:spPr>
      </p:pic>
      <p:sp>
        <p:nvSpPr>
          <p:cNvPr id="7176" name="Right Arrow 11"/>
          <p:cNvSpPr>
            <a:spLocks noChangeArrowheads="1"/>
          </p:cNvSpPr>
          <p:nvPr/>
        </p:nvSpPr>
        <p:spPr bwMode="auto">
          <a:xfrm>
            <a:off x="2667000" y="5029200"/>
            <a:ext cx="381000" cy="228600"/>
          </a:xfrm>
          <a:prstGeom prst="rightArrow">
            <a:avLst>
              <a:gd name="adj1" fmla="val 50000"/>
              <a:gd name="adj2" fmla="val 50000"/>
            </a:avLst>
          </a:prstGeom>
          <a:solidFill>
            <a:schemeClr val="tx2"/>
          </a:solidFill>
          <a:ln w="9525" algn="ctr">
            <a:solidFill>
              <a:schemeClr val="tx1"/>
            </a:solidFill>
            <a:round/>
            <a:headEnd/>
            <a:tailEnd/>
          </a:ln>
        </p:spPr>
        <p:txBody>
          <a:bodyPr wrap="none" anchor="ct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algn="ctr" eaLnBrk="1" hangingPunct="1">
              <a:spcBef>
                <a:spcPct val="0"/>
              </a:spcBef>
              <a:buClrTx/>
              <a:buSzTx/>
              <a:buFontTx/>
              <a:buNone/>
            </a:pPr>
            <a:endParaRPr lang="en-US" altLang="en-US" sz="2400">
              <a:solidFill>
                <a:schemeClr val="tx1"/>
              </a:solidFill>
            </a:endParaRPr>
          </a:p>
        </p:txBody>
      </p:sp>
      <p:sp>
        <p:nvSpPr>
          <p:cNvPr id="7177" name="Right Arrow 12"/>
          <p:cNvSpPr>
            <a:spLocks noChangeArrowheads="1"/>
          </p:cNvSpPr>
          <p:nvPr/>
        </p:nvSpPr>
        <p:spPr bwMode="auto">
          <a:xfrm>
            <a:off x="6096000" y="5029200"/>
            <a:ext cx="381000" cy="228600"/>
          </a:xfrm>
          <a:prstGeom prst="rightArrow">
            <a:avLst>
              <a:gd name="adj1" fmla="val 50000"/>
              <a:gd name="adj2" fmla="val 50000"/>
            </a:avLst>
          </a:prstGeom>
          <a:solidFill>
            <a:schemeClr val="tx2"/>
          </a:solidFill>
          <a:ln w="9525" algn="ctr">
            <a:solidFill>
              <a:schemeClr val="tx1"/>
            </a:solidFill>
            <a:round/>
            <a:headEnd/>
            <a:tailEnd/>
          </a:ln>
        </p:spPr>
        <p:txBody>
          <a:bodyPr wrap="none" anchor="ct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algn="ctr" eaLnBrk="1" hangingPunct="1">
              <a:spcBef>
                <a:spcPct val="0"/>
              </a:spcBef>
              <a:buClrTx/>
              <a:buSzTx/>
              <a:buFontTx/>
              <a:buNone/>
            </a:pPr>
            <a:endParaRPr lang="en-US" altLang="en-US" sz="2400">
              <a:solidFill>
                <a:schemeClr val="tx1"/>
              </a:solidFill>
            </a:endParaRPr>
          </a:p>
        </p:txBody>
      </p:sp>
      <p:pic>
        <p:nvPicPr>
          <p:cNvPr id="129033" name="Picture 12" descr="C:\BR TPL File Cabinet\GIS Program Documents\TPL GIS Model Documents\Stakeholder Involvement\Images\ECT\person and keypad.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8650" y="3962400"/>
            <a:ext cx="18097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2331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wipe(left)">
                                      <p:cBhvr>
                                        <p:cTn id="7" dur="500"/>
                                        <p:tgtEl>
                                          <p:spTgt spid="71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173"/>
                                        </p:tgtEl>
                                        <p:attrNameLst>
                                          <p:attrName>style.visibility</p:attrName>
                                        </p:attrNameLst>
                                      </p:cBhvr>
                                      <p:to>
                                        <p:strVal val="visible"/>
                                      </p:to>
                                    </p:set>
                                    <p:animEffect transition="in" filter="wipe(left)">
                                      <p:cBhvr>
                                        <p:cTn id="11" dur="500"/>
                                        <p:tgtEl>
                                          <p:spTgt spid="7173"/>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177"/>
                                        </p:tgtEl>
                                        <p:attrNameLst>
                                          <p:attrName>style.visibility</p:attrName>
                                        </p:attrNameLst>
                                      </p:cBhvr>
                                      <p:to>
                                        <p:strVal val="visible"/>
                                      </p:to>
                                    </p:set>
                                    <p:animEffect transition="in" filter="wipe(left)">
                                      <p:cBhvr>
                                        <p:cTn id="15" dur="500"/>
                                        <p:tgtEl>
                                          <p:spTgt spid="7177"/>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autoUpdateAnimBg="0"/>
      <p:bldP spid="7177"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2858" y="331822"/>
            <a:ext cx="9031142" cy="892100"/>
          </a:xfrm>
        </p:spPr>
        <p:txBody>
          <a:bodyPr/>
          <a:lstStyle/>
          <a:p>
            <a:r>
              <a:rPr lang="en-US" b="1" dirty="0" smtClean="0"/>
              <a:t>Web-based Decision Support Brings It All Together</a:t>
            </a:r>
            <a:endParaRPr lang="en-US" b="1" dirty="0"/>
          </a:p>
        </p:txBody>
      </p:sp>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5625" t="11110" r="23125" b="4667"/>
          <a:stretch/>
        </p:blipFill>
        <p:spPr bwMode="auto">
          <a:xfrm>
            <a:off x="0" y="1503633"/>
            <a:ext cx="7013616" cy="46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8350" y="2077947"/>
            <a:ext cx="2625650" cy="351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05050" y="3109614"/>
            <a:ext cx="2057400" cy="461665"/>
          </a:xfrm>
          <a:prstGeom prst="rect">
            <a:avLst/>
          </a:prstGeom>
          <a:solidFill>
            <a:schemeClr val="accent1"/>
          </a:solidFill>
        </p:spPr>
        <p:txBody>
          <a:bodyPr wrap="square" rtlCol="0">
            <a:spAutoFit/>
          </a:bodyPr>
          <a:lstStyle/>
          <a:p>
            <a:r>
              <a:rPr lang="en-US" sz="2400" b="1" dirty="0" smtClean="0">
                <a:solidFill>
                  <a:schemeClr val="tx2"/>
                </a:solidFill>
              </a:rPr>
              <a:t>Data Library</a:t>
            </a:r>
            <a:endParaRPr lang="en-US" sz="2400" b="1" dirty="0">
              <a:solidFill>
                <a:schemeClr val="tx2"/>
              </a:solidFill>
            </a:endParaRPr>
          </a:p>
        </p:txBody>
      </p:sp>
      <p:sp>
        <p:nvSpPr>
          <p:cNvPr id="6" name="TextBox 5"/>
          <p:cNvSpPr txBox="1"/>
          <p:nvPr/>
        </p:nvSpPr>
        <p:spPr>
          <a:xfrm>
            <a:off x="2305050" y="4678411"/>
            <a:ext cx="2743200" cy="461665"/>
          </a:xfrm>
          <a:prstGeom prst="rect">
            <a:avLst/>
          </a:prstGeom>
          <a:solidFill>
            <a:schemeClr val="accent1"/>
          </a:solidFill>
        </p:spPr>
        <p:txBody>
          <a:bodyPr wrap="square" rtlCol="0">
            <a:spAutoFit/>
          </a:bodyPr>
          <a:lstStyle/>
          <a:p>
            <a:r>
              <a:rPr lang="en-US" sz="2400" b="1" dirty="0" smtClean="0">
                <a:solidFill>
                  <a:schemeClr val="tx2"/>
                </a:solidFill>
              </a:rPr>
              <a:t>Priority Modeling</a:t>
            </a:r>
            <a:endParaRPr lang="en-US" sz="2400" b="1" dirty="0">
              <a:solidFill>
                <a:schemeClr val="tx2"/>
              </a:solidFill>
            </a:endParaRPr>
          </a:p>
        </p:txBody>
      </p:sp>
      <p:cxnSp>
        <p:nvCxnSpPr>
          <p:cNvPr id="8" name="Straight Arrow Connector 7"/>
          <p:cNvCxnSpPr>
            <a:stCxn id="2" idx="1"/>
          </p:cNvCxnSpPr>
          <p:nvPr/>
        </p:nvCxnSpPr>
        <p:spPr>
          <a:xfrm flipH="1">
            <a:off x="1123950" y="3340447"/>
            <a:ext cx="11811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1"/>
          </p:cNvCxnSpPr>
          <p:nvPr/>
        </p:nvCxnSpPr>
        <p:spPr>
          <a:xfrm flipH="1" flipV="1">
            <a:off x="1162050" y="4909243"/>
            <a:ext cx="1143000" cy="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3007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17523" y="131379"/>
            <a:ext cx="8930640" cy="892175"/>
          </a:xfrm>
          <a:prstGeom prst="rect">
            <a:avLst/>
          </a:prstGeom>
        </p:spPr>
        <p:txBody>
          <a:bodyPr vert="horz" lIns="91440" tIns="45720" rIns="91440" bIns="45720" rtlCol="0" anchor="ctr">
            <a:noAutofit/>
          </a:bodyPr>
          <a:lstStyle>
            <a:lvl1pPr algn="l" defTabSz="914400" rtl="0" eaLnBrk="1" latinLnBrk="0" hangingPunct="1">
              <a:spcBef>
                <a:spcPct val="0"/>
              </a:spcBef>
              <a:buNone/>
              <a:defRPr sz="2600" kern="1200" cap="none" spc="50" baseline="0">
                <a:ln>
                  <a:noFill/>
                </a:ln>
                <a:solidFill>
                  <a:srgbClr val="4C4946"/>
                </a:solidFill>
                <a:effectLst/>
                <a:latin typeface="Arial"/>
                <a:ea typeface="+mj-ea"/>
                <a:cs typeface="Arial"/>
              </a:defRPr>
            </a:lvl1pPr>
          </a:lstStyle>
          <a:p>
            <a:r>
              <a:rPr lang="en-US" b="1" dirty="0" smtClean="0">
                <a:solidFill>
                  <a:schemeClr val="tx2"/>
                </a:solidFill>
              </a:rPr>
              <a:t>Advanced Query Tools for Targeted Prioritization</a:t>
            </a:r>
            <a:endParaRPr lang="en-US" b="1" dirty="0">
              <a:solidFill>
                <a:schemeClr val="tx2"/>
              </a:solidFill>
            </a:endParaRPr>
          </a:p>
        </p:txBody>
      </p:sp>
      <p:pic>
        <p:nvPicPr>
          <p:cNvPr id="6" name="Picture 5" descr="web1.png"/>
          <p:cNvPicPr>
            <a:picLocks noChangeAspect="1"/>
          </p:cNvPicPr>
          <p:nvPr/>
        </p:nvPicPr>
        <p:blipFill>
          <a:blip r:embed="rId3" cstate="print"/>
          <a:stretch>
            <a:fillRect/>
          </a:stretch>
        </p:blipFill>
        <p:spPr>
          <a:xfrm>
            <a:off x="0" y="1241464"/>
            <a:ext cx="9144000" cy="5049897"/>
          </a:xfrm>
          <a:prstGeom prst="rect">
            <a:avLst/>
          </a:prstGeom>
        </p:spPr>
      </p:pic>
    </p:spTree>
    <p:extLst>
      <p:ext uri="{BB962C8B-B14F-4D97-AF65-F5344CB8AC3E}">
        <p14:creationId xmlns:p14="http://schemas.microsoft.com/office/powerpoint/2010/main" val="3225225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a:t>
            </a:r>
            <a:endParaRPr lang="en-US" dirty="0"/>
          </a:p>
        </p:txBody>
      </p:sp>
      <p:pic>
        <p:nvPicPr>
          <p:cNvPr id="4" name="Content Placeholder 3" descr="Greenprint-Multi-Parcel-Report-1443825260361_Page_1.jpg"/>
          <p:cNvPicPr>
            <a:picLocks noGrp="1" noChangeAspect="1"/>
          </p:cNvPicPr>
          <p:nvPr>
            <p:ph idx="4294967295"/>
          </p:nvPr>
        </p:nvPicPr>
        <p:blipFill>
          <a:blip r:embed="rId2" cstate="print"/>
          <a:stretch>
            <a:fillRect/>
          </a:stretch>
        </p:blipFill>
        <p:spPr>
          <a:xfrm>
            <a:off x="2424740" y="331821"/>
            <a:ext cx="4932990" cy="63846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a:t>
            </a:r>
            <a:endParaRPr lang="en-US" dirty="0"/>
          </a:p>
        </p:txBody>
      </p:sp>
      <p:pic>
        <p:nvPicPr>
          <p:cNvPr id="4" name="Content Placeholder 3" descr="Greenprint-Multi-Parcel-Report-1443825260361_Page_1.jpg"/>
          <p:cNvPicPr>
            <a:picLocks noGrp="1" noChangeAspect="1"/>
          </p:cNvPicPr>
          <p:nvPr>
            <p:ph idx="4294967295"/>
          </p:nvPr>
        </p:nvPicPr>
        <p:blipFill>
          <a:blip r:embed="rId2" cstate="print"/>
          <a:stretch>
            <a:fillRect/>
          </a:stretch>
        </p:blipFill>
        <p:spPr>
          <a:xfrm>
            <a:off x="2424740" y="332224"/>
            <a:ext cx="4932990" cy="638386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fontScale="92500" lnSpcReduction="10000"/>
          </a:bodyPr>
          <a:lstStyle/>
          <a:p>
            <a:pPr>
              <a:buNone/>
            </a:pPr>
            <a:r>
              <a:rPr lang="en-US" sz="2400" dirty="0" smtClean="0"/>
              <a:t>Work To Date</a:t>
            </a:r>
          </a:p>
          <a:p>
            <a:pPr lvl="1"/>
            <a:r>
              <a:rPr lang="en-US" sz="1800" dirty="0" smtClean="0"/>
              <a:t>Current Conditions Analysis</a:t>
            </a:r>
          </a:p>
          <a:p>
            <a:pPr lvl="1"/>
            <a:r>
              <a:rPr lang="en-US" sz="1800" dirty="0" smtClean="0"/>
              <a:t>Public Outreach </a:t>
            </a:r>
            <a:r>
              <a:rPr lang="en-US" sz="1800" dirty="0" smtClean="0"/>
              <a:t>(8 Events) and </a:t>
            </a:r>
            <a:r>
              <a:rPr lang="en-US" sz="1800" dirty="0" smtClean="0"/>
              <a:t>Community Survey</a:t>
            </a:r>
          </a:p>
          <a:p>
            <a:pPr lvl="1"/>
            <a:r>
              <a:rPr lang="en-US" sz="1800" dirty="0" smtClean="0"/>
              <a:t>Greenprint Goal Development</a:t>
            </a:r>
          </a:p>
          <a:p>
            <a:pPr lvl="2">
              <a:lnSpc>
                <a:spcPct val="110000"/>
              </a:lnSpc>
              <a:spcBef>
                <a:spcPts val="0"/>
              </a:spcBef>
            </a:pPr>
            <a:r>
              <a:rPr lang="en-US" dirty="0" smtClean="0"/>
              <a:t>Preserve Water Quality</a:t>
            </a:r>
          </a:p>
          <a:p>
            <a:pPr lvl="2">
              <a:lnSpc>
                <a:spcPct val="110000"/>
              </a:lnSpc>
              <a:spcBef>
                <a:spcPts val="0"/>
              </a:spcBef>
            </a:pPr>
            <a:r>
              <a:rPr lang="en-US" dirty="0" smtClean="0"/>
              <a:t>Provide Recreation</a:t>
            </a:r>
          </a:p>
          <a:p>
            <a:pPr lvl="2">
              <a:lnSpc>
                <a:spcPct val="110000"/>
              </a:lnSpc>
              <a:spcBef>
                <a:spcPts val="0"/>
              </a:spcBef>
            </a:pPr>
            <a:r>
              <a:rPr lang="en-US" dirty="0" smtClean="0"/>
              <a:t>Protect Wildlife Habitat</a:t>
            </a:r>
          </a:p>
          <a:p>
            <a:pPr lvl="2">
              <a:lnSpc>
                <a:spcPct val="110000"/>
              </a:lnSpc>
              <a:spcBef>
                <a:spcPts val="0"/>
              </a:spcBef>
            </a:pPr>
            <a:r>
              <a:rPr lang="en-US" dirty="0" smtClean="0"/>
              <a:t>Protect Working Lands</a:t>
            </a:r>
          </a:p>
          <a:p>
            <a:pPr lvl="1">
              <a:lnSpc>
                <a:spcPct val="110000"/>
              </a:lnSpc>
              <a:spcBef>
                <a:spcPts val="0"/>
              </a:spcBef>
            </a:pPr>
            <a:r>
              <a:rPr lang="en-US" dirty="0" smtClean="0"/>
              <a:t>Draft Priority Map</a:t>
            </a:r>
          </a:p>
          <a:p>
            <a:pPr>
              <a:buNone/>
            </a:pPr>
            <a:r>
              <a:rPr lang="en-US" sz="2400" dirty="0" smtClean="0"/>
              <a:t>Tasks To Come</a:t>
            </a:r>
          </a:p>
          <a:p>
            <a:pPr lvl="1">
              <a:lnSpc>
                <a:spcPct val="110000"/>
              </a:lnSpc>
              <a:buSzPct val="100000"/>
            </a:pPr>
            <a:r>
              <a:rPr lang="en-US" sz="1800" dirty="0" smtClean="0"/>
              <a:t>Final Priority Map</a:t>
            </a:r>
          </a:p>
          <a:p>
            <a:pPr lvl="1"/>
            <a:r>
              <a:rPr lang="en-US" sz="1800" dirty="0" smtClean="0"/>
              <a:t>Action Plan</a:t>
            </a:r>
          </a:p>
          <a:p>
            <a:pPr lvl="1"/>
            <a:r>
              <a:rPr lang="en-US" sz="1800" dirty="0" smtClean="0"/>
              <a:t>Web Portal</a:t>
            </a:r>
          </a:p>
          <a:p>
            <a:pPr lvl="1"/>
            <a:endParaRPr lang="en-US" dirty="0"/>
          </a:p>
        </p:txBody>
      </p:sp>
      <p:sp>
        <p:nvSpPr>
          <p:cNvPr id="2" name="Title 1"/>
          <p:cNvSpPr>
            <a:spLocks noGrp="1"/>
          </p:cNvSpPr>
          <p:nvPr>
            <p:ph type="title"/>
          </p:nvPr>
        </p:nvSpPr>
        <p:spPr/>
        <p:txBody>
          <a:bodyPr/>
          <a:lstStyle/>
          <a:p>
            <a:r>
              <a:rPr lang="en-US" dirty="0" smtClean="0"/>
              <a:t>Greater Sandpoint Greenprint</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fontAlgn="auto" hangingPunct="1">
              <a:spcAft>
                <a:spcPts val="0"/>
              </a:spcAft>
              <a:defRPr/>
            </a:pPr>
            <a:r>
              <a:rPr lang="en-US" altLang="en-US" dirty="0" smtClean="0">
                <a:latin typeface="Arial" charset="0"/>
                <a:cs typeface="Arial" charset="0"/>
              </a:rPr>
              <a:t>Our Mission</a:t>
            </a:r>
          </a:p>
        </p:txBody>
      </p:sp>
      <p:sp>
        <p:nvSpPr>
          <p:cNvPr id="68611" name="Rectangle 3"/>
          <p:cNvSpPr>
            <a:spLocks noGrp="1" noChangeArrowheads="1"/>
          </p:cNvSpPr>
          <p:nvPr>
            <p:ph type="body" idx="1"/>
          </p:nvPr>
        </p:nvSpPr>
        <p:spPr/>
        <p:txBody>
          <a:bodyPr/>
          <a:lstStyle/>
          <a:p>
            <a:pPr marL="0" indent="0" eaLnBrk="1" hangingPunct="1">
              <a:buFont typeface="Times" pitchFamily="18" charset="0"/>
              <a:buNone/>
            </a:pPr>
            <a:r>
              <a:rPr lang="en-US" altLang="en-US" smtClean="0">
                <a:latin typeface="Arial" pitchFamily="34" charset="0"/>
              </a:rPr>
              <a:t>The Trust for Public Land conserves land for people to enjoy as parks, gardens, and other natural places, ensuring livable communities for generations to come.</a:t>
            </a:r>
          </a:p>
        </p:txBody>
      </p:sp>
      <p:grpSp>
        <p:nvGrpSpPr>
          <p:cNvPr id="2" name="Group 1"/>
          <p:cNvGrpSpPr/>
          <p:nvPr/>
        </p:nvGrpSpPr>
        <p:grpSpPr>
          <a:xfrm>
            <a:off x="106133" y="3493312"/>
            <a:ext cx="8915035" cy="1447179"/>
            <a:chOff x="228965" y="3425072"/>
            <a:chExt cx="8915035" cy="1447179"/>
          </a:xfrm>
          <a:effectLst>
            <a:glow rad="1016000">
              <a:schemeClr val="tx1">
                <a:alpha val="40000"/>
              </a:schemeClr>
            </a:glow>
          </a:effectLst>
        </p:grpSpPr>
        <p:pic>
          <p:nvPicPr>
            <p:cNvPr id="5" name="Picture Placeholder 4" descr="me_highlandfarm_05302008_016.jpg"/>
            <p:cNvPicPr>
              <a:picLocks noChangeAspect="1"/>
            </p:cNvPicPr>
            <p:nvPr/>
          </p:nvPicPr>
          <p:blipFill>
            <a:blip r:embed="rId4" cstate="email">
              <a:extLst>
                <a:ext uri="{28A0092B-C50C-407E-A947-70E740481C1C}">
                  <a14:useLocalDpi xmlns:a14="http://schemas.microsoft.com/office/drawing/2010/main" val="0"/>
                </a:ext>
              </a:extLst>
            </a:blip>
            <a:srcRect t="1914" b="1914"/>
            <a:stretch>
              <a:fillRect/>
            </a:stretch>
          </p:blipFill>
          <p:spPr>
            <a:xfrm>
              <a:off x="228965" y="3425072"/>
              <a:ext cx="2256740" cy="1447179"/>
            </a:xfrm>
            <a:prstGeom prst="rect">
              <a:avLst/>
            </a:prstGeom>
          </p:spPr>
        </p:pic>
        <p:pic>
          <p:nvPicPr>
            <p:cNvPr id="6" name="Picture Placeholder 9" descr="fl_lakeeolapark_03212011_036.jpg"/>
            <p:cNvPicPr>
              <a:picLocks noChangeAspect="1"/>
            </p:cNvPicPr>
            <p:nvPr/>
          </p:nvPicPr>
          <p:blipFill rotWithShape="1">
            <a:blip r:embed="rId5" cstate="email">
              <a:extLst>
                <a:ext uri="{28A0092B-C50C-407E-A947-70E740481C1C}">
                  <a14:useLocalDpi xmlns:a14="http://schemas.microsoft.com/office/drawing/2010/main" val="0"/>
                </a:ext>
              </a:extLst>
            </a:blip>
            <a:srcRect l="30703" t="23533" b="6143"/>
            <a:stretch/>
          </p:blipFill>
          <p:spPr>
            <a:xfrm>
              <a:off x="2485705" y="3425587"/>
              <a:ext cx="2147623" cy="1446663"/>
            </a:xfrm>
            <a:prstGeom prst="rect">
              <a:avLst/>
            </a:prstGeom>
          </p:spPr>
        </p:pic>
        <p:pic>
          <p:nvPicPr>
            <p:cNvPr id="7" name="Picture Placeholder 18" descr="TPL Ohio 0657.JPG"/>
            <p:cNvPicPr>
              <a:picLocks noChangeAspect="1"/>
            </p:cNvPicPr>
            <p:nvPr/>
          </p:nvPicPr>
          <p:blipFill rotWithShape="1">
            <a:blip r:embed="rId6" cstate="email">
              <a:extLst>
                <a:ext uri="{28A0092B-C50C-407E-A947-70E740481C1C}">
                  <a14:useLocalDpi xmlns:a14="http://schemas.microsoft.com/office/drawing/2010/main" val="0"/>
                </a:ext>
              </a:extLst>
            </a:blip>
            <a:srcRect t="3780" b="366"/>
            <a:stretch/>
          </p:blipFill>
          <p:spPr>
            <a:xfrm>
              <a:off x="4633328" y="3425587"/>
              <a:ext cx="2254110" cy="1446663"/>
            </a:xfrm>
            <a:prstGeom prst="rect">
              <a:avLst/>
            </a:prstGeom>
          </p:spPr>
        </p:pic>
        <p:pic>
          <p:nvPicPr>
            <p:cNvPr id="8"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87438" y="3425073"/>
              <a:ext cx="2256562" cy="144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36360023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Preserve Working Lands Analysis Model</a:t>
            </a:r>
            <a:endParaRPr lang="en-US" dirty="0"/>
          </a:p>
        </p:txBody>
      </p:sp>
      <p:sp>
        <p:nvSpPr>
          <p:cNvPr id="3" name="Text Placeholder 2"/>
          <p:cNvSpPr>
            <a:spLocks noGrp="1"/>
          </p:cNvSpPr>
          <p:nvPr>
            <p:ph type="body" idx="1"/>
          </p:nvPr>
        </p:nvSpPr>
        <p:spPr/>
        <p:txBody>
          <a:bodyPr/>
          <a:lstStyle/>
          <a:p>
            <a:pPr>
              <a:buNone/>
            </a:pPr>
            <a:endParaRPr lang="en-US" dirty="0"/>
          </a:p>
        </p:txBody>
      </p:sp>
      <p:pic>
        <p:nvPicPr>
          <p:cNvPr id="4" name="Picture 3" descr="Greater_Sandpoint_Greenprint_Criteria_Matrix_070815.png"/>
          <p:cNvPicPr>
            <a:picLocks noChangeAspect="1"/>
          </p:cNvPicPr>
          <p:nvPr/>
        </p:nvPicPr>
        <p:blipFill>
          <a:blip r:embed="rId2" cstate="print"/>
          <a:srcRect l="5883" t="5455" r="7060" b="34550"/>
          <a:stretch>
            <a:fillRect/>
          </a:stretch>
        </p:blipFill>
        <p:spPr>
          <a:xfrm>
            <a:off x="627629" y="993818"/>
            <a:ext cx="6432389" cy="573659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nnerGreaterSandpointGP_WorkingLands_34x44_DRAFT.jpg"/>
          <p:cNvPicPr>
            <a:picLocks noChangeAspect="1"/>
          </p:cNvPicPr>
          <p:nvPr/>
        </p:nvPicPr>
        <p:blipFill>
          <a:blip r:embed="rId2" cstate="print"/>
          <a:stretch>
            <a:fillRect/>
          </a:stretch>
        </p:blipFill>
        <p:spPr>
          <a:xfrm>
            <a:off x="1922318" y="0"/>
            <a:ext cx="5299364"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idx="1"/>
          </p:nvPr>
        </p:nvSpPr>
        <p:spPr>
          <a:xfrm>
            <a:off x="659757" y="1371600"/>
            <a:ext cx="7963382" cy="1828800"/>
          </a:xfrm>
        </p:spPr>
        <p:txBody>
          <a:bodyPr/>
          <a:lstStyle/>
          <a:p>
            <a:pPr marL="0" indent="0">
              <a:lnSpc>
                <a:spcPct val="80000"/>
              </a:lnSpc>
              <a:buFont typeface="Times" pitchFamily="18" charset="0"/>
              <a:buNone/>
            </a:pPr>
            <a:r>
              <a:rPr lang="en-US" altLang="en-US" dirty="0" smtClean="0">
                <a:latin typeface="Arial" pitchFamily="34" charset="0"/>
                <a:cs typeface="Times New Roman" pitchFamily="18" charset="0"/>
              </a:rPr>
              <a:t>TPL’s trail planning approach combines local knowledge with qualitative and quantitative analysis to help communities identify trails, rank their priority, and communicate benefits to stakeholders and potential funders.</a:t>
            </a:r>
          </a:p>
          <a:p>
            <a:pPr marL="0" indent="0">
              <a:lnSpc>
                <a:spcPct val="80000"/>
              </a:lnSpc>
              <a:buFont typeface="Times" pitchFamily="18" charset="0"/>
              <a:buNone/>
            </a:pPr>
            <a:endParaRPr lang="en-US" altLang="en-US" dirty="0" smtClean="0">
              <a:latin typeface="Arial" pitchFamily="34" charset="0"/>
              <a:cs typeface="Times New Roman" pitchFamily="18" charset="0"/>
            </a:endParaRPr>
          </a:p>
          <a:p>
            <a:pPr marL="0" indent="0">
              <a:lnSpc>
                <a:spcPct val="80000"/>
              </a:lnSpc>
              <a:buFont typeface="Times" pitchFamily="18" charset="0"/>
              <a:buNone/>
            </a:pPr>
            <a:endParaRPr lang="en-US" altLang="en-US" dirty="0" smtClean="0">
              <a:latin typeface="Arial" pitchFamily="34" charset="0"/>
              <a:cs typeface="Times New Roman" pitchFamily="18" charset="0"/>
            </a:endParaRPr>
          </a:p>
        </p:txBody>
      </p:sp>
      <p:sp>
        <p:nvSpPr>
          <p:cNvPr id="16387" name="Rectangle 4"/>
          <p:cNvSpPr>
            <a:spLocks noGrp="1" noChangeArrowheads="1"/>
          </p:cNvSpPr>
          <p:nvPr>
            <p:ph type="title"/>
          </p:nvPr>
        </p:nvSpPr>
        <p:spPr>
          <a:xfrm>
            <a:off x="1244600" y="190500"/>
            <a:ext cx="7772400" cy="685800"/>
          </a:xfrm>
        </p:spPr>
        <p:txBody>
          <a:bodyPr/>
          <a:lstStyle/>
          <a:p>
            <a:r>
              <a:rPr lang="en-US" altLang="en-US" dirty="0" smtClean="0">
                <a:latin typeface="Arial" pitchFamily="34" charset="0"/>
                <a:cs typeface="Arial" pitchFamily="34" charset="0"/>
              </a:rPr>
              <a:t>Trail Planning</a:t>
            </a:r>
          </a:p>
        </p:txBody>
      </p:sp>
      <p:pic>
        <p:nvPicPr>
          <p:cNvPr id="16388" name="Picture 5"/>
          <p:cNvPicPr>
            <a:picLocks noChangeAspect="1" noChangeArrowheads="1"/>
          </p:cNvPicPr>
          <p:nvPr/>
        </p:nvPicPr>
        <p:blipFill>
          <a:blip r:embed="rId3" cstate="print"/>
          <a:srcRect/>
          <a:stretch>
            <a:fillRect/>
          </a:stretch>
        </p:blipFill>
        <p:spPr bwMode="auto">
          <a:xfrm>
            <a:off x="3391381" y="2593576"/>
            <a:ext cx="4053971" cy="3135891"/>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06361"/>
            <a:ext cx="3704897" cy="1543707"/>
          </a:xfrm>
          <a:prstGeom prst="rect">
            <a:avLst/>
          </a:prstGeom>
        </p:spPr>
      </p:pic>
      <p:sp>
        <p:nvSpPr>
          <p:cNvPr id="2" name="Title 1"/>
          <p:cNvSpPr>
            <a:spLocks noGrp="1"/>
          </p:cNvSpPr>
          <p:nvPr>
            <p:ph type="title"/>
          </p:nvPr>
        </p:nvSpPr>
        <p:spPr>
          <a:xfrm>
            <a:off x="155575" y="6115050"/>
            <a:ext cx="8969830" cy="741418"/>
          </a:xfrm>
        </p:spPr>
        <p:txBody>
          <a:bodyPr/>
          <a:lstStyle/>
          <a:p>
            <a:r>
              <a:rPr lang="en-US" b="1" dirty="0" smtClean="0">
                <a:solidFill>
                  <a:schemeClr val="tx2"/>
                </a:solidFill>
              </a:rPr>
              <a:t>Modeling to Visualize “Hyper-Connectivity” </a:t>
            </a:r>
          </a:p>
        </p:txBody>
      </p:sp>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val="0"/>
              </a:ext>
            </a:extLst>
          </a:blip>
          <a:stretch>
            <a:fillRect/>
          </a:stretch>
        </p:blipFill>
        <p:spPr bwMode="auto">
          <a:xfrm>
            <a:off x="4705783" y="106680"/>
            <a:ext cx="4438217"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Quinault_Indian_Nation_Greenprint\Documentation\Images\Report_Images\ModelTemp copy.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67297" y="1935161"/>
            <a:ext cx="2538486" cy="2560320"/>
          </a:xfrm>
          <a:prstGeom prst="rect">
            <a:avLst/>
          </a:prstGeom>
          <a:noFill/>
          <a:ln>
            <a:noFill/>
          </a:ln>
          <a:effectLst>
            <a:glow rad="1016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4" descr="data:image/jpeg;base64,/9j/4AAQSkZJRgABAQAAAQABAAD/2wCEAAkGBxQTEhUUExQWFhQXGBgaGRgYFxgYGBsaGBgXFxwYGh0dHCggGBslHBoYITEhJSksLi4uFx8zODMsNygtLisBCgoKDg0OGxAQGywkHyQsLCwsLCwsLCwsLCwsLCwsLCwsLCwsLCwsLCwsLCwvLCwsLCwsLCwsLCwsLCwsLCwsLP/AABEIAOEA4QMBIgACEQEDEQH/xAAcAAABBQEBAQAAAAAAAAAAAAAEAAIDBQYBBwj/xABEEAABAwIEAwQIBAMGBQUBAAABAAIRAyEEEjFBBVFhInGBkQYTMqGxwdHwFEJS4SNi8RUzU3KSsjRDgqLSByRUk+IW/8QAGgEAAwEBAQEAAAAAAAAAAAAAAAECAwQFBv/EACgRAAICAQQCAAYDAQAAAAAAAAABAhEDEiExQQRRExQigZGhI1JiQv/aAAwDAQACEQMRAD8A86xNINcLyJFoIFj8EbTxQb+UAEGDfwBuqrEPl7tY2kn7C44wQJsuLS6Vk0aXB8VdpECRvAzcyQ3fS/NMwlZwc6qIDZs2Cbcgd/FU5qARBt9/sjaUsaQD2Trzj7CinVgaLBYsVWOpusx2oIHszmJJ5XKq8Zw8UgHCRmccoBBsLSeYtqm8Mfc3yzbfpy70dXrUy7LUJdAjO2TFze+/xWSEBU6t7t8QiKFZodvFucIP1LmugQZuCDaOdipKdKTYkCZjrKnbgReh7XDsDsnePZICHqlwgZg5u0CCel/mhMOwtcQSQ12ocNO7YqNzHNcZLgRpJ03gAaBNRsAz+1GUwQWy68ZbRBNnDQ/uuV+JSQ6kBroWwD3325KGviZjOxxi5ibj5d64+CczLMjV8D7KtLYBr8XUBLmm/wDLfS0kJNpl1pO8wAE/CtaHbx0m46WR4qUoN4bqHCR4aWKLEUFegAYAg8ifeuNY62/d81aVuGk5ntFtsxj6QEGxsbwe/wCa1jKwJMISTEZh7x3J+LxQDTsNpPxUTXgHtEjuUOJeyCdudp/dVptgPPMQfvojGYg+ECwsT3qHDlr27NMWnfvRWDokNLjYd0z4cuqyy0luUHPJIBZIAiTtpv5+9D12teP5jIzARfwCmdWu4GQLxyJAsHAanr3J9DBtLHl9QtytJbf2nRoWt0FiJ6hc8frdJk0C4WwynOL6i97eYhdfQp37YbG5sTG0bKudUcSCc4Ai1rW71xkvcZIsNJvaffZGjfZCou8K+nkgTDoJsCe/nvzUgMCWgRtaDHT+qAw7ssw0N5nLblpvKJp1CLZ5PT7spkuR0TMxbdDT7jeZN/kZQnEMZkAhwza228vvVNLgXHNEibR5eKCqEZgCZFtRvHxRHGogQf2h3+R+qSuv7Nq/oH+tn/kkl8fB7X5KpmJrYxrxlNMAgkCLRPxQZu4Kd9cvdLvu6ZTAzL0YrSjRKkOLgQ0WHmrIsyhsgW1A3vZVVWQ5vNW7xAaT4fFTLaNk9HKbmtdO+8nbkrLidUkiJIPTkIBBNyq6qwHSAI3I+9VJh8QQwNcCYmDNtvJczaZJLQoQJDgRyP3ZENbUiQLRpN/LRRitmiAR/lsfH3oqjiGwWua4Ws4iDe3kpatiBqmJ7BEmQPuyYyj60CDfvE66I+hw/wBYQBTe4kS3LefAXRtX0WrOEuoVGkEGQwtP0HitEvQIp6rXDtZn+Go7lIwO0mWnmLqLGGnlyOL2nQyO0DPKUMfas4CNST05LRLYfRb5gCCYBA0CnFV3s3BN4Gh71WUmXuZPS6Mr1i3KRYjS8DwWZNktZjG9moZm9iY15aeCAqFrHEBxi5EjrolUrFzpdc81BjrgEAkX75A+CuKpgODG+07TkRPluog+nNmmdjaL9JlDMxZiJ2sUzB4gSQQ0knukD4LdJoZbU6wztESN45BE0OJQ4uJ2gNHsxzlA03CHdkQRHhugxWY21JpcdI2525/suHPHW6KRcPqNcJBdFyZ01O41Upe0SC2CAQDJJ6QNCqt2IIEaNFwDqDPIKelimOc0u0EAttJ7uSUV6JGuxDHgZpBkgQNbEz0vsmetaCC0mT0mw1VrigKgLe28fpABe0CSC0gx4EhV+B4TUDvWMMjQB1oIvJgxFtVu40rALoYc5ZJDdcoiSY25LrGEmwOsOgbaE66IzhWEqZ81Vudkm+oBjXpe6tqeHFMPLXB2YmTBFtN9YXDl8mMNlux0VOL4RlZmDjIJzAmCBflY3HPdDO4PVdBaIBAEuI0Im41GivG1QSCSJNiNhYXPiHe5PfVDgbnaw6aLm+cmnX7YUZ/+xMR+tv8ApK6rf1dTkf8AUUlHzU/8/gZ5rhW6pjh246fJTYEXTHCak3iNfBfRstjjhnFwiDHVWuKc7K0NLdNCgaWvTlMHXUI7FXyZdh8+axbekm9gb1jiDMCP5RyUPCq5Gpke5E1qoB5mNudwoeG0gQYMdT8Eo8O0HQdQJDumx27jyVnTio4NAILoEbzpIn6rP/jIzHQAxz7lbcN4kJaRqL3EX+dlm4kHrHDvUUabKdJzWWveHE++07dUZg+Lva7t5HAmxbMkaXtB8F5dgeIhtWXGQSdxOm06brXYLjtNuwzOsTre9p7gu9G6qgL/ANVMLTLqNZrcrnlzXQLuiHAnnrr9jAHBaE8+gK3vpbxL19CIyta9pDok/nBGttAvPMRVykNLpkAyNLrDI7exnki4uixpNymGNPXfwR5ovfSyzF9wTcbAquwNVxvYE27wFZNxppa3371g+TMCxFF7T2mgGLRuq3GVyTItFoBN1b4zHyJI7P1t9bqip1YOuYdb6raFtWwODF5RAaLfcrpY14zCQ48hbyTq1IO0E7eOkSrn0V4E11b+PVikz2jMSY9lp+fILVPoaIMBwnEVBlpU3OcSNGk25mLDxRD/AETxNBvrX0nNFzE6RuQNNV6xw3iVNga2lAZyaBAA3J3KuziLWB0uQeih4VK22a6GfO2R+trbz8OqXDMrz25DRaYtfeddR5rZf+oYFTEBzGQWjtzlvpBDZk2kyeYWKqZmdkSDF77HnsNVhsnRm1Rc067WnM2HPE7Eza1zfTluERgiHOLmkwRJbnnKQRfUDeI6qjoAhtmg2nMT15c4nzV1wnh7Se0LtOYRlv0dBEneIUZ5KMfQUaTC4gvBaZBaBIPsRYgg6zeyF4niQQWOB17pBiInruuYutDXFoBJMAQBAAmAdVj8RxuagkWBmwubb9DzheZjwvLK62GX7ahzgwJ3kxcm8WsU8Yx0PEerqsMkOE5mmb2Ivt92raGPaC6JNJ7fzQQHG0iPsSuce4g8mk9mnaAdAM6GD5+9afBWrS19xFh//TUv5vNJZb8Q/wDk9y4tflMfoeog4duoqNe7puIU/DhZ3cfgh8NT7bu5es0uzRjxWGcW0H3CunMENMgGN/puqFrf4h7lacTYSGRplWcorTaIa2OYimQDMQWuIPI/JVlBzvVgjUH5KwwWMLfbEtiDNxeUZUosp9oBrmvns/p6aaHZQsmnZkp+yppuMkusDsD8FNSJlxBNojnsrThmCpwHltwTbmO48kyrh25nmA0EiGjYAbq8Klmm4xXHfQWluyrdiM0kugzyv7lc8P4rRAio5/l2fchXsbsAosgXqLxUlTYllaNLiazfwrgH5mueS0iD+Vzovtm8pKxuApXAKtGtBY5kwDPcCYEx4DyUvDMLlMGHDmPpsuPyMMsavoqeXXuCVKrmh99reKKwlYn2jtHfZWLeGU5MNF9ZJU9DDMaYkdwC4pTjVLkXK2AcTws1KUNmZnpY7pvDOFVabvWBgc5ukuBF7aK8oYYGwnvlXOEwA3nzK1wybRrCHbKLieCe9nZo0qWUQchAzR+Y31uovRigfVMEgAl+cnUXADR1tMHmtPXwQPPzP1Wf4rw8MbkaXQ4kkCAD3k6ffjt2VpSdmhZiqdJwY8t0kdSdQLK1pcUqPBbThjRBaXgkFpEyIIttN1heGYRrSHOBeRzdLgBBEDQ3kR8FosFiXMblh2WZaC09kO1aOnSf2mepLY2x6W6ZmvT91R1em5zKbHvY4Esc5wc1p1cYBbE8t1QMp0Z/iPLnECx9kWtrr481tsXhTXdNSA3MMgieyRfNuJ18FCOFYdtRmZpD6eQyAO2XW7Qi4t715svIU56Ezmy05ujN1v4QlrBledDAJFxIuOfRH8HDC05bOBEOuY52t71a42tTqPIgdmWkkDNaDbwJWdwFIte91N5tzs3lzRli5Qd7Ml0HcWcbiQDu0i19xym/mgnMY8SWtBAdlImbgG/PopK4JGV09oQ10dkOG2lpVaKNYiDGbQC1oOp2gfNYwxpJbkgnaZNgR3W7+ajp4lzQ5hgjWDsbCQonVyHua5oLw6N7RMwinZWFrzA/U03EePMrqr2rAC/Efy/H6pIz8bR/T8foknrf9GBBgQcpjWD8FDhJBed4+YRNGgYIB1FttQp8FfUX0k3Nl1zmkjRsrWf3hVrxB8Fn+U7dUE7DDMSDoRY72vfZWmLwYqMYRNmxMiVLlHQLaioxA/hOPUR7kdwxhLNRrN+e3eg+IwKbWyZLjI6CbqxoAMoyRfa26TWqNLtg+GcxWKI8zPhrChZVKAfW28u7T4hTU6my9jFGOOKjE52ib1hUlOoh8+vgo/WwVpYUGVnRB8D3H94TqNciC3UH79yGqVA4RzFvih6GJLTpIN46n5fRDkFHpPBKLKtMPNTKZgjK03sdeoVvQ4bTP5wfALC+j2OIqBpsHCPEafRa0UpIA1K8nNBxy0lsdeOTkty1w2DbqAI7kW6tTpiXfuVHh6UCLrNYmpU/G1GVHAUiJZJAjK1tue6aVFNlxxLjLMsU4M7jW/K9lS08Y1rgYsDpH3KDOJDXuLQYBJufyzE9PlIXTUaXWvMWjY3F9+9MRZU8XnqSREz5XHlqjMTAEz9369OW/lWY7E0yyR7WlptltB5Xuhy4il6yQQ0jMNTlNvcgC2pcTLh2+1tJJnz1TOJtpw7K7+7y5iTMiZAHTXzVVUxmQHukGbcwSN/PYIbHsNPCucHOcSWzMl0Egk27MTl236LHNghNN1v77Jkgem1mSs46+tOS/MNt3XUeCEMMtDZ57nqCUDw3H5adQPse0R37Jwx/rGNgDM6JFp7hsCVxZISqnx7+xkTYmnIMBwP+aR/0iZ1hUlfEPzAOjMHCbgEjpt43V1XLWNM5gMotaQ7dp3mZFuSqMbQeHMeAQJaRcOG0GDaU4V2AU6iHuzgCQe0J1kATbU2VdXY4uIcOzm5hpiTclOrYkPJObK4HkATpy+7oZ7JYXue0R7IM5jO4jkqhBpjSsN/C4b/FP+r/APCSp/xL/wDE9yS2+Xl/ZhRd0KjQC0CHDRpmNtD8kZTwobBG99RCuRw4SCWztpy5DW9lFVwUMJYLtIsZ052i3TVYuakD3A34amSC6/ISbDaTp7kQME8GC0ZbkQbffeh3YUtJJIjlJH3/AEVpQGewBte5nSyzetPm16BFdV4VTcZggidPmqziTA0hjdG3Pef2+K0YcCY3BjkLrH46uS9zr3J/oV6HgxbnqfCFK6AK5IIO4J+vx+KIw6GxTrg8yERQK9NckMJi8cwoG3MHce8KcuuCoqtn96tiIx7PVp/cLlH2522+/FSgQ8jZwQwcWuiND5BS9hlxQdlIcNQZXpfDMU14FQbgfuvMKbhGq1noRxJlTPSD5cztR0Nvcfis/IinG/ReJ06N1TrhZbj2M/8AdiRDW5DMTMjK4eGYHf2VfgACSVivSB4qOdlOtw4GRMAR3RHi1cZuwziEh7C4mXTF7m08zrohMKcl8w7PQ2m1zoNQgcLjC9gEHNTgjU2GvzReKa3M2o2Qx4uNpgAgEQW91+iAJcLUZOd3MtqN5OGhjrzumcQrNlwYTBGhHdOv3og21YqEVGkggggWI5Tzbfwy+bYdTeA5pzUyJB/Mw/G0ieiAJ+HS6m3NHZIaJm8ERsQbfBXzCxzCzJmBzZmGBmNi3+YAEbaLLGsG1zLwYdMybgzBEGNPitBhce1zwC1rQdDEHvk3vpyQBnKmWDlY1nRpcQPElDsxZbThzs03i+njaY3CsuIYD1LywkEWLTHtDmPePBUvEMYGjLB52P0Gq5pQ1KjDfsJLswzawNIFx49yBGL1c0GJuJmLch80VRrA0iXC5GxBPjvKDwlaewTDJ9qJjuAuVik0qoB1Lhrqrc4DQzWM0m5HKY10PJKjwqm5pBec5PZidN7RA2up3Y0UgQyHMB0M+6dEDiK7HRlk99jrpZL+R8OkCH/2Q3+fy/ZJBesb+hvmV1afye3+h2eiGuXTa8aXjvTXVnNbcEnYXNplEtotb+W3miGvtt3LmU4rgukU9HLUbdpPmB8Labqww2CESJH8uw8Cp21PuIXW1hyChz9BshjOHiPZA80DxzhNNzZc0C4Gce0LxPXx5q0ZVJ2+S5iKOdpaREgixmOqePLKMlK2Ce+5iuP+iXqqfrBVzAXIy7d8qjorYcUxv/tH0yIcLHvB+Cx1N3kvoPHm5K2HkRjF/SEuFkzFCWh3JPY5KmRBBXSc4yvoHcrruGYHV6YOj3Nae5xj4FconswdrJuG/vKQ39Y0f9wj4qZ8DjyekejmFp0QWsa31rbOJu48/DQ29ytMJhmtLiGtaXHM7K0Nkncxuq7iP8B4qgdh0B3Q6A+It4DmjWYxuouC2R5x8wvNt3uek6cNuiD0jxBaxrGmC4gze17T0zD3FY+u8BsuAbeCC4SHcoPtDqNleVmkueyoZJsT39of9NyFV4bgzqlUUXdphIJOuVo1AOotoecKjnKOjiCHdnYgT3AHyiFdcOxjTmY72SdvynmE/iHDA/EVmsYIDtIMEAAW5AR4eSBOEfRfnDSWkXDDJb1EweiBFxisF6ykWfnBEOJs6JtO2xEx3qvw9UPhjoFWnmgT2XsOtPkCdo0PirbA8YdlaWlxZdpDjrYajpyXeJ4BmIh7WBjxBJEwTrbdoQMzfEsIafq3Gctxe8chbwCO/HSRbSJNzr8NFzir3vY5rmfxGi0iZjY6yN5I3lR8DxrCIdYbzY21Bv77zZMRYceBeGEAghsTtzsYvrfuWUdQcHS742H3e/Va7D06Zpn1ZdGYmCDvoQDsY9yrMVQB6xtcfd1m+StKaKfEYotaGnTQaTHfojcDjKTQXQ1stIgAuuZAzEwAd7Sg67cslxk9NAPqgmYd9QhrdNRJt3kbLKWNNGDVFi5oFOzbvADnEtieltL81HhuHhjpJBg2McxF796eTnOUQ97bZ5AB6bCRzUbKb89NjXmf5Yygxe4Ov0WFT3QkL+znf4j/ACCSL/smr/iH3pKPr9/oZqm447jvm0dLp5xP5mgT5JrmlpIOcwATEgQNDpytZMfLmte0ZgJ7V4098R3WW2TGqtI6JR9BDajsoc61tJadUvWnW/lAQbCSCTAHNSsqW1XDKrMGwn8Ryb5Ap7HmEM2odZjrpBQ5pAgDMRAJnMImc15GqlKwRVelL2jNJgugOG8fq6jbwWaLDHZGZvPZavjWFzUiR7bbg6yBMg+BKyVKq4GRDeYaNe+TC9/wJJ4iZtsmYYOkdPmOalc2D0Ki/EHcDyXRiAQu+0ZiIgnr8Qo6rspDhsWu8iE4vCixBsR0UvgaPXMY6k9jmOeIcCNb9D4a+CyuHxr2MyEA3vBvExbpvHVX+KfkpFzYBDZHfFllGYp7e24x7UE6EmRJjQdbLzjrbdBHEcY9xkBwcYkFp7Wwjn+4C03o5woYdpJJdVqQXk7RMN02k33JVd6OcLuKzjNob7u17lpC6ASdB8rymIx1QuFV72XLnOd3Ak++IUjiXtzuYTeJaSDJ2BsJVc3ERcODZkEzE9pxgdOc200R9HFFuroadRMAG9reze8hAiBmSHACsDIMdmZ0ta+qtcPi2BpDQSbkkm4ubZRBIvrEILB48U3l5Y5wFtZ16a+Z1hR08UHPzEECRGZpIm1rSgYUMZmeXQIBJ7W0mwtfWFmMfhfV1sxYWh2YjLIgjWL3FwfNWmJrvpvOXY6EXjlM/siH8MqYmmXhuSHC4Bg9l1geW8BMArBYguYCYAIERNwABJnQzKgxOGEGLTrrfvgo3B4aGNB1AvJU5og2IUNFIyOLwgm0+aq8VhHjSOUX740stw7AHYR98kFW4c8pbg4pmIwuBe5zWSBLtdYG571q+M8HYymx1IhjmmDDiTvfv1PiU2vw9wPstn3qGtRqOtP+p5+9ktftGen0gT1lX/5p/wBI+iSXqH/pb5/uuoJp+jTtdbVznSbk9mdD3WjopalJzWgZ7E2DT7I62toE8N5A/BdbiKYESfiuH5mXov4r9ARoPabweUg369U+nhySez3xp9US2s0yLkdZHvUhmDlieQ/orj5Dl/yNTvoGZhmT29rdr4pwos2uPGPBdqU36usOWjr9NwmNqGY6/fct076NI0+huJogUqkbsO4OxWIxNIi7RPMEH3Hmt85oI5zKymJYWPLYPxBHh9CtsUtPBOSKZRiuzcOB63HuXXObsQrp2AFQXyz0sfIwR5KmxWE9W7KV1LP7Rg8Qxrk8MLrASTYAaknQBEYXCBwlHYPDhuIox+tn+4IeZB8NnoNfA+sptzCHRobgEgbDkfgsk7hr/Werdmhp9lrmCSTYjNYzrAvfvW4ZPNMq4JrntqEdtmh5aju3K5mjpjLpj8JRLGBvIc5+XyTsVTLmOaCAS0jzEJ1z3pEJkGSbwR5lpLQdAI1I1APO+iKw/CCQZqRcTG2qvWUvWgwJqMs5pHtNGhI1nqLp1PhzavsuLX7td7XdMdod4KdEopqnCmCAXuN/I/cqywXBqOWO0QevhysheN8Je1pIe8FtwCBtpfUhS4SqQJnVIZc4bgOFH/JaT/NLtO8qyxzG+ocBAAFtgFW4CpOpUnFMT2HNG8D3z8lfRJQPb96pmXkpng80wG0b/d1BY9hnbySNPePvVcY+6l9ZayQyCpR6IDF4adh5XVuBbb76KOoCJ0ugCj/Bj9I8l1W8Hp5LqnSOyGphWgQakgbZf3ulgMAxxhrss/ygD46Jr+KvjsUmt6gSmZcVVu15aNNWtHlOvcsoxjxQvsG4jBZCDTb6w7wyWjvPPouNr1tPUCP8jh02R2CZiQwNPqyQInU+MWRTPxG3qvJ31WqilwHBR1fWOt+HyzbMA/6GdFXVmkSCwtPVp7pWzaK9p9V/3BLEYx1IAva2+weZ8oQ0hpmOptnQADuuqLiJHrnsdzBYepAt3H4wtbicSaji52vfoOXVZvj+HHrNJkA/FERyGUHSBPv2UHGMNmwrngXbVbeNiIt0lwUlNktF5PM79/1Vrrg62bp3TLYhUSzEYMkELS+juED8UJ/I3MPIAfFZ4WK2nog9pe8td+XSOo3TEadlNPISb3p0hIDkfcLkLojYrpTAVfAl+WtSMPGsa2RuDqesEVqbS4fmuD5jQqFjKjAHtacp1IPyROFr5zdxB5EKyCbGYMFhF9NC7P8AG4WRwNGGtb+kQe8WPvW+pN7j4QspisPkq1BzcXT0d2vmhoaO4d8FcxrbnvP0HwKYWbjZS13gmdiAfr75UjK6pTJsT5KIUzJ3COeJ2QzmIGQh1rpMqzz8oTixRPMSbW3SALbU36abeGyf6ydPlugKNaB00++aeCNtOWyVgHSEkH68cvgknYUWZaHT/FptaT+sOcfMwETTbTA/v9OT2fRZjD4ck3gTA0Ma76oulhYPa05RGvVRZVF+5rD/AM8nf+8ASyU4/vXf/b+6onUgNvIztfdCVce0EwCTpfQd6dhReY3HMbApve88/WOjz3UArU3ntjM7T2uW3taKlFck3EnWRaw5SpKBLrcuneLnnpokgL1lOjplEd6znpUxoqMgQMsWPIlWNCi6/PuVP6Q0znbME5dBbfb91ZIHRp5haAR3QPCyNx7cvD6x/OajGgiRuwm29kJhT4nrc7axZS+kbowZjT1jOfI/RA3wZanRM7fA/Ag+K1foe4euyukgtOvgeQtqsthjJ594EfsVpfRJk1+oB3nomI2xpUxeD7/qmy3SD7vqkaZ7/NMbR0ho+CVioTnMHMDpCQrU+bvcuijfbySNG+g8kDLz0bxjHSwTHW6ssTw6nM5g3wWWw7XNcC0wRy962WBxYc0SBPctI8EPkFotiwzO6xCqeL0BnDxo6R/ptPvWjxLc4gkhvIWnv6dEBxqgMjQLZY8jb4wnQFHQZeCh8TTa0w4GelhElG+rI1EQgOMlxc0jdkeMnby8lL4GhjqdI7uHj+yirYZhBhzpH3yUMv0t7pXQ13OVIzv4Rv63Dw/ZNdg6ZF3k+A+ic/Nt8VEQ/kkG4nYKmfznyTTg2fqd5fspmTvKXqu/zsjYNwX8HT/WfIf+KSI9Uf5vd9UkD3OUKIIkGI3LvD7unCk42D2zfqB0ICgFGBO/KJ7v6J9XEOAFxI2iPcoLHto3sbSZtAt0QeMbfS/Sbe/nCVTGgtgOM76D581Hhqdy6bbaHxS5DglwuDmCQB8dVZMojkuUipsytIizoaNllfSdwNR3TKPcD81qZ81jePVf4z4/UB3dlqYEDPZ596bxmrOFIvaozcnmN+9SUbtF/h87KLi//Dvnm3/cP3SGUOHZFxcfeqvvRivlxLZ0dLfPT3wqJht1Vjwf+8YQbh7N+oVCPSHx5qMwB7tV0n3rrXdPhZSB1v3yTx7kwFOLwbSmB2kQHA8jJv57rS4WnBkOJB62+FlmC7xV3hsfRZAfVY2Wg9p7RflrIKqJLL/NbqoMXSmm8G5InyuhzxWiGyXS0btDnf7QUDi/SvD0mhzi/KbSGH37+5VqQqZEXW58o+irOIN7QkbfMqbCcRFVjqlJpc1hAJiNZvGpFkJUdmOtypbQ6I4unhda1dy+SkoY4LhHgpTqkGoAiHgupxC7CAGeq6/D6JKbL3eSSAKapVN5ObaMpH9EDUDNgc3fc7XgfVH1aLiDrlN9gPFCtpbg32MW0nxssmaIiZQEwBykzM/RWlKnB/onYbDwJ1lEsorRKiGxqTipDTXHU7JkkZqhZX0moRVJH5gCLWmMp+A81qn0x3Kl9JKeVgeBJab7WP7wgCm4Z/Ebl0eLXtbmJ180VjeHvfRfTA7cAjS8EW5Sg6DCXZgb9QI7h/VWoJguHtAXHvtZIroyQoOGoIcOdvObhWHA8PNdhlwvJGo7N9eW3iqvjNUGu5zoBIGrspsI8Vc+imEIOcTlM3P3dU0TZtmVeqeKw3+RjooKVPn804qRhDXhMdUv8vcoAOqY5yYgnOFFXExIHZII++6VAKhUb8UYPwSGnTNlX/4cnosV6Q1W+qhzozOaBMATM67aLWNc52AFpdlI8rLzvi3EHyyKbatO+ZpjW0a6qa2Lk90az0cxIo039oZKjcoAIOZxtaNYv5nwlZ7lT8PxZeATTDLQ1rSIaOX9PkrekJudVSVIhu2PjX+qe1KLJApiH2TYTmuB2XcyAIz3JpUhauIGMn+UeY+qSd6sfqckkBW4ksFiBfQybzsu0aW7vAQo8O3NtbuN4Hv/AHVi1v3opSKb6Gesg2Y490X8zHvRWVcaE5WSNyrhYulOCAB30yqbirnBrpaCOokeW91oJTH0wbEAhAjyahTdMudUNtBmIHgLBX/otScS/UtJEEne/wCy0eJ9E8O9xc5rgT+mpUaPIOgKwwPDmUm5WAgDmST4kkkodBuDs4eDqB43RDcENht99EUKfkpQEDATheX39Vw4ZHlNI+ygRXml966qN9LS3uVmW+CY5nOEDKirTCErUt1eGn0QWM4cHggakIEaTA0q/qcrvVCmJ7QJzZYkHWAVk63D25jYEA2PfdB0MHjsvqn4iaRsYeQS3SNJ06q6wuFaxoaAABoFKRUnZHQwwH3KKpi/1UjGdE4WuqEcldDk4jySDUCOBdCWVJAHS2f2SaFwct+S6UAcnuSTZ6+9dQBTcN9of5fkFas+SSSmJUiU6eP1XTofD5JJKhCO/wB7J7PmEkkARVfaPenN1HefikkgB7dPAJlL5pJIEdOnj9VKNu75JJIAjp/MrtTZdSQBx2/h8FEz5fRdSQB1+nj8woD7S4kkMWw+90ht4JJIEPwqkqa+X+0pJJjGYj5j4ogb96SSBDGfMfJIeyPvdJJACbv3fRI6Du+YSSQAxJJJA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xQTEhUUExQWFhQXGBgaGRgYFxgYGBsaGBgXFxwYGh0dHCggGBslHBoYITEhJSksLi4uFx8zODMsNygtLisBCgoKDg0OGxAQGywkHyQsLCwsLCwsLCwsLCwsLCwsLCwsLCwsLCwsLCwsLCwvLCwsLCwsLCwsLCwsLCwsLCwsLP/AABEIAOEA4QMBIgACEQEDEQH/xAAcAAABBQEBAQAAAAAAAAAAAAAEAAIDBQYBBwj/xABEEAABAwIEAwQIBAMGBQUBAAABAAIRAyEEEjFBBVFhInGBkQYTMqGxwdHwFEJS4SNi8RUzU3KSsjRDgqLSByRUk+IW/8QAGgEAAwEBAQEAAAAAAAAAAAAAAAECAwQFBv/EACgRAAICAQQCAAYDAQAAAAAAAAABAhEDEiExQQRRExQigZGhI1JiQv/aAAwDAQACEQMRAD8A86xNINcLyJFoIFj8EbTxQb+UAEGDfwBuqrEPl7tY2kn7C44wQJsuLS6Vk0aXB8VdpECRvAzcyQ3fS/NMwlZwc6qIDZs2Cbcgd/FU5qARBt9/sjaUsaQD2Trzj7CinVgaLBYsVWOpusx2oIHszmJJ5XKq8Zw8UgHCRmccoBBsLSeYtqm8Mfc3yzbfpy70dXrUy7LUJdAjO2TFze+/xWSEBU6t7t8QiKFZodvFucIP1LmugQZuCDaOdipKdKTYkCZjrKnbgReh7XDsDsnePZICHqlwgZg5u0CCel/mhMOwtcQSQ12ocNO7YqNzHNcZLgRpJ03gAaBNRsAz+1GUwQWy68ZbRBNnDQ/uuV+JSQ6kBroWwD3325KGviZjOxxi5ibj5d64+CczLMjV8D7KtLYBr8XUBLmm/wDLfS0kJNpl1pO8wAE/CtaHbx0m46WR4qUoN4bqHCR4aWKLEUFegAYAg8ifeuNY62/d81aVuGk5ntFtsxj6QEGxsbwe/wCa1jKwJMISTEZh7x3J+LxQDTsNpPxUTXgHtEjuUOJeyCdudp/dVptgPPMQfvojGYg+ECwsT3qHDlr27NMWnfvRWDokNLjYd0z4cuqyy0luUHPJIBZIAiTtpv5+9D12teP5jIzARfwCmdWu4GQLxyJAsHAanr3J9DBtLHl9QtytJbf2nRoWt0FiJ6hc8frdJk0C4WwynOL6i97eYhdfQp37YbG5sTG0bKudUcSCc4Ai1rW71xkvcZIsNJvaffZGjfZCou8K+nkgTDoJsCe/nvzUgMCWgRtaDHT+qAw7ssw0N5nLblpvKJp1CLZ5PT7spkuR0TMxbdDT7jeZN/kZQnEMZkAhwza228vvVNLgXHNEibR5eKCqEZgCZFtRvHxRHGogQf2h3+R+qSuv7Nq/oH+tn/kkl8fB7X5KpmJrYxrxlNMAgkCLRPxQZu4Kd9cvdLvu6ZTAzL0YrSjRKkOLgQ0WHmrIsyhsgW1A3vZVVWQ5vNW7xAaT4fFTLaNk9HKbmtdO+8nbkrLidUkiJIPTkIBBNyq6qwHSAI3I+9VJh8QQwNcCYmDNtvJczaZJLQoQJDgRyP3ZENbUiQLRpN/LRRitmiAR/lsfH3oqjiGwWua4Ws4iDe3kpatiBqmJ7BEmQPuyYyj60CDfvE66I+hw/wBYQBTe4kS3LefAXRtX0WrOEuoVGkEGQwtP0HitEvQIp6rXDtZn+Go7lIwO0mWnmLqLGGnlyOL2nQyO0DPKUMfas4CNST05LRLYfRb5gCCYBA0CnFV3s3BN4Gh71WUmXuZPS6Mr1i3KRYjS8DwWZNktZjG9moZm9iY15aeCAqFrHEBxi5EjrolUrFzpdc81BjrgEAkX75A+CuKpgODG+07TkRPluog+nNmmdjaL9JlDMxZiJ2sUzB4gSQQ0knukD4LdJoZbU6wztESN45BE0OJQ4uJ2gNHsxzlA03CHdkQRHhugxWY21JpcdI2525/suHPHW6KRcPqNcJBdFyZ01O41Upe0SC2CAQDJJ6QNCqt2IIEaNFwDqDPIKelimOc0u0EAttJ7uSUV6JGuxDHgZpBkgQNbEz0vsmetaCC0mT0mw1VrigKgLe28fpABe0CSC0gx4EhV+B4TUDvWMMjQB1oIvJgxFtVu40rALoYc5ZJDdcoiSY25LrGEmwOsOgbaE66IzhWEqZ81Vudkm+oBjXpe6tqeHFMPLXB2YmTBFtN9YXDl8mMNlux0VOL4RlZmDjIJzAmCBflY3HPdDO4PVdBaIBAEuI0Im41GivG1QSCSJNiNhYXPiHe5PfVDgbnaw6aLm+cmnX7YUZ/+xMR+tv8ApK6rf1dTkf8AUUlHzU/8/gZ5rhW6pjh246fJTYEXTHCak3iNfBfRstjjhnFwiDHVWuKc7K0NLdNCgaWvTlMHXUI7FXyZdh8+axbekm9gb1jiDMCP5RyUPCq5Gpke5E1qoB5mNudwoeG0gQYMdT8Eo8O0HQdQJDumx27jyVnTio4NAILoEbzpIn6rP/jIzHQAxz7lbcN4kJaRqL3EX+dlm4kHrHDvUUabKdJzWWveHE++07dUZg+Lva7t5HAmxbMkaXtB8F5dgeIhtWXGQSdxOm06brXYLjtNuwzOsTre9p7gu9G6qgL/ANVMLTLqNZrcrnlzXQLuiHAnnrr9jAHBaE8+gK3vpbxL19CIyta9pDok/nBGttAvPMRVykNLpkAyNLrDI7exnki4uixpNymGNPXfwR5ovfSyzF9wTcbAquwNVxvYE27wFZNxppa3371g+TMCxFF7T2mgGLRuq3GVyTItFoBN1b4zHyJI7P1t9bqip1YOuYdb6raFtWwODF5RAaLfcrpY14zCQ48hbyTq1IO0E7eOkSrn0V4E11b+PVikz2jMSY9lp+fILVPoaIMBwnEVBlpU3OcSNGk25mLDxRD/AETxNBvrX0nNFzE6RuQNNV6xw3iVNga2lAZyaBAA3J3KuziLWB0uQeih4VK22a6GfO2R+trbz8OqXDMrz25DRaYtfeddR5rZf+oYFTEBzGQWjtzlvpBDZk2kyeYWKqZmdkSDF77HnsNVhsnRm1Rc067WnM2HPE7Eza1zfTluERgiHOLmkwRJbnnKQRfUDeI6qjoAhtmg2nMT15c4nzV1wnh7Se0LtOYRlv0dBEneIUZ5KMfQUaTC4gvBaZBaBIPsRYgg6zeyF4niQQWOB17pBiInruuYutDXFoBJMAQBAAmAdVj8RxuagkWBmwubb9DzheZjwvLK62GX7ahzgwJ3kxcm8WsU8Yx0PEerqsMkOE5mmb2Ivt92raGPaC6JNJ7fzQQHG0iPsSuce4g8mk9mnaAdAM6GD5+9afBWrS19xFh//TUv5vNJZb8Q/wDk9y4tflMfoeog4duoqNe7puIU/DhZ3cfgh8NT7bu5es0uzRjxWGcW0H3CunMENMgGN/puqFrf4h7lacTYSGRplWcorTaIa2OYimQDMQWuIPI/JVlBzvVgjUH5KwwWMLfbEtiDNxeUZUosp9oBrmvns/p6aaHZQsmnZkp+yppuMkusDsD8FNSJlxBNojnsrThmCpwHltwTbmO48kyrh25nmA0EiGjYAbq8Klmm4xXHfQWluyrdiM0kugzyv7lc8P4rRAio5/l2fchXsbsAosgXqLxUlTYllaNLiazfwrgH5mueS0iD+Vzovtm8pKxuApXAKtGtBY5kwDPcCYEx4DyUvDMLlMGHDmPpsuPyMMsavoqeXXuCVKrmh99reKKwlYn2jtHfZWLeGU5MNF9ZJU9DDMaYkdwC4pTjVLkXK2AcTws1KUNmZnpY7pvDOFVabvWBgc5ukuBF7aK8oYYGwnvlXOEwA3nzK1wybRrCHbKLieCe9nZo0qWUQchAzR+Y31uovRigfVMEgAl+cnUXADR1tMHmtPXwQPPzP1Wf4rw8MbkaXQ4kkCAD3k6ffjt2VpSdmhZiqdJwY8t0kdSdQLK1pcUqPBbThjRBaXgkFpEyIIttN1heGYRrSHOBeRzdLgBBEDQ3kR8FosFiXMblh2WZaC09kO1aOnSf2mepLY2x6W6ZmvT91R1em5zKbHvY4Esc5wc1p1cYBbE8t1QMp0Z/iPLnECx9kWtrr481tsXhTXdNSA3MMgieyRfNuJ18FCOFYdtRmZpD6eQyAO2XW7Qi4t715svIU56Ezmy05ujN1v4QlrBledDAJFxIuOfRH8HDC05bOBEOuY52t71a42tTqPIgdmWkkDNaDbwJWdwFIte91N5tzs3lzRli5Qd7Ml0HcWcbiQDu0i19xym/mgnMY8SWtBAdlImbgG/PopK4JGV09oQ10dkOG2lpVaKNYiDGbQC1oOp2gfNYwxpJbkgnaZNgR3W7+ajp4lzQ5hgjWDsbCQonVyHua5oLw6N7RMwinZWFrzA/U03EePMrqr2rAC/Efy/H6pIz8bR/T8foknrf9GBBgQcpjWD8FDhJBed4+YRNGgYIB1FttQp8FfUX0k3Nl1zmkjRsrWf3hVrxB8Fn+U7dUE7DDMSDoRY72vfZWmLwYqMYRNmxMiVLlHQLaioxA/hOPUR7kdwxhLNRrN+e3eg+IwKbWyZLjI6CbqxoAMoyRfa26TWqNLtg+GcxWKI8zPhrChZVKAfW28u7T4hTU6my9jFGOOKjE52ib1hUlOoh8+vgo/WwVpYUGVnRB8D3H94TqNciC3UH79yGqVA4RzFvih6GJLTpIN46n5fRDkFHpPBKLKtMPNTKZgjK03sdeoVvQ4bTP5wfALC+j2OIqBpsHCPEafRa0UpIA1K8nNBxy0lsdeOTkty1w2DbqAI7kW6tTpiXfuVHh6UCLrNYmpU/G1GVHAUiJZJAjK1tue6aVFNlxxLjLMsU4M7jW/K9lS08Y1rgYsDpH3KDOJDXuLQYBJufyzE9PlIXTUaXWvMWjY3F9+9MRZU8XnqSREz5XHlqjMTAEz9369OW/lWY7E0yyR7WlptltB5Xuhy4il6yQQ0jMNTlNvcgC2pcTLh2+1tJJnz1TOJtpw7K7+7y5iTMiZAHTXzVVUxmQHukGbcwSN/PYIbHsNPCucHOcSWzMl0Egk27MTl236LHNghNN1v77Jkgem1mSs46+tOS/MNt3XUeCEMMtDZ57nqCUDw3H5adQPse0R37Jwx/rGNgDM6JFp7hsCVxZISqnx7+xkTYmnIMBwP+aR/0iZ1hUlfEPzAOjMHCbgEjpt43V1XLWNM5gMotaQ7dp3mZFuSqMbQeHMeAQJaRcOG0GDaU4V2AU6iHuzgCQe0J1kATbU2VdXY4uIcOzm5hpiTclOrYkPJObK4HkATpy+7oZ7JYXue0R7IM5jO4jkqhBpjSsN/C4b/FP+r/APCSp/xL/wDE9yS2+Xl/ZhRd0KjQC0CHDRpmNtD8kZTwobBG99RCuRw4SCWztpy5DW9lFVwUMJYLtIsZ052i3TVYuakD3A34amSC6/ISbDaTp7kQME8GC0ZbkQbffeh3YUtJJIjlJH3/AEVpQGewBte5nSyzetPm16BFdV4VTcZggidPmqziTA0hjdG3Pef2+K0YcCY3BjkLrH46uS9zr3J/oV6HgxbnqfCFK6AK5IIO4J+vx+KIw6GxTrg8yERQK9NckMJi8cwoG3MHce8KcuuCoqtn96tiIx7PVp/cLlH2522+/FSgQ8jZwQwcWuiND5BS9hlxQdlIcNQZXpfDMU14FQbgfuvMKbhGq1noRxJlTPSD5cztR0Nvcfis/IinG/ReJ06N1TrhZbj2M/8AdiRDW5DMTMjK4eGYHf2VfgACSVivSB4qOdlOtw4GRMAR3RHi1cZuwziEh7C4mXTF7m08zrohMKcl8w7PQ2m1zoNQgcLjC9gEHNTgjU2GvzReKa3M2o2Qx4uNpgAgEQW91+iAJcLUZOd3MtqN5OGhjrzumcQrNlwYTBGhHdOv3og21YqEVGkggggWI5Tzbfwy+bYdTeA5pzUyJB/Mw/G0ieiAJ+HS6m3NHZIaJm8ERsQbfBXzCxzCzJmBzZmGBmNi3+YAEbaLLGsG1zLwYdMybgzBEGNPitBhce1zwC1rQdDEHvk3vpyQBnKmWDlY1nRpcQPElDsxZbThzs03i+njaY3CsuIYD1LywkEWLTHtDmPePBUvEMYGjLB52P0Gq5pQ1KjDfsJLswzawNIFx49yBGL1c0GJuJmLch80VRrA0iXC5GxBPjvKDwlaewTDJ9qJjuAuVik0qoB1Lhrqrc4DQzWM0m5HKY10PJKjwqm5pBec5PZidN7RA2up3Y0UgQyHMB0M+6dEDiK7HRlk99jrpZL+R8OkCH/2Q3+fy/ZJBesb+hvmV1afye3+h2eiGuXTa8aXjvTXVnNbcEnYXNplEtotb+W3miGvtt3LmU4rgukU9HLUbdpPmB8Labqww2CESJH8uw8Cp21PuIXW1hyChz9BshjOHiPZA80DxzhNNzZc0C4Gce0LxPXx5q0ZVJ2+S5iKOdpaREgixmOqePLKMlK2Ce+5iuP+iXqqfrBVzAXIy7d8qjorYcUxv/tH0yIcLHvB+Cx1N3kvoPHm5K2HkRjF/SEuFkzFCWh3JPY5KmRBBXSc4yvoHcrruGYHV6YOj3Nae5xj4FconswdrJuG/vKQ39Y0f9wj4qZ8DjyekejmFp0QWsa31rbOJu48/DQ29ytMJhmtLiGtaXHM7K0Nkncxuq7iP8B4qgdh0B3Q6A+It4DmjWYxuouC2R5x8wvNt3uek6cNuiD0jxBaxrGmC4gze17T0zD3FY+u8BsuAbeCC4SHcoPtDqNleVmkueyoZJsT39of9NyFV4bgzqlUUXdphIJOuVo1AOotoecKjnKOjiCHdnYgT3AHyiFdcOxjTmY72SdvynmE/iHDA/EVmsYIDtIMEAAW5AR4eSBOEfRfnDSWkXDDJb1EweiBFxisF6ykWfnBEOJs6JtO2xEx3qvw9UPhjoFWnmgT2XsOtPkCdo0PirbA8YdlaWlxZdpDjrYajpyXeJ4BmIh7WBjxBJEwTrbdoQMzfEsIafq3Gctxe8chbwCO/HSRbSJNzr8NFzir3vY5rmfxGi0iZjY6yN5I3lR8DxrCIdYbzY21Bv77zZMRYceBeGEAghsTtzsYvrfuWUdQcHS742H3e/Va7D06Zpn1ZdGYmCDvoQDsY9yrMVQB6xtcfd1m+StKaKfEYotaGnTQaTHfojcDjKTQXQ1stIgAuuZAzEwAd7Sg67cslxk9NAPqgmYd9QhrdNRJt3kbLKWNNGDVFi5oFOzbvADnEtieltL81HhuHhjpJBg2McxF796eTnOUQ97bZ5AB6bCRzUbKb89NjXmf5Yygxe4Ov0WFT3QkL+znf4j/ACCSL/smr/iH3pKPr9/oZqm447jvm0dLp5xP5mgT5JrmlpIOcwATEgQNDpytZMfLmte0ZgJ7V4098R3WW2TGqtI6JR9BDajsoc61tJadUvWnW/lAQbCSCTAHNSsqW1XDKrMGwn8Ryb5Ap7HmEM2odZjrpBQ5pAgDMRAJnMImc15GqlKwRVelL2jNJgugOG8fq6jbwWaLDHZGZvPZavjWFzUiR7bbg6yBMg+BKyVKq4GRDeYaNe+TC9/wJJ4iZtsmYYOkdPmOalc2D0Ki/EHcDyXRiAQu+0ZiIgnr8Qo6rspDhsWu8iE4vCixBsR0UvgaPXMY6k9jmOeIcCNb9D4a+CyuHxr2MyEA3vBvExbpvHVX+KfkpFzYBDZHfFllGYp7e24x7UE6EmRJjQdbLzjrbdBHEcY9xkBwcYkFp7Wwjn+4C03o5woYdpJJdVqQXk7RMN02k33JVd6OcLuKzjNob7u17lpC6ASdB8rymIx1QuFV72XLnOd3Ak++IUjiXtzuYTeJaSDJ2BsJVc3ERcODZkEzE9pxgdOc200R9HFFuroadRMAG9reze8hAiBmSHACsDIMdmZ0ta+qtcPi2BpDQSbkkm4ubZRBIvrEILB48U3l5Y5wFtZ16a+Z1hR08UHPzEECRGZpIm1rSgYUMZmeXQIBJ7W0mwtfWFmMfhfV1sxYWh2YjLIgjWL3FwfNWmJrvpvOXY6EXjlM/siH8MqYmmXhuSHC4Bg9l1geW8BMArBYguYCYAIERNwABJnQzKgxOGEGLTrrfvgo3B4aGNB1AvJU5og2IUNFIyOLwgm0+aq8VhHjSOUX740stw7AHYR98kFW4c8pbg4pmIwuBe5zWSBLtdYG571q+M8HYymx1IhjmmDDiTvfv1PiU2vw9wPstn3qGtRqOtP+p5+9ktftGen0gT1lX/5p/wBI+iSXqH/pb5/uuoJp+jTtdbVznSbk9mdD3WjopalJzWgZ7E2DT7I62toE8N5A/BdbiKYESfiuH5mXov4r9ARoPabweUg369U+nhySez3xp9US2s0yLkdZHvUhmDlieQ/orj5Dl/yNTvoGZhmT29rdr4pwos2uPGPBdqU36usOWjr9NwmNqGY6/fct076NI0+huJogUqkbsO4OxWIxNIi7RPMEH3Hmt85oI5zKymJYWPLYPxBHh9CtsUtPBOSKZRiuzcOB63HuXXObsQrp2AFQXyz0sfIwR5KmxWE9W7KV1LP7Rg8Qxrk8MLrASTYAaknQBEYXCBwlHYPDhuIox+tn+4IeZB8NnoNfA+sptzCHRobgEgbDkfgsk7hr/Werdmhp9lrmCSTYjNYzrAvfvW4ZPNMq4JrntqEdtmh5aju3K5mjpjLpj8JRLGBvIc5+XyTsVTLmOaCAS0jzEJ1z3pEJkGSbwR5lpLQdAI1I1APO+iKw/CCQZqRcTG2qvWUvWgwJqMs5pHtNGhI1nqLp1PhzavsuLX7td7XdMdod4KdEopqnCmCAXuN/I/cqywXBqOWO0QevhysheN8Je1pIe8FtwCBtpfUhS4SqQJnVIZc4bgOFH/JaT/NLtO8qyxzG+ocBAAFtgFW4CpOpUnFMT2HNG8D3z8lfRJQPb96pmXkpng80wG0b/d1BY9hnbySNPePvVcY+6l9ZayQyCpR6IDF4adh5XVuBbb76KOoCJ0ugCj/Bj9I8l1W8Hp5LqnSOyGphWgQakgbZf3ulgMAxxhrss/ygD46Jr+KvjsUmt6gSmZcVVu15aNNWtHlOvcsoxjxQvsG4jBZCDTb6w7wyWjvPPouNr1tPUCP8jh02R2CZiQwNPqyQInU+MWRTPxG3qvJ31WqilwHBR1fWOt+HyzbMA/6GdFXVmkSCwtPVp7pWzaK9p9V/3BLEYx1IAva2+weZ8oQ0hpmOptnQADuuqLiJHrnsdzBYepAt3H4wtbicSaji52vfoOXVZvj+HHrNJkA/FERyGUHSBPv2UHGMNmwrngXbVbeNiIt0lwUlNktF5PM79/1Vrrg62bp3TLYhUSzEYMkELS+juED8UJ/I3MPIAfFZ4WK2nog9pe8td+XSOo3TEadlNPISb3p0hIDkfcLkLojYrpTAVfAl+WtSMPGsa2RuDqesEVqbS4fmuD5jQqFjKjAHtacp1IPyROFr5zdxB5EKyCbGYMFhF9NC7P8AG4WRwNGGtb+kQe8WPvW+pN7j4QspisPkq1BzcXT0d2vmhoaO4d8FcxrbnvP0HwKYWbjZS13gmdiAfr75UjK6pTJsT5KIUzJ3COeJ2QzmIGQh1rpMqzz8oTixRPMSbW3SALbU36abeGyf6ydPlugKNaB00++aeCNtOWyVgHSEkH68cvgknYUWZaHT/FptaT+sOcfMwETTbTA/v9OT2fRZjD4ck3gTA0Ma76oulhYPa05RGvVRZVF+5rD/AM8nf+8ASyU4/vXf/b+6onUgNvIztfdCVce0EwCTpfQd6dhReY3HMbApve88/WOjz3UArU3ntjM7T2uW3taKlFck3EnWRaw5SpKBLrcuneLnnpokgL1lOjplEd6znpUxoqMgQMsWPIlWNCi6/PuVP6Q0znbME5dBbfb91ZIHRp5haAR3QPCyNx7cvD6x/OajGgiRuwm29kJhT4nrc7axZS+kbowZjT1jOfI/RA3wZanRM7fA/Ag+K1foe4euyukgtOvgeQtqsthjJ594EfsVpfRJk1+oB3nomI2xpUxeD7/qmy3SD7vqkaZ7/NMbR0ho+CVioTnMHMDpCQrU+bvcuijfbySNG+g8kDLz0bxjHSwTHW6ssTw6nM5g3wWWw7XNcC0wRy962WBxYc0SBPctI8EPkFotiwzO6xCqeL0BnDxo6R/ptPvWjxLc4gkhvIWnv6dEBxqgMjQLZY8jb4wnQFHQZeCh8TTa0w4GelhElG+rI1EQgOMlxc0jdkeMnby8lL4GhjqdI7uHj+yirYZhBhzpH3yUMv0t7pXQ13OVIzv4Rv63Dw/ZNdg6ZF3k+A+ic/Nt8VEQ/kkG4nYKmfznyTTg2fqd5fspmTvKXqu/zsjYNwX8HT/WfIf+KSI9Uf5vd9UkD3OUKIIkGI3LvD7unCk42D2zfqB0ICgFGBO/KJ7v6J9XEOAFxI2iPcoLHto3sbSZtAt0QeMbfS/Sbe/nCVTGgtgOM76D581Hhqdy6bbaHxS5DglwuDmCQB8dVZMojkuUipsytIizoaNllfSdwNR3TKPcD81qZ81jePVf4z4/UB3dlqYEDPZ596bxmrOFIvaozcnmN+9SUbtF/h87KLi//Dvnm3/cP3SGUOHZFxcfeqvvRivlxLZ0dLfPT3wqJht1Vjwf+8YQbh7N+oVCPSHx5qMwB7tV0n3rrXdPhZSB1v3yTx7kwFOLwbSmB2kQHA8jJv57rS4WnBkOJB62+FlmC7xV3hsfRZAfVY2Wg9p7RflrIKqJLL/NbqoMXSmm8G5InyuhzxWiGyXS0btDnf7QUDi/SvD0mhzi/KbSGH37+5VqQqZEXW58o+irOIN7QkbfMqbCcRFVjqlJpc1hAJiNZvGpFkJUdmOtypbQ6I4unhda1dy+SkoY4LhHgpTqkGoAiHgupxC7CAGeq6/D6JKbL3eSSAKapVN5ObaMpH9EDUDNgc3fc7XgfVH1aLiDrlN9gPFCtpbg32MW0nxssmaIiZQEwBykzM/RWlKnB/onYbDwJ1lEsorRKiGxqTipDTXHU7JkkZqhZX0moRVJH5gCLWmMp+A81qn0x3Kl9JKeVgeBJab7WP7wgCm4Z/Ebl0eLXtbmJ180VjeHvfRfTA7cAjS8EW5Sg6DCXZgb9QI7h/VWoJguHtAXHvtZIroyQoOGoIcOdvObhWHA8PNdhlwvJGo7N9eW3iqvjNUGu5zoBIGrspsI8Vc+imEIOcTlM3P3dU0TZtmVeqeKw3+RjooKVPn804qRhDXhMdUv8vcoAOqY5yYgnOFFXExIHZII++6VAKhUb8UYPwSGnTNlX/4cnosV6Q1W+qhzozOaBMATM67aLWNc52AFpdlI8rLzvi3EHyyKbatO+ZpjW0a6qa2Lk90az0cxIo039oZKjcoAIOZxtaNYv5nwlZ7lT8PxZeATTDLQ1rSIaOX9PkrekJudVSVIhu2PjX+qe1KLJApiH2TYTmuB2XcyAIz3JpUhauIGMn+UeY+qSd6sfqckkBW4ksFiBfQybzsu0aW7vAQo8O3NtbuN4Hv/AHVi1v3opSKb6Gesg2Y490X8zHvRWVcaE5WSNyrhYulOCAB30yqbirnBrpaCOokeW91oJTH0wbEAhAjyahTdMudUNtBmIHgLBX/otScS/UtJEEne/wCy0eJ9E8O9xc5rgT+mpUaPIOgKwwPDmUm5WAgDmST4kkkodBuDs4eDqB43RDcENht99EUKfkpQEDATheX39Vw4ZHlNI+ygRXml966qN9LS3uVmW+CY5nOEDKirTCErUt1eGn0QWM4cHggakIEaTA0q/qcrvVCmJ7QJzZYkHWAVk63D25jYEA2PfdB0MHjsvqn4iaRsYeQS3SNJ06q6wuFaxoaAABoFKRUnZHQwwH3KKpi/1UjGdE4WuqEcldDk4jySDUCOBdCWVJAHS2f2SaFwct+S6UAcnuSTZ6+9dQBTcN9of5fkFas+SSSmJUiU6eP1XTofD5JJKhCO/wB7J7PmEkkARVfaPenN1HefikkgB7dPAJlL5pJIEdOnj9VKNu75JJIAjp/MrtTZdSQBx2/h8FEz5fRdSQB1+nj8woD7S4kkMWw+90ht4JJIEPwqkqa+X+0pJJjGYj5j4ogb96SSBDGfMfJIeyPvdJJACbv3fRI6Du+YSSQAxJJJA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2882457"/>
            <a:ext cx="1889760" cy="2834640"/>
          </a:xfrm>
          <a:prstGeom prst="rect">
            <a:avLst/>
          </a:prstGeom>
        </p:spPr>
      </p:pic>
      <p:sp>
        <p:nvSpPr>
          <p:cNvPr id="7" name="TextBox 6"/>
          <p:cNvSpPr txBox="1"/>
          <p:nvPr/>
        </p:nvSpPr>
        <p:spPr>
          <a:xfrm>
            <a:off x="612775" y="1127760"/>
            <a:ext cx="1554522" cy="369332"/>
          </a:xfrm>
          <a:prstGeom prst="rect">
            <a:avLst/>
          </a:prstGeom>
          <a:solidFill>
            <a:schemeClr val="bg1"/>
          </a:solidFill>
        </p:spPr>
        <p:txBody>
          <a:bodyPr wrap="square" rtlCol="0">
            <a:spAutoFit/>
          </a:bodyPr>
          <a:lstStyle/>
          <a:p>
            <a:r>
              <a:rPr lang="en-US" b="1" i="1" dirty="0">
                <a:solidFill>
                  <a:schemeClr val="tx2"/>
                </a:solidFill>
              </a:rPr>
              <a:t>D</a:t>
            </a:r>
            <a:r>
              <a:rPr lang="en-US" b="1" i="1" dirty="0" smtClean="0">
                <a:solidFill>
                  <a:schemeClr val="tx2"/>
                </a:solidFill>
              </a:rPr>
              <a:t>estinations</a:t>
            </a:r>
            <a:endParaRPr lang="en-US" b="1" i="1" dirty="0">
              <a:solidFill>
                <a:schemeClr val="tx2"/>
              </a:solidFill>
            </a:endParaRPr>
          </a:p>
        </p:txBody>
      </p:sp>
      <p:sp>
        <p:nvSpPr>
          <p:cNvPr id="12" name="TextBox 11"/>
          <p:cNvSpPr txBox="1"/>
          <p:nvPr/>
        </p:nvSpPr>
        <p:spPr>
          <a:xfrm>
            <a:off x="460375" y="5166360"/>
            <a:ext cx="899181" cy="369332"/>
          </a:xfrm>
          <a:prstGeom prst="rect">
            <a:avLst/>
          </a:prstGeom>
          <a:solidFill>
            <a:schemeClr val="bg1"/>
          </a:solidFill>
        </p:spPr>
        <p:txBody>
          <a:bodyPr wrap="square" rtlCol="0">
            <a:spAutoFit/>
          </a:bodyPr>
          <a:lstStyle/>
          <a:p>
            <a:r>
              <a:rPr lang="en-US" b="1" i="1" dirty="0" smtClean="0">
                <a:solidFill>
                  <a:schemeClr val="tx2"/>
                </a:solidFill>
              </a:rPr>
              <a:t>Users</a:t>
            </a:r>
            <a:endParaRPr lang="en-US" b="1" i="1" dirty="0">
              <a:solidFill>
                <a:schemeClr val="tx2"/>
              </a:solidFill>
            </a:endParaRPr>
          </a:p>
        </p:txBody>
      </p:sp>
      <p:cxnSp>
        <p:nvCxnSpPr>
          <p:cNvPr id="9" name="Straight Arrow Connector 8"/>
          <p:cNvCxnSpPr/>
          <p:nvPr/>
        </p:nvCxnSpPr>
        <p:spPr>
          <a:xfrm>
            <a:off x="2167297" y="1497092"/>
            <a:ext cx="445436" cy="60602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344316" y="4299777"/>
            <a:ext cx="1045699" cy="866584"/>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8" name="Picture 2" descr="http://upload.wikimedia.org/wikipedia/en/f/f0/New-esri-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7297" y="4733069"/>
            <a:ext cx="2381250" cy="106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4987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4442380" cy="5748962"/>
          </a:xfrm>
          <a:prstGeom prst="rect">
            <a:avLst/>
          </a:prstGeom>
        </p:spPr>
      </p:pic>
      <p:graphicFrame>
        <p:nvGraphicFramePr>
          <p:cNvPr id="4" name="Content Placeholder 3"/>
          <p:cNvGraphicFramePr>
            <a:graphicFrameLocks noGrp="1"/>
          </p:cNvGraphicFramePr>
          <p:nvPr>
            <p:ph type="pic" sz="quarter" idx="10"/>
            <p:extLst>
              <p:ext uri="{D42A27DB-BD31-4B8C-83A1-F6EECF244321}">
                <p14:modId xmlns:p14="http://schemas.microsoft.com/office/powerpoint/2010/main" val="3771071579"/>
              </p:ext>
            </p:extLst>
          </p:nvPr>
        </p:nvGraphicFramePr>
        <p:xfrm>
          <a:off x="2698228" y="3581875"/>
          <a:ext cx="6445772" cy="2251773"/>
        </p:xfrm>
        <a:graphic>
          <a:graphicData uri="http://schemas.openxmlformats.org/drawingml/2006/table">
            <a:tbl>
              <a:tblPr>
                <a:tableStyleId>{5C22544A-7EE6-4342-B048-85BDC9FD1C3A}</a:tableStyleId>
              </a:tblPr>
              <a:tblGrid>
                <a:gridCol w="2973846"/>
                <a:gridCol w="1025463"/>
                <a:gridCol w="1025463"/>
                <a:gridCol w="1421000"/>
              </a:tblGrid>
              <a:tr h="355730">
                <a:tc>
                  <a:txBody>
                    <a:bodyPr/>
                    <a:lstStyle/>
                    <a:p>
                      <a:pPr algn="l" fontAlgn="b"/>
                      <a:r>
                        <a:rPr lang="en-US" sz="1100" u="none" strike="noStrike" dirty="0">
                          <a:effectLst/>
                        </a:rPr>
                        <a:t>Finn Hill neighborhood to Google, Inc.</a:t>
                      </a:r>
                      <a:endParaRPr lang="en-US" sz="1100" b="1" i="0" u="none" strike="noStrike" dirty="0">
                        <a:solidFill>
                          <a:srgbClr val="000000"/>
                        </a:solidFill>
                        <a:effectLst/>
                        <a:latin typeface="Calibri"/>
                      </a:endParaRPr>
                    </a:p>
                  </a:txBody>
                  <a:tcPr marL="16412" marR="16412" marT="9525" marB="0" anchor="b"/>
                </a:tc>
                <a:tc>
                  <a:txBody>
                    <a:bodyPr/>
                    <a:lstStyle/>
                    <a:p>
                      <a:pPr algn="l" fontAlgn="b"/>
                      <a:r>
                        <a:rPr lang="en-US" sz="1100" u="none" strike="noStrike">
                          <a:effectLst/>
                        </a:rPr>
                        <a:t>0.38% Mode Shift</a:t>
                      </a:r>
                      <a:endParaRPr lang="en-US" sz="1100" b="0" i="0" u="none" strike="noStrike">
                        <a:solidFill>
                          <a:srgbClr val="000000"/>
                        </a:solidFill>
                        <a:effectLst/>
                        <a:latin typeface="Calibri"/>
                      </a:endParaRPr>
                    </a:p>
                  </a:txBody>
                  <a:tcPr marL="16412" marR="16412" marT="9525" marB="0" anchor="b"/>
                </a:tc>
                <a:tc>
                  <a:txBody>
                    <a:bodyPr/>
                    <a:lstStyle/>
                    <a:p>
                      <a:pPr algn="l" fontAlgn="b"/>
                      <a:r>
                        <a:rPr lang="en-US" sz="1100" u="none" strike="noStrike">
                          <a:effectLst/>
                        </a:rPr>
                        <a:t>2.07% Mode Shift</a:t>
                      </a:r>
                      <a:endParaRPr lang="en-US" sz="1100" b="0" i="0" u="none" strike="noStrike">
                        <a:solidFill>
                          <a:srgbClr val="000000"/>
                        </a:solidFill>
                        <a:effectLst/>
                        <a:latin typeface="Calibri"/>
                      </a:endParaRPr>
                    </a:p>
                  </a:txBody>
                  <a:tcPr marL="16412" marR="16412" marT="9525" marB="0" anchor="b"/>
                </a:tc>
                <a:tc>
                  <a:txBody>
                    <a:bodyPr/>
                    <a:lstStyle/>
                    <a:p>
                      <a:pPr algn="l" fontAlgn="b"/>
                      <a:r>
                        <a:rPr lang="en-US" sz="1100" u="none" strike="noStrike" dirty="0">
                          <a:effectLst/>
                        </a:rPr>
                        <a:t>Units</a:t>
                      </a:r>
                      <a:endParaRPr lang="en-US" sz="1100" b="0" i="0" u="none" strike="noStrike" dirty="0">
                        <a:solidFill>
                          <a:srgbClr val="000000"/>
                        </a:solidFill>
                        <a:effectLst/>
                        <a:latin typeface="Calibri"/>
                      </a:endParaRPr>
                    </a:p>
                  </a:txBody>
                  <a:tcPr marL="16412" marR="16412" marT="9525" marB="0" anchor="b"/>
                </a:tc>
              </a:tr>
              <a:tr h="204545">
                <a:tc>
                  <a:txBody>
                    <a:bodyPr/>
                    <a:lstStyle/>
                    <a:p>
                      <a:pPr algn="l" fontAlgn="b"/>
                      <a:r>
                        <a:rPr lang="en-US" sz="1100" u="none" strike="noStrike">
                          <a:effectLst/>
                        </a:rPr>
                        <a:t>Days</a:t>
                      </a:r>
                      <a:r>
                        <a:rPr lang="en-US" sz="1100" u="none" strike="noStrike" baseline="30000">
                          <a:effectLst/>
                        </a:rPr>
                        <a:t>1</a:t>
                      </a:r>
                      <a:endParaRPr lang="en-US" sz="1100" b="0"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215</a:t>
                      </a:r>
                      <a:endParaRPr lang="en-US" sz="1100" b="0"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215</a:t>
                      </a:r>
                      <a:endParaRPr lang="en-US" sz="1100" b="0" i="0" u="none" strike="noStrike">
                        <a:solidFill>
                          <a:srgbClr val="000000"/>
                        </a:solidFill>
                        <a:effectLst/>
                        <a:latin typeface="Calibri"/>
                      </a:endParaRPr>
                    </a:p>
                  </a:txBody>
                  <a:tcPr marL="16412" marR="16412" marT="9525" marB="0" anchor="b"/>
                </a:tc>
                <a:tc>
                  <a:txBody>
                    <a:bodyPr/>
                    <a:lstStyle/>
                    <a:p>
                      <a:pPr algn="l" fontAlgn="b"/>
                      <a:r>
                        <a:rPr lang="en-US" sz="1100" u="none" strike="noStrike">
                          <a:effectLst/>
                        </a:rPr>
                        <a:t>days of use/year</a:t>
                      </a:r>
                      <a:endParaRPr lang="en-US" sz="1100" b="0" i="0" u="none" strike="noStrike">
                        <a:solidFill>
                          <a:srgbClr val="000000"/>
                        </a:solidFill>
                        <a:effectLst/>
                        <a:latin typeface="Calibri"/>
                      </a:endParaRPr>
                    </a:p>
                  </a:txBody>
                  <a:tcPr marL="16412" marR="16412" marT="9525" marB="0" anchor="b"/>
                </a:tc>
              </a:tr>
              <a:tr h="204545">
                <a:tc>
                  <a:txBody>
                    <a:bodyPr/>
                    <a:lstStyle/>
                    <a:p>
                      <a:pPr algn="l" fontAlgn="b"/>
                      <a:r>
                        <a:rPr lang="en-US" sz="1100" u="none" strike="noStrike">
                          <a:effectLst/>
                        </a:rPr>
                        <a:t>Average length of bicycle trips</a:t>
                      </a:r>
                      <a:r>
                        <a:rPr lang="en-US" sz="1100" u="none" strike="noStrike" baseline="30000">
                          <a:effectLst/>
                        </a:rPr>
                        <a:t>2</a:t>
                      </a:r>
                      <a:endParaRPr lang="en-US" sz="1100" b="0"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5.8</a:t>
                      </a:r>
                      <a:endParaRPr lang="en-US" sz="1100" b="0"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5.8</a:t>
                      </a:r>
                      <a:endParaRPr lang="en-US" sz="1100" b="0" i="0" u="none" strike="noStrike">
                        <a:solidFill>
                          <a:srgbClr val="000000"/>
                        </a:solidFill>
                        <a:effectLst/>
                        <a:latin typeface="Calibri"/>
                      </a:endParaRPr>
                    </a:p>
                  </a:txBody>
                  <a:tcPr marL="16412" marR="16412" marT="9525" marB="0" anchor="b"/>
                </a:tc>
                <a:tc>
                  <a:txBody>
                    <a:bodyPr/>
                    <a:lstStyle/>
                    <a:p>
                      <a:pPr algn="l" fontAlgn="b"/>
                      <a:r>
                        <a:rPr lang="en-US" sz="1100" u="none" strike="noStrike">
                          <a:effectLst/>
                        </a:rPr>
                        <a:t>miles</a:t>
                      </a:r>
                      <a:endParaRPr lang="en-US" sz="1100" b="0" i="0" u="none" strike="noStrike">
                        <a:solidFill>
                          <a:srgbClr val="000000"/>
                        </a:solidFill>
                        <a:effectLst/>
                        <a:latin typeface="Calibri"/>
                      </a:endParaRPr>
                    </a:p>
                  </a:txBody>
                  <a:tcPr marL="16412" marR="16412" marT="9525" marB="0" anchor="b"/>
                </a:tc>
              </a:tr>
              <a:tr h="204545">
                <a:tc>
                  <a:txBody>
                    <a:bodyPr/>
                    <a:lstStyle/>
                    <a:p>
                      <a:pPr algn="l" fontAlgn="b"/>
                      <a:r>
                        <a:rPr lang="en-US" sz="1100" u="none" strike="noStrike">
                          <a:effectLst/>
                        </a:rPr>
                        <a:t>Annual average daily traffic</a:t>
                      </a:r>
                      <a:r>
                        <a:rPr lang="en-US" sz="1100" u="none" strike="noStrike" baseline="30000">
                          <a:effectLst/>
                        </a:rPr>
                        <a:t>3</a:t>
                      </a:r>
                      <a:endParaRPr lang="en-US" sz="1100" b="0"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650</a:t>
                      </a:r>
                      <a:endParaRPr lang="en-US" sz="1100" b="0"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650</a:t>
                      </a:r>
                      <a:endParaRPr lang="en-US" sz="1100" b="0" i="0" u="none" strike="noStrike">
                        <a:solidFill>
                          <a:srgbClr val="000000"/>
                        </a:solidFill>
                        <a:effectLst/>
                        <a:latin typeface="Calibri"/>
                      </a:endParaRPr>
                    </a:p>
                  </a:txBody>
                  <a:tcPr marL="16412" marR="16412" marT="9525" marB="0" anchor="b"/>
                </a:tc>
                <a:tc>
                  <a:txBody>
                    <a:bodyPr/>
                    <a:lstStyle/>
                    <a:p>
                      <a:pPr algn="l" fontAlgn="b"/>
                      <a:r>
                        <a:rPr lang="en-US" sz="1100" u="none" strike="noStrike">
                          <a:effectLst/>
                        </a:rPr>
                        <a:t>trips per day</a:t>
                      </a:r>
                      <a:endParaRPr lang="en-US" sz="1100" b="0" i="0" u="none" strike="noStrike">
                        <a:solidFill>
                          <a:srgbClr val="000000"/>
                        </a:solidFill>
                        <a:effectLst/>
                        <a:latin typeface="Calibri"/>
                      </a:endParaRPr>
                    </a:p>
                  </a:txBody>
                  <a:tcPr marL="16412" marR="16412" marT="9525" marB="0" anchor="b"/>
                </a:tc>
              </a:tr>
              <a:tr h="177865">
                <a:tc>
                  <a:txBody>
                    <a:bodyPr/>
                    <a:lstStyle/>
                    <a:p>
                      <a:pPr algn="l" fontAlgn="b"/>
                      <a:r>
                        <a:rPr lang="en-US" sz="1100" u="none" strike="noStrike">
                          <a:effectLst/>
                        </a:rPr>
                        <a:t>Mode shift from driving to biking</a:t>
                      </a:r>
                      <a:endParaRPr lang="en-US" sz="1100" b="0"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0.0038</a:t>
                      </a:r>
                      <a:endParaRPr lang="en-US" sz="1100" b="0"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0.0207</a:t>
                      </a:r>
                      <a:endParaRPr lang="en-US" sz="1100" b="0" i="0" u="none" strike="noStrike">
                        <a:solidFill>
                          <a:srgbClr val="000000"/>
                        </a:solidFill>
                        <a:effectLst/>
                        <a:latin typeface="Calibri"/>
                      </a:endParaRPr>
                    </a:p>
                  </a:txBody>
                  <a:tcPr marL="16412" marR="16412" marT="9525"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16412" marR="16412" marT="9525" marB="0" anchor="b"/>
                </a:tc>
              </a:tr>
              <a:tr h="321937">
                <a:tc>
                  <a:txBody>
                    <a:bodyPr/>
                    <a:lstStyle/>
                    <a:p>
                      <a:pPr algn="l" fontAlgn="b"/>
                      <a:r>
                        <a:rPr lang="en-US" sz="1100" u="none" strike="noStrike">
                          <a:effectLst/>
                        </a:rPr>
                        <a:t>Credit for activity centers near the project</a:t>
                      </a:r>
                      <a:r>
                        <a:rPr lang="en-US" sz="1100" u="none" strike="noStrike" baseline="30000">
                          <a:effectLst/>
                        </a:rPr>
                        <a:t>4</a:t>
                      </a:r>
                      <a:endParaRPr lang="en-US" sz="1100" b="0"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0.002</a:t>
                      </a:r>
                      <a:endParaRPr lang="en-US" sz="1100" b="0"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0.002</a:t>
                      </a:r>
                      <a:endParaRPr lang="en-US" sz="1100" b="0" i="0" u="none" strike="noStrike">
                        <a:solidFill>
                          <a:srgbClr val="000000"/>
                        </a:solidFill>
                        <a:effectLst/>
                        <a:latin typeface="Calibri"/>
                      </a:endParaRPr>
                    </a:p>
                  </a:txBody>
                  <a:tcPr marL="16412" marR="16412"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16412" marR="16412" marT="9525" marB="0" anchor="b"/>
                </a:tc>
              </a:tr>
              <a:tr h="177865">
                <a:tc>
                  <a:txBody>
                    <a:bodyPr/>
                    <a:lstStyle/>
                    <a:p>
                      <a:pPr algn="r" fontAlgn="b"/>
                      <a:r>
                        <a:rPr lang="en-US" sz="1100" u="none" strike="noStrike">
                          <a:effectLst/>
                        </a:rPr>
                        <a:t>Annual Auto Trips Reduced</a:t>
                      </a:r>
                      <a:endParaRPr lang="en-US" sz="1100" b="1"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810.55</a:t>
                      </a:r>
                      <a:endParaRPr lang="en-US" sz="1100" b="1"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3172.33</a:t>
                      </a:r>
                      <a:endParaRPr lang="en-US" sz="1100" b="1" i="0" u="none" strike="noStrike">
                        <a:solidFill>
                          <a:srgbClr val="000000"/>
                        </a:solidFill>
                        <a:effectLst/>
                        <a:latin typeface="Calibri"/>
                      </a:endParaRPr>
                    </a:p>
                  </a:txBody>
                  <a:tcPr marL="16412" marR="16412" marT="9525" marB="0" anchor="b"/>
                </a:tc>
                <a:tc>
                  <a:txBody>
                    <a:bodyPr/>
                    <a:lstStyle/>
                    <a:p>
                      <a:pPr algn="l" fontAlgn="b"/>
                      <a:r>
                        <a:rPr lang="en-US" sz="1100" u="none" strike="noStrike">
                          <a:effectLst/>
                        </a:rPr>
                        <a:t>trips/year</a:t>
                      </a:r>
                      <a:endParaRPr lang="en-US" sz="1100" b="1" i="0" u="none" strike="noStrike">
                        <a:solidFill>
                          <a:srgbClr val="000000"/>
                        </a:solidFill>
                        <a:effectLst/>
                        <a:latin typeface="Calibri"/>
                      </a:endParaRPr>
                    </a:p>
                  </a:txBody>
                  <a:tcPr marL="16412" marR="16412" marT="9525" marB="0" anchor="b"/>
                </a:tc>
              </a:tr>
              <a:tr h="177865">
                <a:tc>
                  <a:txBody>
                    <a:bodyPr/>
                    <a:lstStyle/>
                    <a:p>
                      <a:pPr algn="r" fontAlgn="b"/>
                      <a:r>
                        <a:rPr lang="en-US" sz="1100" u="none" strike="noStrike">
                          <a:effectLst/>
                        </a:rPr>
                        <a:t>Annual Auto VMT Reduced</a:t>
                      </a:r>
                      <a:endParaRPr lang="en-US" sz="1100" b="1"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4701.19</a:t>
                      </a:r>
                      <a:endParaRPr lang="en-US" sz="1100" b="1"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18399.49</a:t>
                      </a:r>
                      <a:endParaRPr lang="en-US" sz="1100" b="1" i="0" u="none" strike="noStrike">
                        <a:solidFill>
                          <a:srgbClr val="000000"/>
                        </a:solidFill>
                        <a:effectLst/>
                        <a:latin typeface="Calibri"/>
                      </a:endParaRPr>
                    </a:p>
                  </a:txBody>
                  <a:tcPr marL="16412" marR="16412" marT="9525" marB="0" anchor="b"/>
                </a:tc>
                <a:tc>
                  <a:txBody>
                    <a:bodyPr/>
                    <a:lstStyle/>
                    <a:p>
                      <a:pPr algn="l" fontAlgn="b"/>
                      <a:r>
                        <a:rPr lang="en-US" sz="1100" u="none" strike="noStrike">
                          <a:effectLst/>
                        </a:rPr>
                        <a:t>miles/year</a:t>
                      </a:r>
                      <a:endParaRPr lang="en-US" sz="1100" b="1" i="0" u="none" strike="noStrike">
                        <a:solidFill>
                          <a:srgbClr val="000000"/>
                        </a:solidFill>
                        <a:effectLst/>
                        <a:latin typeface="Calibri"/>
                      </a:endParaRPr>
                    </a:p>
                  </a:txBody>
                  <a:tcPr marL="16412" marR="16412" marT="9525" marB="0" anchor="b"/>
                </a:tc>
              </a:tr>
              <a:tr h="213438">
                <a:tc>
                  <a:txBody>
                    <a:bodyPr/>
                    <a:lstStyle/>
                    <a:p>
                      <a:pPr algn="r" fontAlgn="b"/>
                      <a:r>
                        <a:rPr lang="en-US" sz="1100" u="none" strike="noStrike" dirty="0">
                          <a:effectLst/>
                        </a:rPr>
                        <a:t>Annual Emission Reductions </a:t>
                      </a:r>
                      <a:endParaRPr lang="en-US" sz="1100" b="1" i="0" u="none" strike="noStrike" dirty="0">
                        <a:solidFill>
                          <a:srgbClr val="000000"/>
                        </a:solidFill>
                        <a:effectLst/>
                        <a:latin typeface="Calibri"/>
                      </a:endParaRPr>
                    </a:p>
                  </a:txBody>
                  <a:tcPr marL="16412" marR="16412" marT="9525" marB="0" anchor="b"/>
                </a:tc>
                <a:tc>
                  <a:txBody>
                    <a:bodyPr/>
                    <a:lstStyle/>
                    <a:p>
                      <a:pPr algn="r" fontAlgn="b"/>
                      <a:r>
                        <a:rPr lang="en-US" sz="1100" u="none" strike="noStrike">
                          <a:effectLst/>
                        </a:rPr>
                        <a:t>4280.09</a:t>
                      </a:r>
                      <a:endParaRPr lang="en-US" sz="1100" b="1" i="0" u="none" strike="noStrike">
                        <a:solidFill>
                          <a:srgbClr val="000000"/>
                        </a:solidFill>
                        <a:effectLst/>
                        <a:latin typeface="Calibri"/>
                      </a:endParaRPr>
                    </a:p>
                  </a:txBody>
                  <a:tcPr marL="16412" marR="16412" marT="9525" marB="0" anchor="b"/>
                </a:tc>
                <a:tc>
                  <a:txBody>
                    <a:bodyPr/>
                    <a:lstStyle/>
                    <a:p>
                      <a:pPr algn="r" fontAlgn="b"/>
                      <a:r>
                        <a:rPr lang="en-US" sz="1100" u="none" strike="noStrike">
                          <a:effectLst/>
                        </a:rPr>
                        <a:t>16751.38</a:t>
                      </a:r>
                      <a:endParaRPr lang="en-US" sz="1100" b="1" i="0" u="none" strike="noStrike">
                        <a:solidFill>
                          <a:srgbClr val="000000"/>
                        </a:solidFill>
                        <a:effectLst/>
                        <a:latin typeface="Calibri"/>
                      </a:endParaRPr>
                    </a:p>
                  </a:txBody>
                  <a:tcPr marL="16412" marR="16412" marT="9525" marB="0" anchor="b"/>
                </a:tc>
                <a:tc>
                  <a:txBody>
                    <a:bodyPr/>
                    <a:lstStyle/>
                    <a:p>
                      <a:pPr algn="l" fontAlgn="b"/>
                      <a:r>
                        <a:rPr lang="en-US" sz="1100" u="none" strike="noStrike">
                          <a:effectLst/>
                        </a:rPr>
                        <a:t>lbs CO</a:t>
                      </a:r>
                      <a:r>
                        <a:rPr lang="en-US" sz="1100" u="none" strike="noStrike" baseline="-25000">
                          <a:effectLst/>
                        </a:rPr>
                        <a:t>2</a:t>
                      </a:r>
                      <a:r>
                        <a:rPr lang="en-US" sz="1100" u="none" strike="noStrike">
                          <a:effectLst/>
                        </a:rPr>
                        <a:t>/year</a:t>
                      </a:r>
                      <a:endParaRPr lang="en-US" sz="1100" b="1" i="0" u="none" strike="noStrike">
                        <a:solidFill>
                          <a:srgbClr val="000000"/>
                        </a:solidFill>
                        <a:effectLst/>
                        <a:latin typeface="Calibri"/>
                      </a:endParaRPr>
                    </a:p>
                  </a:txBody>
                  <a:tcPr marL="16412" marR="16412" marT="9525" marB="0" anchor="b"/>
                </a:tc>
              </a:tr>
              <a:tr h="213438">
                <a:tc>
                  <a:txBody>
                    <a:bodyPr/>
                    <a:lstStyle/>
                    <a:p>
                      <a:pPr algn="r" fontAlgn="b"/>
                      <a:r>
                        <a:rPr lang="en-US" sz="1100" u="none" strike="noStrike">
                          <a:effectLst/>
                        </a:rPr>
                        <a:t>CO</a:t>
                      </a:r>
                      <a:r>
                        <a:rPr lang="en-US" sz="1100" u="none" strike="noStrike" baseline="-25000">
                          <a:effectLst/>
                        </a:rPr>
                        <a:t>2</a:t>
                      </a:r>
                      <a:r>
                        <a:rPr lang="en-US" sz="1100" u="none" strike="noStrike">
                          <a:effectLst/>
                        </a:rPr>
                        <a:t> saving per VMT reduced</a:t>
                      </a:r>
                      <a:endParaRPr lang="en-US" sz="1100" b="1" i="0" u="none" strike="noStrike">
                        <a:solidFill>
                          <a:srgbClr val="000000"/>
                        </a:solidFill>
                        <a:effectLst/>
                        <a:latin typeface="Calibri"/>
                      </a:endParaRPr>
                    </a:p>
                  </a:txBody>
                  <a:tcPr marL="16412" marR="16412" marT="9525" marB="0" anchor="b"/>
                </a:tc>
                <a:tc>
                  <a:txBody>
                    <a:bodyPr/>
                    <a:lstStyle/>
                    <a:p>
                      <a:pPr algn="r" fontAlgn="b"/>
                      <a:r>
                        <a:rPr lang="en-US" sz="1100" u="none" strike="noStrike" dirty="0">
                          <a:effectLst/>
                        </a:rPr>
                        <a:t>0.91</a:t>
                      </a:r>
                      <a:endParaRPr lang="en-US" sz="1100" b="1" i="0" u="none" strike="noStrike" dirty="0">
                        <a:solidFill>
                          <a:srgbClr val="000000"/>
                        </a:solidFill>
                        <a:effectLst/>
                        <a:latin typeface="Calibri"/>
                      </a:endParaRPr>
                    </a:p>
                  </a:txBody>
                  <a:tcPr marL="16412" marR="16412" marT="9525" marB="0" anchor="b"/>
                </a:tc>
                <a:tc>
                  <a:txBody>
                    <a:bodyPr/>
                    <a:lstStyle/>
                    <a:p>
                      <a:pPr algn="r" fontAlgn="b"/>
                      <a:r>
                        <a:rPr lang="en-US" sz="1100" u="none" strike="noStrike" dirty="0">
                          <a:effectLst/>
                        </a:rPr>
                        <a:t>0.91</a:t>
                      </a:r>
                      <a:endParaRPr lang="en-US" sz="1100" b="1" i="0" u="none" strike="noStrike" dirty="0">
                        <a:solidFill>
                          <a:srgbClr val="000000"/>
                        </a:solidFill>
                        <a:effectLst/>
                        <a:latin typeface="Calibri"/>
                      </a:endParaRPr>
                    </a:p>
                  </a:txBody>
                  <a:tcPr marL="16412" marR="16412" marT="9525" marB="0" anchor="b"/>
                </a:tc>
                <a:tc>
                  <a:txBody>
                    <a:bodyPr/>
                    <a:lstStyle/>
                    <a:p>
                      <a:pPr algn="l" fontAlgn="b"/>
                      <a:r>
                        <a:rPr lang="en-US" sz="1100" u="none" strike="noStrike" dirty="0" err="1">
                          <a:effectLst/>
                        </a:rPr>
                        <a:t>lbs</a:t>
                      </a:r>
                      <a:r>
                        <a:rPr lang="en-US" sz="1100" u="none" strike="noStrike" dirty="0">
                          <a:effectLst/>
                        </a:rPr>
                        <a:t> CO</a:t>
                      </a:r>
                      <a:r>
                        <a:rPr lang="en-US" sz="1100" u="none" strike="noStrike" baseline="-25000" dirty="0">
                          <a:effectLst/>
                        </a:rPr>
                        <a:t>2</a:t>
                      </a:r>
                      <a:r>
                        <a:rPr lang="en-US" sz="1100" u="none" strike="noStrike" dirty="0">
                          <a:effectLst/>
                        </a:rPr>
                        <a:t>/mile</a:t>
                      </a:r>
                      <a:endParaRPr lang="en-US" sz="1100" b="1" i="0" u="none" strike="noStrike" dirty="0">
                        <a:solidFill>
                          <a:srgbClr val="000000"/>
                        </a:solidFill>
                        <a:effectLst/>
                        <a:latin typeface="Calibri"/>
                      </a:endParaRPr>
                    </a:p>
                  </a:txBody>
                  <a:tcPr marL="16412" marR="16412" marT="9525" marB="0" anchor="b"/>
                </a:tc>
              </a:tr>
            </a:tbl>
          </a:graphicData>
        </a:graphic>
      </p:graphicFrame>
      <p:sp>
        <p:nvSpPr>
          <p:cNvPr id="3" name="Title 2"/>
          <p:cNvSpPr>
            <a:spLocks noGrp="1"/>
          </p:cNvSpPr>
          <p:nvPr>
            <p:ph type="title"/>
          </p:nvPr>
        </p:nvSpPr>
        <p:spPr>
          <a:xfrm>
            <a:off x="137160" y="6025818"/>
            <a:ext cx="8884920" cy="832182"/>
          </a:xfrm>
        </p:spPr>
        <p:txBody>
          <a:bodyPr/>
          <a:lstStyle/>
          <a:p>
            <a:r>
              <a:rPr lang="en-US" sz="2400" b="1" dirty="0" smtClean="0">
                <a:solidFill>
                  <a:schemeClr val="tx2"/>
                </a:solidFill>
              </a:rPr>
              <a:t>Quantifying CO2 Benefits for Connect Solutions</a:t>
            </a:r>
            <a:endParaRPr lang="en-US" sz="2400" b="1" dirty="0">
              <a:solidFill>
                <a:schemeClr val="tx2"/>
              </a:solidFill>
            </a:endParaRPr>
          </a:p>
        </p:txBody>
      </p:sp>
      <p:cxnSp>
        <p:nvCxnSpPr>
          <p:cNvPr id="6" name="Straight Arrow Connector 5"/>
          <p:cNvCxnSpPr/>
          <p:nvPr/>
        </p:nvCxnSpPr>
        <p:spPr>
          <a:xfrm flipH="1" flipV="1">
            <a:off x="1663908" y="2533338"/>
            <a:ext cx="1229194" cy="118422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62515" y="16490"/>
            <a:ext cx="2681485" cy="347472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8194" name="Picture 2" descr="http://www.bestworkplaces.org/wp-content/uploads/2010/10/BlackandBlue-Logo-RGB-ICF-300x262.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42380" y="1203141"/>
            <a:ext cx="1989345" cy="173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100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Placeholder 2"/>
          <p:cNvSpPr>
            <a:spLocks noGrp="1"/>
          </p:cNvSpPr>
          <p:nvPr>
            <p:ph type="body" idx="1"/>
          </p:nvPr>
        </p:nvSpPr>
        <p:spPr/>
        <p:txBody>
          <a:bodyPr/>
          <a:lstStyle/>
          <a:p>
            <a:pPr eaLnBrk="1" hangingPunct="1"/>
            <a:endParaRPr lang="en-US" altLang="en-US" smtClean="0">
              <a:latin typeface="Arial"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93663"/>
            <a:ext cx="9144000" cy="667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00238" y="0"/>
            <a:ext cx="534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681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pPr>
              <a:buNone/>
            </a:pPr>
            <a:r>
              <a:rPr lang="en-US" dirty="0" smtClean="0"/>
              <a:t>Work To Date</a:t>
            </a:r>
          </a:p>
          <a:p>
            <a:pPr lvl="1"/>
            <a:r>
              <a:rPr lang="en-US" dirty="0" smtClean="0"/>
              <a:t>Gather Data</a:t>
            </a:r>
          </a:p>
          <a:p>
            <a:pPr lvl="1"/>
            <a:r>
              <a:rPr lang="en-US" dirty="0" smtClean="0"/>
              <a:t>Create New Data</a:t>
            </a:r>
          </a:p>
          <a:p>
            <a:pPr lvl="1"/>
            <a:r>
              <a:rPr lang="en-US" dirty="0" smtClean="0"/>
              <a:t>Trail Verification</a:t>
            </a:r>
          </a:p>
          <a:p>
            <a:pPr lvl="1"/>
            <a:r>
              <a:rPr lang="en-US" dirty="0" smtClean="0"/>
              <a:t>Analyze </a:t>
            </a:r>
            <a:r>
              <a:rPr lang="en-US" dirty="0" smtClean="0"/>
              <a:t>Crowd Sourced Data</a:t>
            </a:r>
          </a:p>
          <a:p>
            <a:pPr>
              <a:buNone/>
            </a:pPr>
            <a:r>
              <a:rPr lang="en-US" dirty="0" smtClean="0"/>
              <a:t>Tasks To Come</a:t>
            </a:r>
          </a:p>
          <a:p>
            <a:pPr lvl="1"/>
            <a:r>
              <a:rPr lang="en-US" dirty="0" smtClean="0"/>
              <a:t>Develop Metrics</a:t>
            </a:r>
          </a:p>
          <a:p>
            <a:pPr lvl="1"/>
            <a:r>
              <a:rPr lang="en-US" dirty="0" smtClean="0"/>
              <a:t>Prioritize Trails</a:t>
            </a:r>
            <a:endParaRPr lang="en-US" dirty="0"/>
          </a:p>
        </p:txBody>
      </p:sp>
      <p:sp>
        <p:nvSpPr>
          <p:cNvPr id="2" name="Title 1"/>
          <p:cNvSpPr>
            <a:spLocks noGrp="1"/>
          </p:cNvSpPr>
          <p:nvPr>
            <p:ph type="title"/>
          </p:nvPr>
        </p:nvSpPr>
        <p:spPr/>
        <p:txBody>
          <a:bodyPr/>
          <a:lstStyle/>
          <a:p>
            <a:r>
              <a:rPr lang="en-US" dirty="0" smtClean="0"/>
              <a:t>Bonner County Conceptual Trail Planning</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nnerCounty_28x44_TOPO_6_DRAFT.jpg"/>
          <p:cNvPicPr>
            <a:picLocks noChangeAspect="1"/>
          </p:cNvPicPr>
          <p:nvPr/>
        </p:nvPicPr>
        <p:blipFill>
          <a:blip r:embed="rId2" cstate="print"/>
          <a:stretch>
            <a:fillRect/>
          </a:stretch>
        </p:blipFill>
        <p:spPr>
          <a:xfrm>
            <a:off x="0" y="470708"/>
            <a:ext cx="9144000" cy="591658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nner Field Data Collection Form REV 5-28-15_1_Page_1.jpg"/>
          <p:cNvPicPr>
            <a:picLocks noChangeAspect="1"/>
          </p:cNvPicPr>
          <p:nvPr/>
        </p:nvPicPr>
        <p:blipFill>
          <a:blip r:embed="rId3" cstate="print"/>
          <a:stretch>
            <a:fillRect/>
          </a:stretch>
        </p:blipFill>
        <p:spPr>
          <a:xfrm>
            <a:off x="1922318" y="0"/>
            <a:ext cx="5299364"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nnerCounty_53.25x70_DRAFT cropped.jpg"/>
          <p:cNvPicPr>
            <a:picLocks noChangeAspect="1"/>
          </p:cNvPicPr>
          <p:nvPr/>
        </p:nvPicPr>
        <p:blipFill>
          <a:blip r:embed="rId2" cstate="print"/>
          <a:stretch>
            <a:fillRect/>
          </a:stretch>
        </p:blipFill>
        <p:spPr>
          <a:xfrm>
            <a:off x="0" y="192331"/>
            <a:ext cx="9144000" cy="647333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gn="ctr" eaLnBrk="1" fontAlgn="auto" hangingPunct="1">
              <a:spcAft>
                <a:spcPts val="0"/>
              </a:spcAft>
              <a:defRPr/>
            </a:pPr>
            <a:r>
              <a:rPr lang="en-US" altLang="en-US" dirty="0" smtClean="0">
                <a:latin typeface="Arial" charset="0"/>
                <a:cs typeface="Times New Roman" pitchFamily="18" charset="0"/>
              </a:rPr>
              <a:t>Conservation Service Areas</a:t>
            </a:r>
            <a:endParaRPr lang="en-US" altLang="en-US" dirty="0" smtClean="0">
              <a:latin typeface="Arial" charset="0"/>
              <a:cs typeface="Arial" charset="0"/>
            </a:endParaRPr>
          </a:p>
        </p:txBody>
      </p:sp>
      <p:pic>
        <p:nvPicPr>
          <p:cNvPr id="6963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2113" y="1114425"/>
            <a:ext cx="5978525" cy="543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778404"/>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T_Meeting_Map FG v4.jpg"/>
          <p:cNvPicPr>
            <a:picLocks noChangeAspect="1"/>
          </p:cNvPicPr>
          <p:nvPr/>
        </p:nvPicPr>
        <p:blipFill>
          <a:blip r:embed="rId2" cstate="print"/>
          <a:stretch>
            <a:fillRect/>
          </a:stretch>
        </p:blipFill>
        <p:spPr>
          <a:xfrm>
            <a:off x="0" y="1223922"/>
            <a:ext cx="9144000" cy="5662945"/>
          </a:xfrm>
          <a:prstGeom prst="rect">
            <a:avLst/>
          </a:prstGeom>
        </p:spPr>
      </p:pic>
      <p:sp>
        <p:nvSpPr>
          <p:cNvPr id="3" name="Title 2"/>
          <p:cNvSpPr>
            <a:spLocks noGrp="1"/>
          </p:cNvSpPr>
          <p:nvPr>
            <p:ph type="title"/>
          </p:nvPr>
        </p:nvSpPr>
        <p:spPr/>
        <p:txBody>
          <a:bodyPr/>
          <a:lstStyle/>
          <a:p>
            <a:r>
              <a:rPr lang="en-US" dirty="0" smtClean="0"/>
              <a:t>Use of </a:t>
            </a:r>
            <a:r>
              <a:rPr lang="en-US" dirty="0" err="1" smtClean="0"/>
              <a:t>Crowdsourced</a:t>
            </a:r>
            <a:r>
              <a:rPr lang="en-US" dirty="0" smtClean="0"/>
              <a:t> Data - </a:t>
            </a:r>
            <a:r>
              <a:rPr lang="en-US" dirty="0" err="1" smtClean="0"/>
              <a:t>Strava</a:t>
            </a:r>
            <a:endParaRPr lang="en-US" dirty="0"/>
          </a:p>
        </p:txBody>
      </p:sp>
      <p:sp>
        <p:nvSpPr>
          <p:cNvPr id="4" name="Content Placeholder 3"/>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Use of </a:t>
            </a:r>
            <a:r>
              <a:rPr lang="en-US" dirty="0" err="1" smtClean="0"/>
              <a:t>Crowdsourced</a:t>
            </a:r>
            <a:r>
              <a:rPr lang="en-US" dirty="0" smtClean="0"/>
              <a:t> Data - </a:t>
            </a:r>
            <a:r>
              <a:rPr lang="en-US" smtClean="0"/>
              <a:t>Strava</a:t>
            </a:r>
            <a:endParaRPr lang="en-US" dirty="0"/>
          </a:p>
        </p:txBody>
      </p:sp>
      <p:sp>
        <p:nvSpPr>
          <p:cNvPr id="4" name="Content Placeholder 3"/>
          <p:cNvSpPr>
            <a:spLocks noGrp="1"/>
          </p:cNvSpPr>
          <p:nvPr>
            <p:ph idx="1"/>
          </p:nvPr>
        </p:nvSpPr>
        <p:spPr/>
        <p:txBody>
          <a:bodyPr/>
          <a:lstStyle/>
          <a:p>
            <a:endParaRPr lang="en-US" dirty="0"/>
          </a:p>
        </p:txBody>
      </p:sp>
      <p:pic>
        <p:nvPicPr>
          <p:cNvPr id="5" name="Picture 4" descr="TAT_Meeting_Map FG v4 blowup.jpg"/>
          <p:cNvPicPr>
            <a:picLocks noChangeAspect="1"/>
          </p:cNvPicPr>
          <p:nvPr/>
        </p:nvPicPr>
        <p:blipFill>
          <a:blip r:embed="rId2" cstate="print"/>
          <a:stretch>
            <a:fillRect/>
          </a:stretch>
        </p:blipFill>
        <p:spPr>
          <a:xfrm>
            <a:off x="0" y="1223922"/>
            <a:ext cx="9144000" cy="572887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What we do—our two initiatives</a:t>
            </a:r>
            <a:endParaRPr lang="en-US" sz="2400" dirty="0"/>
          </a:p>
        </p:txBody>
      </p:sp>
      <p:grpSp>
        <p:nvGrpSpPr>
          <p:cNvPr id="20" name="Group 19"/>
          <p:cNvGrpSpPr/>
          <p:nvPr/>
        </p:nvGrpSpPr>
        <p:grpSpPr>
          <a:xfrm>
            <a:off x="2083113" y="2023255"/>
            <a:ext cx="4945876" cy="3268691"/>
            <a:chOff x="2199506" y="1794654"/>
            <a:chExt cx="4945876" cy="3268691"/>
          </a:xfrm>
        </p:grpSpPr>
        <p:grpSp>
          <p:nvGrpSpPr>
            <p:cNvPr id="21" name="Group 20"/>
            <p:cNvGrpSpPr/>
            <p:nvPr/>
          </p:nvGrpSpPr>
          <p:grpSpPr>
            <a:xfrm>
              <a:off x="2978600" y="2788919"/>
              <a:ext cx="914400" cy="1280160"/>
              <a:chOff x="2792862" y="2060281"/>
              <a:chExt cx="914400" cy="1280160"/>
            </a:xfrm>
          </p:grpSpPr>
          <p:cxnSp>
            <p:nvCxnSpPr>
              <p:cNvPr id="46" name="Straight Connector 45"/>
              <p:cNvCxnSpPr/>
              <p:nvPr/>
            </p:nvCxnSpPr>
            <p:spPr>
              <a:xfrm>
                <a:off x="3250062" y="2060281"/>
                <a:ext cx="0" cy="1280160"/>
              </a:xfrm>
              <a:prstGeom prst="line">
                <a:avLst/>
              </a:prstGeom>
              <a:noFill/>
              <a:effectLst>
                <a:outerShdw blurRad="50800" dist="25400" dir="2700000" algn="tl" rotWithShape="0">
                  <a:srgbClr val="000000">
                    <a:alpha val="30000"/>
                  </a:srgbClr>
                </a:outerShdw>
              </a:effectLst>
            </p:spPr>
            <p:style>
              <a:lnRef idx="1">
                <a:schemeClr val="accent1">
                  <a:shade val="60000"/>
                  <a:hueOff val="0"/>
                  <a:satOff val="0"/>
                  <a:lumOff val="0"/>
                  <a:alphaOff val="0"/>
                </a:schemeClr>
              </a:lnRef>
              <a:fillRef idx="0">
                <a:scrgbClr r="0" g="0" b="0"/>
              </a:fillRef>
              <a:effectRef idx="0">
                <a:scrgbClr r="0" g="0" b="0"/>
              </a:effectRef>
              <a:fontRef idx="minor">
                <a:schemeClr val="tx1">
                  <a:hueOff val="0"/>
                  <a:satOff val="0"/>
                  <a:lumOff val="0"/>
                  <a:alphaOff val="0"/>
                </a:schemeClr>
              </a:fontRef>
            </p:style>
          </p:cxnSp>
          <p:cxnSp>
            <p:nvCxnSpPr>
              <p:cNvPr id="47" name="Straight Connector 46"/>
              <p:cNvCxnSpPr/>
              <p:nvPr/>
            </p:nvCxnSpPr>
            <p:spPr>
              <a:xfrm rot="5400000">
                <a:off x="3478662" y="1831681"/>
                <a:ext cx="0" cy="457200"/>
              </a:xfrm>
              <a:prstGeom prst="line">
                <a:avLst/>
              </a:prstGeom>
              <a:noFill/>
              <a:effectLst>
                <a:outerShdw blurRad="50800" dist="25400" dir="2700000" algn="tl" rotWithShape="0">
                  <a:srgbClr val="000000">
                    <a:alpha val="30000"/>
                  </a:srgbClr>
                </a:outerShdw>
              </a:effectLst>
            </p:spPr>
            <p:style>
              <a:lnRef idx="1">
                <a:schemeClr val="accent1">
                  <a:shade val="60000"/>
                  <a:hueOff val="0"/>
                  <a:satOff val="0"/>
                  <a:lumOff val="0"/>
                  <a:alphaOff val="0"/>
                </a:schemeClr>
              </a:lnRef>
              <a:fillRef idx="0">
                <a:scrgbClr r="0" g="0" b="0"/>
              </a:fillRef>
              <a:effectRef idx="0">
                <a:scrgbClr r="0" g="0" b="0"/>
              </a:effectRef>
              <a:fontRef idx="minor">
                <a:schemeClr val="tx1">
                  <a:hueOff val="0"/>
                  <a:satOff val="0"/>
                  <a:lumOff val="0"/>
                  <a:alphaOff val="0"/>
                </a:schemeClr>
              </a:fontRef>
            </p:style>
          </p:cxnSp>
          <p:cxnSp>
            <p:nvCxnSpPr>
              <p:cNvPr id="48" name="Straight Connector 47"/>
              <p:cNvCxnSpPr/>
              <p:nvPr/>
            </p:nvCxnSpPr>
            <p:spPr>
              <a:xfrm rot="5400000">
                <a:off x="3478662" y="3111841"/>
                <a:ext cx="0" cy="457200"/>
              </a:xfrm>
              <a:prstGeom prst="line">
                <a:avLst/>
              </a:prstGeom>
              <a:noFill/>
              <a:effectLst>
                <a:outerShdw blurRad="50800" dist="25400" dir="2700000" algn="tl" rotWithShape="0">
                  <a:srgbClr val="000000">
                    <a:alpha val="30000"/>
                  </a:srgbClr>
                </a:outerShdw>
              </a:effectLst>
            </p:spPr>
            <p:style>
              <a:lnRef idx="1">
                <a:schemeClr val="accent1">
                  <a:shade val="60000"/>
                  <a:hueOff val="0"/>
                  <a:satOff val="0"/>
                  <a:lumOff val="0"/>
                  <a:alphaOff val="0"/>
                </a:schemeClr>
              </a:lnRef>
              <a:fillRef idx="0">
                <a:scrgbClr r="0" g="0" b="0"/>
              </a:fillRef>
              <a:effectRef idx="0">
                <a:scrgbClr r="0" g="0" b="0"/>
              </a:effectRef>
              <a:fontRef idx="minor">
                <a:schemeClr val="tx1">
                  <a:hueOff val="0"/>
                  <a:satOff val="0"/>
                  <a:lumOff val="0"/>
                  <a:alphaOff val="0"/>
                </a:schemeClr>
              </a:fontRef>
            </p:style>
          </p:cxnSp>
          <p:cxnSp>
            <p:nvCxnSpPr>
              <p:cNvPr id="49" name="Straight Connector 48"/>
              <p:cNvCxnSpPr/>
              <p:nvPr/>
            </p:nvCxnSpPr>
            <p:spPr>
              <a:xfrm rot="5400000">
                <a:off x="3021462" y="2471761"/>
                <a:ext cx="0" cy="457200"/>
              </a:xfrm>
              <a:prstGeom prst="line">
                <a:avLst/>
              </a:prstGeom>
              <a:noFill/>
              <a:effectLst>
                <a:outerShdw blurRad="50800" dist="25400" dir="2700000" algn="tl" rotWithShape="0">
                  <a:srgbClr val="000000">
                    <a:alpha val="30000"/>
                  </a:srgbClr>
                </a:outerShdw>
              </a:effectLst>
            </p:spPr>
            <p:style>
              <a:lnRef idx="1">
                <a:schemeClr val="accent1">
                  <a:shade val="60000"/>
                  <a:hueOff val="0"/>
                  <a:satOff val="0"/>
                  <a:lumOff val="0"/>
                  <a:alphaOff val="0"/>
                </a:schemeClr>
              </a:lnRef>
              <a:fillRef idx="0">
                <a:scrgbClr r="0" g="0" b="0"/>
              </a:fillRef>
              <a:effectRef idx="0">
                <a:scrgbClr r="0" g="0" b="0"/>
              </a:effectRef>
              <a:fontRef idx="minor">
                <a:schemeClr val="tx1">
                  <a:hueOff val="0"/>
                  <a:satOff val="0"/>
                  <a:lumOff val="0"/>
                  <a:alphaOff val="0"/>
                </a:schemeClr>
              </a:fontRef>
            </p:style>
          </p:cxnSp>
        </p:grpSp>
        <p:sp>
          <p:nvSpPr>
            <p:cNvPr id="22" name="Straight Connector 6"/>
            <p:cNvSpPr/>
            <p:nvPr/>
          </p:nvSpPr>
          <p:spPr>
            <a:xfrm>
              <a:off x="3435800" y="3090578"/>
              <a:ext cx="55838" cy="558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p:txBody>
        </p:sp>
        <p:grpSp>
          <p:nvGrpSpPr>
            <p:cNvPr id="23" name="Group 22"/>
            <p:cNvGrpSpPr/>
            <p:nvPr/>
          </p:nvGrpSpPr>
          <p:grpSpPr>
            <a:xfrm>
              <a:off x="2199506" y="1794654"/>
              <a:ext cx="800123" cy="3268691"/>
              <a:chOff x="1504665" y="766526"/>
              <a:chExt cx="800123" cy="3268691"/>
            </a:xfrm>
          </p:grpSpPr>
          <p:sp>
            <p:nvSpPr>
              <p:cNvPr id="44" name="Rectangle 43"/>
              <p:cNvSpPr/>
              <p:nvPr/>
            </p:nvSpPr>
            <p:spPr>
              <a:xfrm rot="16200000">
                <a:off x="270381" y="2000810"/>
                <a:ext cx="3268691" cy="800123"/>
              </a:xfrm>
              <a:prstGeom prst="rect">
                <a:avLst/>
              </a:prstGeom>
              <a:solidFill>
                <a:schemeClr val="tx1"/>
              </a:solidFill>
              <a:ln w="88900">
                <a:noFill/>
                <a:miter lim="800000"/>
              </a:ln>
              <a:effectLst>
                <a:outerShdw blurRad="50800" dist="25400" dir="5400000" rotWithShape="0">
                  <a:srgbClr val="000000">
                    <a:alpha val="30000"/>
                  </a:srgbClr>
                </a:outerShdw>
              </a:effectLst>
            </p:spPr>
            <p:style>
              <a:lnRef idx="0">
                <a:scrgbClr r="0" g="0" b="0"/>
              </a:lnRef>
              <a:fillRef idx="3">
                <a:scrgbClr r="0" g="0" b="0"/>
              </a:fillRef>
              <a:effectRef idx="2">
                <a:scrgbClr r="0" g="0" b="0"/>
              </a:effectRef>
              <a:fontRef idx="minor">
                <a:schemeClr val="lt1"/>
              </a:fontRef>
            </p:style>
          </p:sp>
          <p:sp>
            <p:nvSpPr>
              <p:cNvPr id="45" name="Rectangle 44"/>
              <p:cNvSpPr/>
              <p:nvPr/>
            </p:nvSpPr>
            <p:spPr>
              <a:xfrm rot="16200000">
                <a:off x="270381" y="2000810"/>
                <a:ext cx="3268691" cy="8001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cap="small" spc="300" dirty="0" smtClean="0">
                    <a:latin typeface="Arial"/>
                  </a:rPr>
                  <a:t>initiatives</a:t>
                </a:r>
                <a:endParaRPr lang="en-US" sz="2800" kern="1200" cap="small" spc="300" dirty="0">
                  <a:latin typeface="Arial"/>
                </a:endParaRPr>
              </a:p>
            </p:txBody>
          </p:sp>
        </p:grpSp>
        <p:grpSp>
          <p:nvGrpSpPr>
            <p:cNvPr id="24" name="Group 23"/>
            <p:cNvGrpSpPr/>
            <p:nvPr/>
          </p:nvGrpSpPr>
          <p:grpSpPr>
            <a:xfrm>
              <a:off x="3927807" y="2318355"/>
              <a:ext cx="3217575" cy="2221289"/>
              <a:chOff x="3927808" y="2351828"/>
              <a:chExt cx="2992446" cy="2221289"/>
            </a:xfrm>
          </p:grpSpPr>
          <p:grpSp>
            <p:nvGrpSpPr>
              <p:cNvPr id="28" name="Group 27"/>
              <p:cNvGrpSpPr/>
              <p:nvPr/>
            </p:nvGrpSpPr>
            <p:grpSpPr>
              <a:xfrm>
                <a:off x="3927808" y="2351828"/>
                <a:ext cx="2992446" cy="912331"/>
                <a:chOff x="3232967" y="1323700"/>
                <a:chExt cx="2992446" cy="912331"/>
              </a:xfrm>
            </p:grpSpPr>
            <p:sp>
              <p:nvSpPr>
                <p:cNvPr id="41" name="Rectangle 40"/>
                <p:cNvSpPr/>
                <p:nvPr/>
              </p:nvSpPr>
              <p:spPr>
                <a:xfrm>
                  <a:off x="3232967" y="1323700"/>
                  <a:ext cx="2992446" cy="912331"/>
                </a:xfrm>
                <a:prstGeom prst="rect">
                  <a:avLst/>
                </a:prstGeom>
                <a:solidFill>
                  <a:schemeClr val="accent6">
                    <a:lumMod val="75000"/>
                  </a:schemeClr>
                </a:solidFill>
                <a:ln w="88900">
                  <a:noFill/>
                  <a:miter lim="800000"/>
                </a:ln>
                <a:effectLst>
                  <a:outerShdw blurRad="76200" dist="25400" dir="5400000" rotWithShape="0">
                    <a:srgbClr val="000000">
                      <a:alpha val="30000"/>
                    </a:srgbClr>
                  </a:outerShdw>
                </a:effectLst>
              </p:spPr>
              <p:style>
                <a:lnRef idx="0">
                  <a:scrgbClr r="0" g="0" b="0"/>
                </a:lnRef>
                <a:fillRef idx="3">
                  <a:scrgbClr r="0" g="0" b="0"/>
                </a:fillRef>
                <a:effectRef idx="2">
                  <a:scrgbClr r="0" g="0" b="0"/>
                </a:effectRef>
                <a:fontRef idx="minor">
                  <a:schemeClr val="lt1"/>
                </a:fontRef>
              </p:style>
            </p:sp>
            <p:sp>
              <p:nvSpPr>
                <p:cNvPr id="43" name="Rectangle 42"/>
                <p:cNvSpPr/>
                <p:nvPr/>
              </p:nvSpPr>
              <p:spPr>
                <a:xfrm>
                  <a:off x="3232967" y="1323700"/>
                  <a:ext cx="2992446" cy="91233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Arial"/>
                    </a:rPr>
                    <a:t>Parks for People</a:t>
                  </a:r>
                  <a:endParaRPr lang="en-US" sz="2400" kern="1200" dirty="0">
                    <a:latin typeface="Arial"/>
                  </a:endParaRPr>
                </a:p>
              </p:txBody>
            </p:sp>
          </p:grpSp>
          <p:grpSp>
            <p:nvGrpSpPr>
              <p:cNvPr id="29" name="Group 28"/>
              <p:cNvGrpSpPr/>
              <p:nvPr/>
            </p:nvGrpSpPr>
            <p:grpSpPr>
              <a:xfrm>
                <a:off x="3927808" y="3660786"/>
                <a:ext cx="2992446" cy="912331"/>
                <a:chOff x="3257206" y="2632658"/>
                <a:chExt cx="2992446" cy="912331"/>
              </a:xfrm>
            </p:grpSpPr>
            <p:sp>
              <p:nvSpPr>
                <p:cNvPr id="30" name="Rectangle 29"/>
                <p:cNvSpPr/>
                <p:nvPr/>
              </p:nvSpPr>
              <p:spPr>
                <a:xfrm>
                  <a:off x="3257206" y="2632658"/>
                  <a:ext cx="2992446" cy="912331"/>
                </a:xfrm>
                <a:prstGeom prst="rect">
                  <a:avLst/>
                </a:prstGeom>
                <a:solidFill>
                  <a:schemeClr val="accent1">
                    <a:lumMod val="75000"/>
                  </a:schemeClr>
                </a:solidFill>
                <a:ln w="88900">
                  <a:noFill/>
                  <a:miter lim="800000"/>
                </a:ln>
                <a:effectLst>
                  <a:outerShdw blurRad="76200" dist="25400" dir="5400000" rotWithShape="0">
                    <a:srgbClr val="000000">
                      <a:alpha val="30000"/>
                    </a:srgbClr>
                  </a:outerShdw>
                </a:effectLst>
              </p:spPr>
              <p:style>
                <a:lnRef idx="0">
                  <a:scrgbClr r="0" g="0" b="0"/>
                </a:lnRef>
                <a:fillRef idx="3">
                  <a:scrgbClr r="0" g="0" b="0"/>
                </a:fillRef>
                <a:effectRef idx="2">
                  <a:scrgbClr r="0" g="0" b="0"/>
                </a:effectRef>
                <a:fontRef idx="minor">
                  <a:schemeClr val="lt1"/>
                </a:fontRef>
              </p:style>
            </p:sp>
            <p:sp>
              <p:nvSpPr>
                <p:cNvPr id="31" name="Rectangle 30"/>
                <p:cNvSpPr/>
                <p:nvPr/>
              </p:nvSpPr>
              <p:spPr>
                <a:xfrm>
                  <a:off x="3257206" y="2632658"/>
                  <a:ext cx="2992446" cy="9123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Arial"/>
                    </a:rPr>
                    <a:t>Our Land and Water</a:t>
                  </a:r>
                  <a:endParaRPr lang="en-US" sz="2400" kern="1200" dirty="0">
                    <a:latin typeface="Arial"/>
                  </a:endParaRPr>
                </a:p>
              </p:txBody>
            </p:sp>
          </p:grpSp>
        </p:grpSp>
      </p:grpSp>
    </p:spTree>
    <p:extLst>
      <p:ext uri="{BB962C8B-B14F-4D97-AF65-F5344CB8AC3E}">
        <p14:creationId xmlns:p14="http://schemas.microsoft.com/office/powerpoint/2010/main" val="280461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ny_shermanavegarden_04162007_01.jpg"/>
          <p:cNvPicPr>
            <a:picLocks noChangeAspect="1"/>
          </p:cNvPicPr>
          <p:nvPr/>
        </p:nvPicPr>
        <p:blipFill>
          <a:blip r:embed="rId3" cstate="email">
            <a:extLst>
              <a:ext uri="{28A0092B-C50C-407E-A947-70E740481C1C}">
                <a14:useLocalDpi xmlns:a14="http://schemas.microsoft.com/office/drawing/2010/main" val="0"/>
              </a:ext>
            </a:extLst>
          </a:blip>
          <a:srcRect b="-11"/>
          <a:stretch>
            <a:fillRect/>
          </a:stretch>
        </p:blipFill>
        <p:spPr bwMode="auto">
          <a:xfrm>
            <a:off x="609600" y="914400"/>
            <a:ext cx="78486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1"/>
          <p:cNvSpPr>
            <a:spLocks noGrp="1"/>
          </p:cNvSpPr>
          <p:nvPr>
            <p:ph type="title"/>
          </p:nvPr>
        </p:nvSpPr>
        <p:spPr>
          <a:xfrm>
            <a:off x="-173038" y="38100"/>
            <a:ext cx="8334376" cy="892175"/>
          </a:xfrm>
          <a:extLst>
            <a:ext uri="{91240B29-F687-4F45-9708-019B960494DF}">
              <a14:hiddenLine xmlns:a14="http://schemas.microsoft.com/office/drawing/2010/main" w="101600">
                <a:solidFill>
                  <a:srgbClr val="FFFFFF"/>
                </a:solidFill>
                <a:miter lim="800000"/>
                <a:headEnd/>
                <a:tailEnd/>
              </a14:hiddenLine>
            </a:ext>
          </a:extLst>
        </p:spPr>
        <p:txBody>
          <a:bodyPr/>
          <a:lstStyle/>
          <a:p>
            <a:pPr eaLnBrk="1" hangingPunct="1">
              <a:defRPr/>
            </a:pPr>
            <a:r>
              <a:rPr lang="en-US" altLang="en-US" sz="2800" dirty="0" smtClean="0">
                <a:solidFill>
                  <a:schemeClr val="accent6">
                    <a:lumMod val="75000"/>
                  </a:schemeClr>
                </a:solidFill>
                <a:latin typeface="Arial" pitchFamily="34" charset="0"/>
                <a:cs typeface="Arial" pitchFamily="34" charset="0"/>
              </a:rPr>
              <a:t>      </a:t>
            </a:r>
            <a:r>
              <a:rPr lang="en-US" altLang="en-US" sz="2800" spc="0" dirty="0">
                <a:solidFill>
                  <a:srgbClr val="C75B12"/>
                </a:solidFill>
                <a:latin typeface="Arial" pitchFamily="34" charset="0"/>
                <a:cs typeface="Arial" pitchFamily="34" charset="0"/>
              </a:rPr>
              <a:t>Community Gardens: NYC</a:t>
            </a:r>
          </a:p>
        </p:txBody>
      </p:sp>
    </p:spTree>
    <p:extLst>
      <p:ext uri="{BB962C8B-B14F-4D97-AF65-F5344CB8AC3E}">
        <p14:creationId xmlns:p14="http://schemas.microsoft.com/office/powerpoint/2010/main" val="168352848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87043" name="Text Placeholder 2"/>
          <p:cNvSpPr>
            <a:spLocks noGrp="1"/>
          </p:cNvSpPr>
          <p:nvPr>
            <p:ph type="body" idx="1"/>
          </p:nvPr>
        </p:nvSpPr>
        <p:spPr/>
        <p:txBody>
          <a:bodyPr/>
          <a:lstStyle/>
          <a:p>
            <a:endParaRPr lang="en-US" altLang="en-US" smtClean="0">
              <a:latin typeface="Arial" pitchFamily="34" charset="0"/>
            </a:endParaRPr>
          </a:p>
        </p:txBody>
      </p:sp>
      <p:pic>
        <p:nvPicPr>
          <p:cNvPr id="8704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279525"/>
            <a:ext cx="9144000" cy="4297363"/>
          </a:xfrm>
          <a:prstGeom prst="rect">
            <a:avLst/>
          </a:prstGeom>
          <a:noFill/>
          <a:ln>
            <a:noFill/>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3749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88067" name="Text Placeholder 2"/>
          <p:cNvSpPr>
            <a:spLocks noGrp="1"/>
          </p:cNvSpPr>
          <p:nvPr>
            <p:ph type="body" idx="1"/>
          </p:nvPr>
        </p:nvSpPr>
        <p:spPr/>
        <p:txBody>
          <a:bodyPr/>
          <a:lstStyle/>
          <a:p>
            <a:endParaRPr lang="en-US" altLang="en-US" smtClean="0">
              <a:latin typeface="Arial" pitchFamily="34" charset="0"/>
            </a:endParaRPr>
          </a:p>
        </p:txBody>
      </p:sp>
      <p:pic>
        <p:nvPicPr>
          <p:cNvPr id="88068"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87475" y="19050"/>
            <a:ext cx="6464300" cy="6721475"/>
          </a:xfrm>
          <a:prstGeom prst="rect">
            <a:avLst/>
          </a:prstGeom>
          <a:noFill/>
          <a:ln>
            <a:noFill/>
          </a:ln>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2979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idx="4294967295"/>
          </p:nvPr>
        </p:nvSpPr>
        <p:spPr bwMode="auto">
          <a:xfrm>
            <a:off x="0" y="5970588"/>
            <a:ext cx="8388350" cy="8318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defRPr/>
            </a:pPr>
            <a:r>
              <a:rPr lang="en-US" altLang="en-US" sz="2800" smtClean="0">
                <a:solidFill>
                  <a:srgbClr val="C75B12"/>
                </a:solidFill>
                <a:latin typeface="Arial" pitchFamily="34" charset="0"/>
                <a:cs typeface="Arial" pitchFamily="34" charset="0"/>
              </a:rPr>
              <a:t>The Hoback Basin, Wyoming</a:t>
            </a:r>
          </a:p>
        </p:txBody>
      </p:sp>
      <p:pic>
        <p:nvPicPr>
          <p:cNvPr id="24579" name="Picture Placeholder 8"/>
          <p:cNvPicPr>
            <a:picLocks noGrp="1" noChangeAspect="1"/>
          </p:cNvPicPr>
          <p:nvPr>
            <p:ph type="pic" sz="quarter" idx="4294967295"/>
          </p:nvPr>
        </p:nvPicPr>
        <p:blipFill>
          <a:blip r:embed="rId3" cstate="email">
            <a:extLst>
              <a:ext uri="{28A0092B-C50C-407E-A947-70E740481C1C}">
                <a14:useLocalDpi xmlns:a14="http://schemas.microsoft.com/office/drawing/2010/main" val="0"/>
              </a:ext>
            </a:extLst>
          </a:blip>
          <a:srcRect t="1659" b="1659"/>
          <a:stretch>
            <a:fillRect/>
          </a:stretch>
        </p:blipFill>
        <p:spPr>
          <a:xfrm>
            <a:off x="-1525588" y="0"/>
            <a:ext cx="10669588" cy="6858000"/>
          </a:xfrm>
        </p:spPr>
      </p:pic>
      <p:sp>
        <p:nvSpPr>
          <p:cNvPr id="2" name="TextBox 1"/>
          <p:cNvSpPr txBox="1"/>
          <p:nvPr/>
        </p:nvSpPr>
        <p:spPr>
          <a:xfrm>
            <a:off x="-346841" y="6002119"/>
            <a:ext cx="2349062" cy="646331"/>
          </a:xfrm>
          <a:prstGeom prst="rect">
            <a:avLst/>
          </a:prstGeom>
          <a:noFill/>
        </p:spPr>
        <p:txBody>
          <a:bodyPr wrap="square" rtlCol="0">
            <a:spAutoFit/>
          </a:bodyPr>
          <a:lstStyle/>
          <a:p>
            <a:pPr algn="ctr"/>
            <a:r>
              <a:rPr lang="en-US" dirty="0" err="1" smtClean="0">
                <a:solidFill>
                  <a:schemeClr val="bg1"/>
                </a:solidFill>
              </a:rPr>
              <a:t>Hoback</a:t>
            </a:r>
            <a:r>
              <a:rPr lang="en-US" dirty="0" smtClean="0">
                <a:solidFill>
                  <a:schemeClr val="bg1"/>
                </a:solidFill>
              </a:rPr>
              <a:t> Basin, Wyoming</a:t>
            </a:r>
            <a:endParaRPr lang="en-US" dirty="0">
              <a:solidFill>
                <a:schemeClr val="bg1"/>
              </a:solidFill>
            </a:endParaRPr>
          </a:p>
        </p:txBody>
      </p:sp>
    </p:spTree>
    <p:extLst>
      <p:ext uri="{BB962C8B-B14F-4D97-AF65-F5344CB8AC3E}">
        <p14:creationId xmlns:p14="http://schemas.microsoft.com/office/powerpoint/2010/main" val="3451745896"/>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lgn="ctr" eaLnBrk="1" hangingPunct="1">
              <a:defRPr/>
            </a:pPr>
            <a:r>
              <a:rPr lang="en-US" altLang="en-US" dirty="0" smtClean="0">
                <a:latin typeface="Arial" pitchFamily="34" charset="0"/>
                <a:cs typeface="Arial" pitchFamily="34" charset="0"/>
              </a:rPr>
              <a:t>Leveraging GIS for </a:t>
            </a:r>
            <a:r>
              <a:rPr lang="en-US" altLang="en-US" u="sng" dirty="0" smtClean="0">
                <a:latin typeface="Arial" pitchFamily="34" charset="0"/>
                <a:cs typeface="Arial" pitchFamily="34" charset="0"/>
              </a:rPr>
              <a:t>Strategic </a:t>
            </a:r>
            <a:r>
              <a:rPr lang="en-US" altLang="en-US" dirty="0" smtClean="0">
                <a:latin typeface="Arial" pitchFamily="34" charset="0"/>
                <a:cs typeface="Arial" pitchFamily="34" charset="0"/>
              </a:rPr>
              <a:t>Programmatic Efforts at the Landscape Scale</a:t>
            </a:r>
          </a:p>
        </p:txBody>
      </p:sp>
      <p:pic>
        <p:nvPicPr>
          <p:cNvPr id="11366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8563" y="4691063"/>
            <a:ext cx="3063875" cy="1554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8"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95400" y="1314450"/>
            <a:ext cx="24447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MadisonValley_StoryMap_UseThis.jpg"/>
          <p:cNvPicPr>
            <a:picLocks noChangeAspect="1"/>
          </p:cNvPicPr>
          <p:nvPr/>
        </p:nvPicPr>
        <p:blipFill>
          <a:blip r:embed="rId5" cstate="print"/>
          <a:srcRect/>
          <a:stretch>
            <a:fillRect/>
          </a:stretch>
        </p:blipFill>
        <p:spPr bwMode="auto">
          <a:xfrm>
            <a:off x="2454275" y="2798763"/>
            <a:ext cx="2757488" cy="1828800"/>
          </a:xfrm>
          <a:prstGeom prst="rect">
            <a:avLst/>
          </a:prstGeom>
          <a:noFill/>
          <a:ln w="9525">
            <a:solidFill>
              <a:srgbClr val="7F7F7F"/>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113670" name="TextBox 1"/>
          <p:cNvSpPr txBox="1">
            <a:spLocks noChangeArrowheads="1"/>
          </p:cNvSpPr>
          <p:nvPr/>
        </p:nvSpPr>
        <p:spPr bwMode="auto">
          <a:xfrm>
            <a:off x="4114800" y="1600200"/>
            <a:ext cx="3048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450"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r>
              <a:rPr lang="en-US" altLang="en-US" sz="2000">
                <a:solidFill>
                  <a:schemeClr val="tx1"/>
                </a:solidFill>
              </a:rPr>
              <a:t>Frame Objectives &amp; Metrics into GIS-Based Decision Support</a:t>
            </a:r>
          </a:p>
        </p:txBody>
      </p:sp>
      <p:sp>
        <p:nvSpPr>
          <p:cNvPr id="113671" name="TextBox 2"/>
          <p:cNvSpPr txBox="1">
            <a:spLocks noChangeArrowheads="1"/>
          </p:cNvSpPr>
          <p:nvPr/>
        </p:nvSpPr>
        <p:spPr bwMode="auto">
          <a:xfrm>
            <a:off x="5524500" y="3670300"/>
            <a:ext cx="18669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r>
              <a:rPr lang="en-US" altLang="en-US" sz="2000" dirty="0">
                <a:solidFill>
                  <a:schemeClr val="tx1"/>
                </a:solidFill>
              </a:rPr>
              <a:t>Tell </a:t>
            </a:r>
            <a:r>
              <a:rPr lang="en-US" altLang="en-US" sz="2000" dirty="0" smtClean="0">
                <a:solidFill>
                  <a:schemeClr val="tx1"/>
                </a:solidFill>
              </a:rPr>
              <a:t>The </a:t>
            </a:r>
            <a:r>
              <a:rPr lang="en-US" altLang="en-US" sz="2000" dirty="0">
                <a:solidFill>
                  <a:schemeClr val="tx1"/>
                </a:solidFill>
              </a:rPr>
              <a:t>Story</a:t>
            </a:r>
          </a:p>
        </p:txBody>
      </p:sp>
      <p:sp>
        <p:nvSpPr>
          <p:cNvPr id="113672" name="TextBox 4"/>
          <p:cNvSpPr txBox="1">
            <a:spLocks noChangeArrowheads="1"/>
          </p:cNvSpPr>
          <p:nvPr/>
        </p:nvSpPr>
        <p:spPr bwMode="auto">
          <a:xfrm>
            <a:off x="7018338" y="5111750"/>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000"/>
              </a:spcBef>
              <a:buClr>
                <a:schemeClr val="tx1"/>
              </a:buClr>
              <a:buSzPct val="100000"/>
              <a:buFont typeface="Wingdings" pitchFamily="2" charset="2"/>
              <a:buChar char="§"/>
              <a:defRPr sz="2200">
                <a:solidFill>
                  <a:schemeClr val="tx2"/>
                </a:solidFill>
                <a:latin typeface="Arial" pitchFamily="34" charset="0"/>
              </a:defRPr>
            </a:lvl1pPr>
            <a:lvl2pPr marL="742950" indent="-285750" eaLnBrk="0" hangingPunct="0">
              <a:spcBef>
                <a:spcPts val="1000"/>
              </a:spcBef>
              <a:buClr>
                <a:schemeClr val="accent1"/>
              </a:buClr>
              <a:buFont typeface="Arial" pitchFamily="34" charset="0"/>
              <a:buChar char="•"/>
              <a:defRPr sz="2000">
                <a:solidFill>
                  <a:schemeClr val="tx2"/>
                </a:solidFill>
                <a:latin typeface="Arial" pitchFamily="34" charset="0"/>
              </a:defRPr>
            </a:lvl2pPr>
            <a:lvl3pPr marL="1143000" indent="-228600" eaLnBrk="0" hangingPunct="0">
              <a:spcBef>
                <a:spcPts val="1000"/>
              </a:spcBef>
              <a:buClr>
                <a:srgbClr val="9BBB59"/>
              </a:buClr>
              <a:buFont typeface="Lucida Grande"/>
              <a:buChar char="-"/>
              <a:defRPr>
                <a:solidFill>
                  <a:schemeClr val="tx2"/>
                </a:solidFill>
                <a:latin typeface="Arial" pitchFamily="34" charset="0"/>
              </a:defRPr>
            </a:lvl3pPr>
            <a:lvl4pPr marL="1600200" indent="-228600" eaLnBrk="0" hangingPunct="0">
              <a:spcBef>
                <a:spcPct val="20000"/>
              </a:spcBef>
              <a:buClr>
                <a:srgbClr val="8064A2"/>
              </a:buClr>
              <a:buFont typeface="Wingdings" pitchFamily="2" charset="2"/>
              <a:buChar char="§"/>
              <a:defRPr sz="1400">
                <a:solidFill>
                  <a:srgbClr val="555555"/>
                </a:solidFill>
                <a:latin typeface="Arial" pitchFamily="34" charset="0"/>
              </a:defRPr>
            </a:lvl4pPr>
            <a:lvl5pPr marL="2057400" indent="-228600" eaLnBrk="0" hangingPunct="0">
              <a:spcBef>
                <a:spcPct val="20000"/>
              </a:spcBef>
              <a:buClr>
                <a:srgbClr val="F79646"/>
              </a:buClr>
              <a:buFont typeface="Wingdings" pitchFamily="2" charset="2"/>
              <a:buChar char="§"/>
              <a:defRPr sz="1300">
                <a:solidFill>
                  <a:srgbClr val="555555"/>
                </a:solidFill>
                <a:latin typeface="Arial" pitchFamily="34" charset="0"/>
              </a:defRPr>
            </a:lvl5pPr>
            <a:lvl6pPr marL="25146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6pPr>
            <a:lvl7pPr marL="29718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7pPr>
            <a:lvl8pPr marL="34290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8pPr>
            <a:lvl9pPr marL="3886200" indent="-228600" eaLnBrk="0" fontAlgn="base" hangingPunct="0">
              <a:spcBef>
                <a:spcPct val="20000"/>
              </a:spcBef>
              <a:spcAft>
                <a:spcPct val="0"/>
              </a:spcAft>
              <a:buClr>
                <a:srgbClr val="F79646"/>
              </a:buClr>
              <a:buFont typeface="Wingdings" pitchFamily="2" charset="2"/>
              <a:buChar char="§"/>
              <a:defRPr sz="1300">
                <a:solidFill>
                  <a:srgbClr val="555555"/>
                </a:solidFill>
                <a:latin typeface="Arial" pitchFamily="34" charset="0"/>
              </a:defRPr>
            </a:lvl9pPr>
          </a:lstStyle>
          <a:p>
            <a:pPr eaLnBrk="1" hangingPunct="1">
              <a:spcBef>
                <a:spcPct val="0"/>
              </a:spcBef>
              <a:buClrTx/>
              <a:buSzTx/>
              <a:buFontTx/>
              <a:buNone/>
            </a:pPr>
            <a:r>
              <a:rPr lang="en-US" altLang="en-US" sz="2000">
                <a:solidFill>
                  <a:schemeClr val="tx1"/>
                </a:solidFill>
              </a:rPr>
              <a:t>Track Progress </a:t>
            </a:r>
          </a:p>
          <a:p>
            <a:pPr eaLnBrk="1" hangingPunct="1">
              <a:spcBef>
                <a:spcPct val="0"/>
              </a:spcBef>
              <a:buClrTx/>
              <a:buSzTx/>
              <a:buFontTx/>
              <a:buNone/>
            </a:pPr>
            <a:r>
              <a:rPr lang="en-US" altLang="en-US" sz="2000">
                <a:solidFill>
                  <a:schemeClr val="tx1"/>
                </a:solidFill>
              </a:rPr>
              <a:t>by Metrics</a:t>
            </a:r>
          </a:p>
        </p:txBody>
      </p:sp>
    </p:spTree>
    <p:extLst>
      <p:ext uri="{BB962C8B-B14F-4D97-AF65-F5344CB8AC3E}">
        <p14:creationId xmlns:p14="http://schemas.microsoft.com/office/powerpoint/2010/main" val="15328718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urLand_template">
  <a:themeElements>
    <a:clrScheme name="Custom 14">
      <a:dk1>
        <a:srgbClr val="55601C"/>
      </a:dk1>
      <a:lt1>
        <a:srgbClr val="FFFFFF"/>
      </a:lt1>
      <a:dk2>
        <a:srgbClr val="4C4946"/>
      </a:dk2>
      <a:lt2>
        <a:srgbClr val="F5F4DF"/>
      </a:lt2>
      <a:accent1>
        <a:srgbClr val="94A39B"/>
      </a:accent1>
      <a:accent2>
        <a:srgbClr val="C0AF8A"/>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6025</TotalTime>
  <Words>1830</Words>
  <Application>Microsoft Office PowerPoint</Application>
  <PresentationFormat>On-screen Show (4:3)</PresentationFormat>
  <Paragraphs>230</Paragraphs>
  <Slides>31</Slides>
  <Notes>22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OurLand_template</vt:lpstr>
      <vt:lpstr>Greenprint Development and Trail Planning in Bonner County and Sandpoint </vt:lpstr>
      <vt:lpstr>Our Mission</vt:lpstr>
      <vt:lpstr>Conservation Service Areas</vt:lpstr>
      <vt:lpstr>What we do—our two initiatives</vt:lpstr>
      <vt:lpstr>      Community Gardens: NYC</vt:lpstr>
      <vt:lpstr>PowerPoint Presentation</vt:lpstr>
      <vt:lpstr>PowerPoint Presentation</vt:lpstr>
      <vt:lpstr>The Hoback Basin, Wyoming</vt:lpstr>
      <vt:lpstr>Leveraging GIS for Strategic Programmatic Efforts at the Landscape Scale</vt:lpstr>
      <vt:lpstr>Greenprinting - Community Driven Land Conservation</vt:lpstr>
      <vt:lpstr>The Trust for Public Land Greenprinting Process    </vt:lpstr>
      <vt:lpstr>Technical Advisory Team</vt:lpstr>
      <vt:lpstr>Greenprint Model</vt:lpstr>
      <vt:lpstr>Innovation: Stakeholder Goal Weighting –  Interactive Polling and Geoprocessing </vt:lpstr>
      <vt:lpstr>Web-based Decision Support Brings It All Together</vt:lpstr>
      <vt:lpstr>PowerPoint Presentation</vt:lpstr>
      <vt:lpstr>Reporting</vt:lpstr>
      <vt:lpstr>Reporting</vt:lpstr>
      <vt:lpstr>Greater Sandpoint Greenprint</vt:lpstr>
      <vt:lpstr>Preserve Working Lands Analysis Model</vt:lpstr>
      <vt:lpstr>PowerPoint Presentation</vt:lpstr>
      <vt:lpstr>Trail Planning</vt:lpstr>
      <vt:lpstr>Modeling to Visualize “Hyper-Connectivity” </vt:lpstr>
      <vt:lpstr>Quantifying CO2 Benefits for Connect Solutions</vt:lpstr>
      <vt:lpstr>PowerPoint Presentation</vt:lpstr>
      <vt:lpstr>Bonner County Conceptual Trail Planning</vt:lpstr>
      <vt:lpstr>PowerPoint Presentation</vt:lpstr>
      <vt:lpstr>PowerPoint Presentation</vt:lpstr>
      <vt:lpstr>PowerPoint Presentation</vt:lpstr>
      <vt:lpstr>Use of Crowdsourced Data - Strava</vt:lpstr>
      <vt:lpstr>Use of Crowdsourced Data - Strava</vt:lpstr>
    </vt:vector>
  </TitlesOfParts>
  <Company>The Trust For Public 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Helene Sherlock</dc:creator>
  <cp:lastModifiedBy>user</cp:lastModifiedBy>
  <cp:revision>201</cp:revision>
  <cp:lastPrinted>2014-12-15T18:01:54Z</cp:lastPrinted>
  <dcterms:created xsi:type="dcterms:W3CDTF">2014-03-11T19:05:08Z</dcterms:created>
  <dcterms:modified xsi:type="dcterms:W3CDTF">2015-10-09T12:45:40Z</dcterms:modified>
</cp:coreProperties>
</file>