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6" r:id="rId2"/>
    <p:sldMasterId id="2147483744" r:id="rId3"/>
  </p:sldMasterIdLst>
  <p:sldIdLst>
    <p:sldId id="260" r:id="rId4"/>
    <p:sldId id="261" r:id="rId5"/>
    <p:sldId id="289" r:id="rId6"/>
    <p:sldId id="275" r:id="rId7"/>
    <p:sldId id="276" r:id="rId8"/>
    <p:sldId id="256" r:id="rId9"/>
    <p:sldId id="283" r:id="rId10"/>
    <p:sldId id="282" r:id="rId11"/>
    <p:sldId id="279" r:id="rId12"/>
    <p:sldId id="280" r:id="rId13"/>
    <p:sldId id="285" r:id="rId14"/>
    <p:sldId id="277" r:id="rId15"/>
    <p:sldId id="278" r:id="rId16"/>
    <p:sldId id="284" r:id="rId17"/>
    <p:sldId id="270" r:id="rId18"/>
    <p:sldId id="290" r:id="rId19"/>
    <p:sldId id="269" r:id="rId20"/>
    <p:sldId id="286" r:id="rId21"/>
    <p:sldId id="287" r:id="rId22"/>
    <p:sldId id="288" r:id="rId23"/>
    <p:sldId id="291" r:id="rId24"/>
    <p:sldId id="27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6" d="100"/>
          <a:sy n="66" d="100"/>
        </p:scale>
        <p:origin x="96"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4EC76F6-0823-4EB9-AB9E-945F8242B692}" type="datetimeFigureOut">
              <a:rPr lang="en-US" smtClean="0"/>
              <a:t>10/6/2015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CE77F172-610A-4653-B769-E36DE586FC6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5610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EC76F6-0823-4EB9-AB9E-945F8242B692}"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77F172-610A-4653-B769-E36DE586FC61}" type="slidenum">
              <a:rPr lang="en-US" smtClean="0"/>
              <a:t>‹#›</a:t>
            </a:fld>
            <a:endParaRPr lang="en-US"/>
          </a:p>
        </p:txBody>
      </p:sp>
    </p:spTree>
    <p:extLst>
      <p:ext uri="{BB962C8B-B14F-4D97-AF65-F5344CB8AC3E}">
        <p14:creationId xmlns:p14="http://schemas.microsoft.com/office/powerpoint/2010/main" val="2331431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EC76F6-0823-4EB9-AB9E-945F8242B692}"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7F172-610A-4653-B769-E36DE586FC6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3637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EC76F6-0823-4EB9-AB9E-945F8242B692}"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7F172-610A-4653-B769-E36DE586FC6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5128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EC76F6-0823-4EB9-AB9E-945F8242B692}"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7F172-610A-4653-B769-E36DE586FC61}" type="slidenum">
              <a:rPr lang="en-US" smtClean="0"/>
              <a:t>‹#›</a:t>
            </a:fld>
            <a:endParaRPr lang="en-US"/>
          </a:p>
        </p:txBody>
      </p:sp>
    </p:spTree>
    <p:extLst>
      <p:ext uri="{BB962C8B-B14F-4D97-AF65-F5344CB8AC3E}">
        <p14:creationId xmlns:p14="http://schemas.microsoft.com/office/powerpoint/2010/main" val="1794098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EC76F6-0823-4EB9-AB9E-945F8242B692}"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7F172-610A-4653-B769-E36DE586FC6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0681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EC76F6-0823-4EB9-AB9E-945F8242B692}"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7F172-610A-4653-B769-E36DE586FC6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4563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EC76F6-0823-4EB9-AB9E-945F8242B692}"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7F172-610A-4653-B769-E36DE586FC6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0625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EC76F6-0823-4EB9-AB9E-945F8242B692}"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7F172-610A-4653-B769-E36DE586FC6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1610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4EC76F6-0823-4EB9-AB9E-945F8242B692}" type="datetimeFigureOut">
              <a:rPr lang="en-US" smtClean="0"/>
              <a:t>10/6/2015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CE77F172-610A-4653-B769-E36DE586FC6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9176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EC76F6-0823-4EB9-AB9E-945F8242B692}"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7F172-610A-4653-B769-E36DE586FC61}" type="slidenum">
              <a:rPr lang="en-US" smtClean="0"/>
              <a:t>‹#›</a:t>
            </a:fld>
            <a:endParaRPr lang="en-US"/>
          </a:p>
        </p:txBody>
      </p:sp>
    </p:spTree>
    <p:extLst>
      <p:ext uri="{BB962C8B-B14F-4D97-AF65-F5344CB8AC3E}">
        <p14:creationId xmlns:p14="http://schemas.microsoft.com/office/powerpoint/2010/main" val="338678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EC76F6-0823-4EB9-AB9E-945F8242B692}"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7F172-610A-4653-B769-E36DE586FC61}" type="slidenum">
              <a:rPr lang="en-US" smtClean="0"/>
              <a:t>‹#›</a:t>
            </a:fld>
            <a:endParaRPr lang="en-US"/>
          </a:p>
        </p:txBody>
      </p:sp>
    </p:spTree>
    <p:extLst>
      <p:ext uri="{BB962C8B-B14F-4D97-AF65-F5344CB8AC3E}">
        <p14:creationId xmlns:p14="http://schemas.microsoft.com/office/powerpoint/2010/main" val="3164609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EC76F6-0823-4EB9-AB9E-945F8242B692}"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7F172-610A-4653-B769-E36DE586FC6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1674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4EC76F6-0823-4EB9-AB9E-945F8242B692}"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77F172-610A-4653-B769-E36DE586FC61}" type="slidenum">
              <a:rPr lang="en-US" smtClean="0"/>
              <a:t>‹#›</a:t>
            </a:fld>
            <a:endParaRPr lang="en-US"/>
          </a:p>
        </p:txBody>
      </p:sp>
    </p:spTree>
    <p:extLst>
      <p:ext uri="{BB962C8B-B14F-4D97-AF65-F5344CB8AC3E}">
        <p14:creationId xmlns:p14="http://schemas.microsoft.com/office/powerpoint/2010/main" val="4212624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4EC76F6-0823-4EB9-AB9E-945F8242B692}" type="datetimeFigureOut">
              <a:rPr lang="en-US" smtClean="0"/>
              <a:t>10/6/2015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77F172-610A-4653-B769-E36DE586FC6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6794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4EC76F6-0823-4EB9-AB9E-945F8242B692}" type="datetimeFigureOut">
              <a:rPr lang="en-US" smtClean="0"/>
              <a:t>10/6/2015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77F172-610A-4653-B769-E36DE586FC6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39891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C76F6-0823-4EB9-AB9E-945F8242B692}" type="datetimeFigureOut">
              <a:rPr lang="en-US" smtClean="0"/>
              <a:t>10/6/2015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77F172-610A-4653-B769-E36DE586FC61}" type="slidenum">
              <a:rPr lang="en-US" smtClean="0"/>
              <a:t>‹#›</a:t>
            </a:fld>
            <a:endParaRPr lang="en-US"/>
          </a:p>
        </p:txBody>
      </p:sp>
    </p:spTree>
    <p:extLst>
      <p:ext uri="{BB962C8B-B14F-4D97-AF65-F5344CB8AC3E}">
        <p14:creationId xmlns:p14="http://schemas.microsoft.com/office/powerpoint/2010/main" val="4945790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EC76F6-0823-4EB9-AB9E-945F8242B692}"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77F172-610A-4653-B769-E36DE586FC6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41704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EC76F6-0823-4EB9-AB9E-945F8242B692}"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77F172-610A-4653-B769-E36DE586FC61}" type="slidenum">
              <a:rPr lang="en-US" smtClean="0"/>
              <a:t>‹#›</a:t>
            </a:fld>
            <a:endParaRPr lang="en-US"/>
          </a:p>
        </p:txBody>
      </p:sp>
    </p:spTree>
    <p:extLst>
      <p:ext uri="{BB962C8B-B14F-4D97-AF65-F5344CB8AC3E}">
        <p14:creationId xmlns:p14="http://schemas.microsoft.com/office/powerpoint/2010/main" val="21196303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EC76F6-0823-4EB9-AB9E-945F8242B692}"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77F172-610A-4653-B769-E36DE586FC61}" type="slidenum">
              <a:rPr lang="en-US" smtClean="0"/>
              <a:t>‹#›</a:t>
            </a:fld>
            <a:endParaRPr lang="en-US"/>
          </a:p>
        </p:txBody>
      </p:sp>
    </p:spTree>
    <p:extLst>
      <p:ext uri="{BB962C8B-B14F-4D97-AF65-F5344CB8AC3E}">
        <p14:creationId xmlns:p14="http://schemas.microsoft.com/office/powerpoint/2010/main" val="1024119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EC76F6-0823-4EB9-AB9E-945F8242B692}"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7F172-610A-4653-B769-E36DE586FC6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08938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EC76F6-0823-4EB9-AB9E-945F8242B692}"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7F172-610A-4653-B769-E36DE586FC6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0459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EC76F6-0823-4EB9-AB9E-945F8242B692}"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7F172-610A-4653-B769-E36DE586FC6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35792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EC76F6-0823-4EB9-AB9E-945F8242B692}"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7F172-610A-4653-B769-E36DE586FC61}" type="slidenum">
              <a:rPr lang="en-US" smtClean="0"/>
              <a:t>‹#›</a:t>
            </a:fld>
            <a:endParaRPr lang="en-US"/>
          </a:p>
        </p:txBody>
      </p:sp>
    </p:spTree>
    <p:extLst>
      <p:ext uri="{BB962C8B-B14F-4D97-AF65-F5344CB8AC3E}">
        <p14:creationId xmlns:p14="http://schemas.microsoft.com/office/powerpoint/2010/main" val="1536781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EC76F6-0823-4EB9-AB9E-945F8242B692}"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7F172-610A-4653-B769-E36DE586FC6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0396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EC76F6-0823-4EB9-AB9E-945F8242B692}"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7F172-610A-4653-B769-E36DE586FC6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85111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EC76F6-0823-4EB9-AB9E-945F8242B692}"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7F172-610A-4653-B769-E36DE586FC6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87344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EC76F6-0823-4EB9-AB9E-945F8242B692}"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7F172-610A-4653-B769-E36DE586FC6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34825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4EC76F6-0823-4EB9-AB9E-945F8242B692}" type="datetimeFigureOut">
              <a:rPr lang="en-US" smtClean="0"/>
              <a:t>10/6/2015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CE77F172-610A-4653-B769-E36DE586FC61}"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16334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EC76F6-0823-4EB9-AB9E-945F8242B692}"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7F172-610A-4653-B769-E36DE586FC61}" type="slidenum">
              <a:rPr lang="en-US" smtClean="0"/>
              <a:t>‹#›</a:t>
            </a:fld>
            <a:endParaRPr lang="en-US"/>
          </a:p>
        </p:txBody>
      </p:sp>
    </p:spTree>
    <p:extLst>
      <p:ext uri="{BB962C8B-B14F-4D97-AF65-F5344CB8AC3E}">
        <p14:creationId xmlns:p14="http://schemas.microsoft.com/office/powerpoint/2010/main" val="16176451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EC76F6-0823-4EB9-AB9E-945F8242B692}"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7F172-610A-4653-B769-E36DE586FC61}"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64567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4EC76F6-0823-4EB9-AB9E-945F8242B692}"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77F172-610A-4653-B769-E36DE586FC61}" type="slidenum">
              <a:rPr lang="en-US" smtClean="0"/>
              <a:t>‹#›</a:t>
            </a:fld>
            <a:endParaRPr lang="en-US"/>
          </a:p>
        </p:txBody>
      </p:sp>
    </p:spTree>
    <p:extLst>
      <p:ext uri="{BB962C8B-B14F-4D97-AF65-F5344CB8AC3E}">
        <p14:creationId xmlns:p14="http://schemas.microsoft.com/office/powerpoint/2010/main" val="25680741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4EC76F6-0823-4EB9-AB9E-945F8242B692}" type="datetimeFigureOut">
              <a:rPr lang="en-US" smtClean="0"/>
              <a:t>10/6/2015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77F172-610A-4653-B769-E36DE586FC61}"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604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4EC76F6-0823-4EB9-AB9E-945F8242B692}"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77F172-610A-4653-B769-E36DE586FC61}" type="slidenum">
              <a:rPr lang="en-US" smtClean="0"/>
              <a:t>‹#›</a:t>
            </a:fld>
            <a:endParaRPr lang="en-US"/>
          </a:p>
        </p:txBody>
      </p:sp>
    </p:spTree>
    <p:extLst>
      <p:ext uri="{BB962C8B-B14F-4D97-AF65-F5344CB8AC3E}">
        <p14:creationId xmlns:p14="http://schemas.microsoft.com/office/powerpoint/2010/main" val="13117591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4EC76F6-0823-4EB9-AB9E-945F8242B692}" type="datetimeFigureOut">
              <a:rPr lang="en-US" smtClean="0"/>
              <a:t>10/6/2015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77F172-610A-4653-B769-E36DE586FC61}"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55604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C76F6-0823-4EB9-AB9E-945F8242B692}" type="datetimeFigureOut">
              <a:rPr lang="en-US" smtClean="0"/>
              <a:t>10/6/2015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77F172-610A-4653-B769-E36DE586FC61}" type="slidenum">
              <a:rPr lang="en-US" smtClean="0"/>
              <a:t>‹#›</a:t>
            </a:fld>
            <a:endParaRPr lang="en-US"/>
          </a:p>
        </p:txBody>
      </p:sp>
    </p:spTree>
    <p:extLst>
      <p:ext uri="{BB962C8B-B14F-4D97-AF65-F5344CB8AC3E}">
        <p14:creationId xmlns:p14="http://schemas.microsoft.com/office/powerpoint/2010/main" val="15101880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EC76F6-0823-4EB9-AB9E-945F8242B692}"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77F172-610A-4653-B769-E36DE586FC61}"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56575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EC76F6-0823-4EB9-AB9E-945F8242B692}"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77F172-610A-4653-B769-E36DE586FC61}" type="slidenum">
              <a:rPr lang="en-US" smtClean="0"/>
              <a:t>‹#›</a:t>
            </a:fld>
            <a:endParaRPr lang="en-US"/>
          </a:p>
        </p:txBody>
      </p:sp>
    </p:spTree>
    <p:extLst>
      <p:ext uri="{BB962C8B-B14F-4D97-AF65-F5344CB8AC3E}">
        <p14:creationId xmlns:p14="http://schemas.microsoft.com/office/powerpoint/2010/main" val="15614936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EC76F6-0823-4EB9-AB9E-945F8242B692}"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77F172-610A-4653-B769-E36DE586FC61}" type="slidenum">
              <a:rPr lang="en-US" smtClean="0"/>
              <a:t>‹#›</a:t>
            </a:fld>
            <a:endParaRPr lang="en-US"/>
          </a:p>
        </p:txBody>
      </p:sp>
    </p:spTree>
    <p:extLst>
      <p:ext uri="{BB962C8B-B14F-4D97-AF65-F5344CB8AC3E}">
        <p14:creationId xmlns:p14="http://schemas.microsoft.com/office/powerpoint/2010/main" val="11129759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EC76F6-0823-4EB9-AB9E-945F8242B692}"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7F172-610A-4653-B769-E36DE586FC61}"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72633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EC76F6-0823-4EB9-AB9E-945F8242B692}"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7F172-610A-4653-B769-E36DE586FC6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37446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EC76F6-0823-4EB9-AB9E-945F8242B692}"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7F172-610A-4653-B769-E36DE586FC61}" type="slidenum">
              <a:rPr lang="en-US" smtClean="0"/>
              <a:t>‹#›</a:t>
            </a:fld>
            <a:endParaRPr lang="en-US"/>
          </a:p>
        </p:txBody>
      </p:sp>
    </p:spTree>
    <p:extLst>
      <p:ext uri="{BB962C8B-B14F-4D97-AF65-F5344CB8AC3E}">
        <p14:creationId xmlns:p14="http://schemas.microsoft.com/office/powerpoint/2010/main" val="8701941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EC76F6-0823-4EB9-AB9E-945F8242B692}"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7F172-610A-4653-B769-E36DE586FC6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97856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EC76F6-0823-4EB9-AB9E-945F8242B692}"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7F172-610A-4653-B769-E36DE586FC61}"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0504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4EC76F6-0823-4EB9-AB9E-945F8242B692}" type="datetimeFigureOut">
              <a:rPr lang="en-US" smtClean="0"/>
              <a:t>10/6/2015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77F172-610A-4653-B769-E36DE586FC6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89589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EC76F6-0823-4EB9-AB9E-945F8242B692}"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7F172-610A-4653-B769-E36DE586FC61}"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84821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EC76F6-0823-4EB9-AB9E-945F8242B692}"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7F172-610A-4653-B769-E36DE586FC61}"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375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4EC76F6-0823-4EB9-AB9E-945F8242B692}" type="datetimeFigureOut">
              <a:rPr lang="en-US" smtClean="0"/>
              <a:t>10/6/2015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77F172-610A-4653-B769-E36DE586FC6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0772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C76F6-0823-4EB9-AB9E-945F8242B692}" type="datetimeFigureOut">
              <a:rPr lang="en-US" smtClean="0"/>
              <a:t>10/6/2015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77F172-610A-4653-B769-E36DE586FC61}" type="slidenum">
              <a:rPr lang="en-US" smtClean="0"/>
              <a:t>‹#›</a:t>
            </a:fld>
            <a:endParaRPr lang="en-US"/>
          </a:p>
        </p:txBody>
      </p:sp>
    </p:spTree>
    <p:extLst>
      <p:ext uri="{BB962C8B-B14F-4D97-AF65-F5344CB8AC3E}">
        <p14:creationId xmlns:p14="http://schemas.microsoft.com/office/powerpoint/2010/main" val="3758939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EC76F6-0823-4EB9-AB9E-945F8242B692}"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77F172-610A-4653-B769-E36DE586FC6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7293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EC76F6-0823-4EB9-AB9E-945F8242B692}"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77F172-610A-4653-B769-E36DE586FC61}" type="slidenum">
              <a:rPr lang="en-US" smtClean="0"/>
              <a:t>‹#›</a:t>
            </a:fld>
            <a:endParaRPr lang="en-US"/>
          </a:p>
        </p:txBody>
      </p:sp>
    </p:spTree>
    <p:extLst>
      <p:ext uri="{BB962C8B-B14F-4D97-AF65-F5344CB8AC3E}">
        <p14:creationId xmlns:p14="http://schemas.microsoft.com/office/powerpoint/2010/main" val="59265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8.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8.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4EC76F6-0823-4EB9-AB9E-945F8242B692}" type="datetimeFigureOut">
              <a:rPr lang="en-US" smtClean="0"/>
              <a:t>10/6/2015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E77F172-610A-4653-B769-E36DE586FC61}" type="slidenum">
              <a:rPr lang="en-US" smtClean="0"/>
              <a:t>‹#›</a:t>
            </a:fld>
            <a:endParaRPr lang="en-US"/>
          </a:p>
        </p:txBody>
      </p:sp>
    </p:spTree>
    <p:extLst>
      <p:ext uri="{BB962C8B-B14F-4D97-AF65-F5344CB8AC3E}">
        <p14:creationId xmlns:p14="http://schemas.microsoft.com/office/powerpoint/2010/main" val="21139553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4EC76F6-0823-4EB9-AB9E-945F8242B692}" type="datetimeFigureOut">
              <a:rPr lang="en-US" smtClean="0"/>
              <a:t>10/6/2015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E77F172-610A-4653-B769-E36DE586FC61}" type="slidenum">
              <a:rPr lang="en-US" smtClean="0"/>
              <a:t>‹#›</a:t>
            </a:fld>
            <a:endParaRPr lang="en-US"/>
          </a:p>
        </p:txBody>
      </p:sp>
    </p:spTree>
    <p:extLst>
      <p:ext uri="{BB962C8B-B14F-4D97-AF65-F5344CB8AC3E}">
        <p14:creationId xmlns:p14="http://schemas.microsoft.com/office/powerpoint/2010/main" val="253180380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4EC76F6-0823-4EB9-AB9E-945F8242B692}" type="datetimeFigureOut">
              <a:rPr lang="en-US" smtClean="0"/>
              <a:t>10/6/2015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E77F172-610A-4653-B769-E36DE586FC61}" type="slidenum">
              <a:rPr lang="en-US" smtClean="0"/>
              <a:t>‹#›</a:t>
            </a:fld>
            <a:endParaRPr lang="en-US"/>
          </a:p>
        </p:txBody>
      </p:sp>
    </p:spTree>
    <p:extLst>
      <p:ext uri="{BB962C8B-B14F-4D97-AF65-F5344CB8AC3E}">
        <p14:creationId xmlns:p14="http://schemas.microsoft.com/office/powerpoint/2010/main" val="333807951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Charting a future for Rural Communities </a:t>
            </a:r>
            <a:endParaRPr lang="en-US" dirty="0"/>
          </a:p>
        </p:txBody>
      </p:sp>
      <p:sp>
        <p:nvSpPr>
          <p:cNvPr id="3" name="Subtitle 2"/>
          <p:cNvSpPr>
            <a:spLocks noGrp="1"/>
          </p:cNvSpPr>
          <p:nvPr>
            <p:ph type="subTitle" idx="1"/>
          </p:nvPr>
        </p:nvSpPr>
        <p:spPr/>
        <p:txBody>
          <a:bodyPr/>
          <a:lstStyle/>
          <a:p>
            <a:r>
              <a:rPr lang="en-US" dirty="0" smtClean="0"/>
              <a:t>American Planning Association-Idaho Chapter </a:t>
            </a:r>
          </a:p>
          <a:p>
            <a:r>
              <a:rPr lang="en-US" dirty="0" smtClean="0"/>
              <a:t>Conference 2015</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7632" y="4660095"/>
            <a:ext cx="3505200" cy="1993900"/>
          </a:xfrm>
          <a:prstGeom prst="rect">
            <a:avLst/>
          </a:prstGeom>
        </p:spPr>
      </p:pic>
    </p:spTree>
    <p:extLst>
      <p:ext uri="{BB962C8B-B14F-4D97-AF65-F5344CB8AC3E}">
        <p14:creationId xmlns:p14="http://schemas.microsoft.com/office/powerpoint/2010/main" val="210773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 of Dover</a:t>
            </a:r>
            <a:endParaRPr lang="en-US" dirty="0"/>
          </a:p>
        </p:txBody>
      </p:sp>
      <p:sp>
        <p:nvSpPr>
          <p:cNvPr id="3" name="Content Placeholder 2"/>
          <p:cNvSpPr>
            <a:spLocks noGrp="1"/>
          </p:cNvSpPr>
          <p:nvPr>
            <p:ph idx="1"/>
          </p:nvPr>
        </p:nvSpPr>
        <p:spPr/>
        <p:txBody>
          <a:bodyPr>
            <a:normAutofit lnSpcReduction="10000"/>
          </a:bodyPr>
          <a:lstStyle/>
          <a:p>
            <a:r>
              <a:rPr lang="en-US" dirty="0" smtClean="0"/>
              <a:t>Dover </a:t>
            </a:r>
            <a:r>
              <a:rPr lang="en-US" dirty="0"/>
              <a:t>has most of the same responsibilities as </a:t>
            </a:r>
            <a:r>
              <a:rPr lang="en-US" dirty="0" smtClean="0"/>
              <a:t>many larger cities:</a:t>
            </a:r>
            <a:endParaRPr lang="en-US" dirty="0"/>
          </a:p>
          <a:p>
            <a:pPr lvl="1"/>
            <a:r>
              <a:rPr lang="en-US" dirty="0"/>
              <a:t>State of the art sewer plant running that needs about 60% more users to become efficient.</a:t>
            </a:r>
          </a:p>
          <a:p>
            <a:pPr lvl="1"/>
            <a:r>
              <a:rPr lang="en-US" dirty="0"/>
              <a:t>Slow sand water filtration plan, also running around 30% capacity</a:t>
            </a:r>
          </a:p>
          <a:p>
            <a:pPr lvl="1"/>
            <a:r>
              <a:rPr lang="en-US" dirty="0"/>
              <a:t>Street Budget/maintenance</a:t>
            </a:r>
          </a:p>
          <a:p>
            <a:pPr lvl="1"/>
            <a:r>
              <a:rPr lang="en-US" dirty="0"/>
              <a:t>Public Transportation SPOT </a:t>
            </a:r>
          </a:p>
          <a:p>
            <a:pPr lvl="1"/>
            <a:r>
              <a:rPr lang="en-US" dirty="0"/>
              <a:t>Urban Renewal Agency</a:t>
            </a:r>
          </a:p>
          <a:p>
            <a:pPr lvl="1"/>
            <a:r>
              <a:rPr lang="en-US" dirty="0"/>
              <a:t>General fund which includes parks, law enforcement, planning and zoning</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0847" y="637115"/>
            <a:ext cx="3505200" cy="1993900"/>
          </a:xfrm>
          <a:prstGeom prst="rect">
            <a:avLst/>
          </a:prstGeom>
        </p:spPr>
      </p:pic>
    </p:spTree>
    <p:extLst>
      <p:ext uri="{BB962C8B-B14F-4D97-AF65-F5344CB8AC3E}">
        <p14:creationId xmlns:p14="http://schemas.microsoft.com/office/powerpoint/2010/main" val="1226272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 of Dover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0847" y="637115"/>
            <a:ext cx="3505200" cy="1993900"/>
          </a:xfrm>
          <a:prstGeom prst="rect">
            <a:avLst/>
          </a:prstGeom>
        </p:spPr>
      </p:pic>
      <p:pic>
        <p:nvPicPr>
          <p:cNvPr id="4098"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2" y="2004392"/>
            <a:ext cx="2724150" cy="8953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bloximages.chicago2.vip.townnews.com/bonnercountydailybee.com/content/tncms/assets/v3/editorial/3/73/3739dc6a-b290-11e0-be67-001cc4c002e0/4e266601706d8.preview-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249" y="2998944"/>
            <a:ext cx="2857500" cy="306705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Image result for dover, idah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Image result for dover, idah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10" name="Picture 14" descr="Image result for Dover B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2087" y="2631015"/>
            <a:ext cx="5838107" cy="3502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098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Updating an outdated Comprehensive plan</a:t>
            </a:r>
            <a:endParaRPr lang="en-US" dirty="0"/>
          </a:p>
        </p:txBody>
      </p:sp>
      <p:sp>
        <p:nvSpPr>
          <p:cNvPr id="3" name="Content Placeholder 2"/>
          <p:cNvSpPr>
            <a:spLocks noGrp="1"/>
          </p:cNvSpPr>
          <p:nvPr>
            <p:ph idx="1"/>
          </p:nvPr>
        </p:nvSpPr>
        <p:spPr/>
        <p:txBody>
          <a:bodyPr>
            <a:normAutofit/>
          </a:bodyPr>
          <a:lstStyle/>
          <a:p>
            <a:r>
              <a:rPr lang="en-US" dirty="0" smtClean="0"/>
              <a:t>Most recent comprehensive planning effort was last completed in 2003</a:t>
            </a:r>
          </a:p>
          <a:p>
            <a:r>
              <a:rPr lang="en-US" dirty="0" smtClean="0"/>
              <a:t>City Council directed </a:t>
            </a:r>
            <a:r>
              <a:rPr lang="en-US" dirty="0"/>
              <a:t>staff and P/Z Commission to look at updating the 2003 plan in its entirety.  </a:t>
            </a:r>
            <a:endParaRPr lang="en-US" dirty="0" smtClean="0"/>
          </a:p>
          <a:p>
            <a:pPr lvl="1"/>
            <a:r>
              <a:rPr lang="en-US" dirty="0"/>
              <a:t>16 pages and tackles 14 of the required 17 components under Idaho Code §67-6508</a:t>
            </a:r>
          </a:p>
          <a:p>
            <a:pPr lvl="1"/>
            <a:r>
              <a:rPr lang="en-US" dirty="0"/>
              <a:t>Meets the statutory requirements (except for 3 components) but lacks depth to the plan and purpose. </a:t>
            </a:r>
          </a:p>
          <a:p>
            <a:endParaRPr lang="en-US" dirty="0"/>
          </a:p>
        </p:txBody>
      </p:sp>
    </p:spTree>
    <p:extLst>
      <p:ext uri="{BB962C8B-B14F-4D97-AF65-F5344CB8AC3E}">
        <p14:creationId xmlns:p14="http://schemas.microsoft.com/office/powerpoint/2010/main" val="2379200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an outdated Comprehensive plan</a:t>
            </a:r>
          </a:p>
        </p:txBody>
      </p:sp>
      <p:sp>
        <p:nvSpPr>
          <p:cNvPr id="3" name="Content Placeholder 2"/>
          <p:cNvSpPr>
            <a:spLocks noGrp="1"/>
          </p:cNvSpPr>
          <p:nvPr>
            <p:ph idx="1"/>
          </p:nvPr>
        </p:nvSpPr>
        <p:spPr/>
        <p:txBody>
          <a:bodyPr>
            <a:normAutofit/>
          </a:bodyPr>
          <a:lstStyle/>
          <a:p>
            <a:r>
              <a:rPr lang="en-US" dirty="0"/>
              <a:t>The current comp plan </a:t>
            </a:r>
            <a:r>
              <a:rPr lang="en-US" dirty="0" smtClean="0"/>
              <a:t>was </a:t>
            </a:r>
            <a:r>
              <a:rPr lang="en-US" dirty="0"/>
              <a:t>written </a:t>
            </a:r>
            <a:r>
              <a:rPr lang="en-US" dirty="0" smtClean="0"/>
              <a:t>before:</a:t>
            </a:r>
          </a:p>
          <a:p>
            <a:pPr lvl="1"/>
            <a:r>
              <a:rPr lang="en-US" dirty="0"/>
              <a:t>N</a:t>
            </a:r>
            <a:r>
              <a:rPr lang="en-US" dirty="0" smtClean="0"/>
              <a:t>ew state of the art sewer </a:t>
            </a:r>
            <a:r>
              <a:rPr lang="en-US" dirty="0"/>
              <a:t>plant was </a:t>
            </a:r>
            <a:r>
              <a:rPr lang="en-US" dirty="0" smtClean="0"/>
              <a:t>installed;</a:t>
            </a:r>
          </a:p>
          <a:p>
            <a:pPr lvl="1"/>
            <a:r>
              <a:rPr lang="en-US" dirty="0" smtClean="0"/>
              <a:t>Dover’s </a:t>
            </a:r>
            <a:r>
              <a:rPr lang="en-US" dirty="0"/>
              <a:t>largest development, Dover Bay.  </a:t>
            </a:r>
            <a:r>
              <a:rPr lang="en-US" dirty="0" smtClean="0"/>
              <a:t>Which includes a </a:t>
            </a:r>
            <a:r>
              <a:rPr lang="en-US" dirty="0"/>
              <a:t>projected build out of 600 </a:t>
            </a:r>
            <a:r>
              <a:rPr lang="en-US" dirty="0" smtClean="0"/>
              <a:t>residences and condos</a:t>
            </a:r>
            <a:r>
              <a:rPr lang="en-US" dirty="0"/>
              <a:t>, </a:t>
            </a:r>
            <a:r>
              <a:rPr lang="en-US" dirty="0" smtClean="0"/>
              <a:t>a private marina on the Pend Oreille River, </a:t>
            </a:r>
            <a:r>
              <a:rPr lang="en-US" dirty="0"/>
              <a:t>health club, very active public city beach, </a:t>
            </a:r>
            <a:r>
              <a:rPr lang="en-US" dirty="0" err="1" smtClean="0"/>
              <a:t>etc</a:t>
            </a:r>
            <a:r>
              <a:rPr lang="en-US" dirty="0" smtClean="0"/>
              <a:t>;</a:t>
            </a:r>
          </a:p>
          <a:p>
            <a:pPr lvl="1"/>
            <a:r>
              <a:rPr lang="en-US" dirty="0" smtClean="0"/>
              <a:t>Dover Bridge</a:t>
            </a:r>
          </a:p>
          <a:p>
            <a:pPr lvl="1"/>
            <a:endParaRPr lang="en-US" dirty="0"/>
          </a:p>
          <a:p>
            <a:endParaRPr lang="en-US" dirty="0"/>
          </a:p>
        </p:txBody>
      </p:sp>
    </p:spTree>
    <p:extLst>
      <p:ext uri="{BB962C8B-B14F-4D97-AF65-F5344CB8AC3E}">
        <p14:creationId xmlns:p14="http://schemas.microsoft.com/office/powerpoint/2010/main" val="1091037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 of Dover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0847" y="637115"/>
            <a:ext cx="3505200" cy="1993900"/>
          </a:xfrm>
          <a:prstGeom prst="rect">
            <a:avLst/>
          </a:prstGeom>
        </p:spPr>
      </p:pic>
      <p:pic>
        <p:nvPicPr>
          <p:cNvPr id="3074" name="Picture 2" descr="Image result for dover, ida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2" y="2915029"/>
            <a:ext cx="4242513" cy="317779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dover, idah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3490" y="2976031"/>
            <a:ext cx="4712640" cy="3176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589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Tackling the Issue</a:t>
            </a:r>
            <a:endParaRPr lang="en-US" dirty="0"/>
          </a:p>
        </p:txBody>
      </p:sp>
      <p:sp>
        <p:nvSpPr>
          <p:cNvPr id="3" name="Content Placeholder 2"/>
          <p:cNvSpPr>
            <a:spLocks noGrp="1"/>
          </p:cNvSpPr>
          <p:nvPr>
            <p:ph type="subTitle" idx="1"/>
          </p:nvPr>
        </p:nvSpPr>
        <p:spPr/>
        <p:txBody>
          <a:bodyPr>
            <a:normAutofit/>
          </a:bodyPr>
          <a:lstStyle/>
          <a:p>
            <a:r>
              <a:rPr lang="en-US" sz="2800" dirty="0" smtClean="0"/>
              <a:t>Lisa Ailport, AICP</a:t>
            </a:r>
          </a:p>
          <a:p>
            <a:pPr lvl="1"/>
            <a:endParaRPr lang="en-US" dirty="0" smtClean="0"/>
          </a:p>
        </p:txBody>
      </p:sp>
    </p:spTree>
    <p:extLst>
      <p:ext uri="{BB962C8B-B14F-4D97-AF65-F5344CB8AC3E}">
        <p14:creationId xmlns:p14="http://schemas.microsoft.com/office/powerpoint/2010/main" val="3452094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the First Step: </a:t>
            </a:r>
            <a:endParaRPr lang="en-US" dirty="0"/>
          </a:p>
        </p:txBody>
      </p:sp>
      <p:sp>
        <p:nvSpPr>
          <p:cNvPr id="3" name="Content Placeholder 2"/>
          <p:cNvSpPr>
            <a:spLocks noGrp="1"/>
          </p:cNvSpPr>
          <p:nvPr>
            <p:ph idx="1"/>
          </p:nvPr>
        </p:nvSpPr>
        <p:spPr>
          <a:xfrm>
            <a:off x="1295401" y="2556932"/>
            <a:ext cx="9601196" cy="3716868"/>
          </a:xfrm>
        </p:spPr>
        <p:txBody>
          <a:bodyPr>
            <a:normAutofit/>
          </a:bodyPr>
          <a:lstStyle/>
          <a:p>
            <a:r>
              <a:rPr lang="en-US" sz="2800" dirty="0" smtClean="0"/>
              <a:t>So What’s Next? </a:t>
            </a:r>
          </a:p>
          <a:p>
            <a:pPr lvl="1"/>
            <a:r>
              <a:rPr lang="en-US" sz="2800" dirty="0" smtClean="0"/>
              <a:t>Leveraging resources- Staff, working with the Mayor, is looking for opportunities within the state to leverage our resources.  </a:t>
            </a:r>
          </a:p>
          <a:p>
            <a:pPr lvl="1"/>
            <a:r>
              <a:rPr lang="en-US" sz="2800" dirty="0"/>
              <a:t>A comprehensive plan is a very intensive public involvement plan that requires a strategic public outreach goal.  </a:t>
            </a:r>
            <a:endParaRPr lang="en-US" sz="2800" dirty="0" smtClean="0"/>
          </a:p>
          <a:p>
            <a:pPr lvl="1"/>
            <a:endParaRPr lang="en-US" dirty="0" smtClean="0"/>
          </a:p>
        </p:txBody>
      </p:sp>
    </p:spTree>
    <p:extLst>
      <p:ext uri="{BB962C8B-B14F-4D97-AF65-F5344CB8AC3E}">
        <p14:creationId xmlns:p14="http://schemas.microsoft.com/office/powerpoint/2010/main" val="471990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Tackling the Issue</a:t>
            </a:r>
            <a:endParaRPr lang="en-US" dirty="0"/>
          </a:p>
        </p:txBody>
      </p:sp>
      <p:sp>
        <p:nvSpPr>
          <p:cNvPr id="3" name="Content Placeholder 2"/>
          <p:cNvSpPr>
            <a:spLocks noGrp="1"/>
          </p:cNvSpPr>
          <p:nvPr>
            <p:ph idx="1"/>
          </p:nvPr>
        </p:nvSpPr>
        <p:spPr/>
        <p:txBody>
          <a:bodyPr/>
          <a:lstStyle/>
          <a:p>
            <a:r>
              <a:rPr lang="en-US" dirty="0" smtClean="0"/>
              <a:t>How does a city of ±550 tackle a complete rewrite of an comprehensive plan? </a:t>
            </a:r>
          </a:p>
          <a:p>
            <a:r>
              <a:rPr lang="en-US" dirty="0" smtClean="0"/>
              <a:t>City Council and the Mayor asked the City Planner to give the City options for answering the above question. </a:t>
            </a:r>
          </a:p>
        </p:txBody>
      </p:sp>
    </p:spTree>
    <p:extLst>
      <p:ext uri="{BB962C8B-B14F-4D97-AF65-F5344CB8AC3E}">
        <p14:creationId xmlns:p14="http://schemas.microsoft.com/office/powerpoint/2010/main" val="4215102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Tackling the Issue</a:t>
            </a:r>
            <a:endParaRPr lang="en-US" dirty="0"/>
          </a:p>
        </p:txBody>
      </p:sp>
      <p:sp>
        <p:nvSpPr>
          <p:cNvPr id="3" name="Content Placeholder 2"/>
          <p:cNvSpPr>
            <a:spLocks noGrp="1"/>
          </p:cNvSpPr>
          <p:nvPr>
            <p:ph idx="1"/>
          </p:nvPr>
        </p:nvSpPr>
        <p:spPr/>
        <p:txBody>
          <a:bodyPr>
            <a:normAutofit/>
          </a:bodyPr>
          <a:lstStyle/>
          <a:p>
            <a:r>
              <a:rPr lang="en-US" dirty="0" smtClean="0"/>
              <a:t>Three Options were presented: </a:t>
            </a:r>
          </a:p>
          <a:p>
            <a:pPr marL="457200" lvl="1" indent="0">
              <a:buNone/>
            </a:pPr>
            <a:r>
              <a:rPr lang="en-US" dirty="0" smtClean="0"/>
              <a:t>Option 1: Keep the work In-House and attempt to complete the update with the limited resources (budget and staffing) the city had; </a:t>
            </a:r>
          </a:p>
          <a:p>
            <a:pPr marL="457200" lvl="1" indent="0">
              <a:buNone/>
            </a:pPr>
            <a:r>
              <a:rPr lang="en-US" dirty="0" smtClean="0"/>
              <a:t>Option 2: Hire outside assistance through a contract planner to complete the update</a:t>
            </a:r>
          </a:p>
          <a:p>
            <a:pPr marL="457200" lvl="1" indent="0">
              <a:buNone/>
            </a:pPr>
            <a:r>
              <a:rPr lang="en-US" dirty="0" smtClean="0"/>
              <a:t>Option 3: Find a new option…</a:t>
            </a:r>
          </a:p>
        </p:txBody>
      </p:sp>
    </p:spTree>
    <p:extLst>
      <p:ext uri="{BB962C8B-B14F-4D97-AF65-F5344CB8AC3E}">
        <p14:creationId xmlns:p14="http://schemas.microsoft.com/office/powerpoint/2010/main" val="217762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Tackling the Issue</a:t>
            </a:r>
            <a:endParaRPr lang="en-US" dirty="0"/>
          </a:p>
        </p:txBody>
      </p:sp>
      <p:sp>
        <p:nvSpPr>
          <p:cNvPr id="3" name="Content Placeholder 2"/>
          <p:cNvSpPr>
            <a:spLocks noGrp="1"/>
          </p:cNvSpPr>
          <p:nvPr>
            <p:ph idx="1"/>
          </p:nvPr>
        </p:nvSpPr>
        <p:spPr/>
        <p:txBody>
          <a:bodyPr>
            <a:normAutofit lnSpcReduction="10000"/>
          </a:bodyPr>
          <a:lstStyle/>
          <a:p>
            <a:r>
              <a:rPr lang="en-US" dirty="0" smtClean="0"/>
              <a:t>Option 1 In-House: </a:t>
            </a:r>
          </a:p>
          <a:p>
            <a:pPr lvl="1"/>
            <a:r>
              <a:rPr lang="en-US" dirty="0"/>
              <a:t>Didn’t appear that the update would happen in a timely manner.  The City wanted an update completed within a 1-year time frame; </a:t>
            </a:r>
            <a:endParaRPr lang="en-US" dirty="0" smtClean="0"/>
          </a:p>
          <a:p>
            <a:r>
              <a:rPr lang="en-US" dirty="0" smtClean="0"/>
              <a:t>Option 2 Contract Out:</a:t>
            </a:r>
          </a:p>
          <a:p>
            <a:pPr lvl="1"/>
            <a:r>
              <a:rPr lang="en-US" dirty="0"/>
              <a:t>City Planner Lisa </a:t>
            </a:r>
            <a:r>
              <a:rPr lang="en-US" dirty="0" err="1"/>
              <a:t>Ailport’s</a:t>
            </a:r>
            <a:r>
              <a:rPr lang="en-US" dirty="0"/>
              <a:t> experience with other city’s comp plans told us that it would be a starting cost of around $30,000. </a:t>
            </a:r>
            <a:endParaRPr lang="en-US" dirty="0" smtClean="0"/>
          </a:p>
          <a:p>
            <a:r>
              <a:rPr lang="en-US" dirty="0" smtClean="0"/>
              <a:t>Option 3 What Else is Out there: </a:t>
            </a:r>
          </a:p>
          <a:p>
            <a:pPr lvl="1"/>
            <a:r>
              <a:rPr lang="en-US" dirty="0" smtClean="0"/>
              <a:t>Council and the Mayor requested feedback to other options that may be available. </a:t>
            </a:r>
          </a:p>
        </p:txBody>
      </p:sp>
    </p:spTree>
    <p:extLst>
      <p:ext uri="{BB962C8B-B14F-4D97-AF65-F5344CB8AC3E}">
        <p14:creationId xmlns:p14="http://schemas.microsoft.com/office/powerpoint/2010/main" val="235859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normAutofit/>
          </a:bodyPr>
          <a:lstStyle/>
          <a:p>
            <a:r>
              <a:rPr lang="en-US" dirty="0" smtClean="0"/>
              <a:t>Mayor Annie Shaha</a:t>
            </a:r>
          </a:p>
          <a:p>
            <a:r>
              <a:rPr lang="en-US" dirty="0" smtClean="0"/>
              <a:t>Annie</a:t>
            </a:r>
            <a:r>
              <a:rPr lang="en-US" dirty="0"/>
              <a:t>, her husband Kevin and two children have lived in northern Idaho for 20 years.  In 1994 they purchased property in Laclede Idaho where they built their first home in Idaho.  </a:t>
            </a:r>
          </a:p>
          <a:p>
            <a:r>
              <a:rPr lang="en-US" dirty="0"/>
              <a:t>Simultaneously they moved their business, </a:t>
            </a:r>
            <a:r>
              <a:rPr lang="en-US" dirty="0" err="1"/>
              <a:t>Racor</a:t>
            </a:r>
            <a:r>
              <a:rPr lang="en-US" dirty="0"/>
              <a:t> Home Storage Products, to Sandpoint Idaho.  After 14 years of running this successful business, they sold </a:t>
            </a:r>
            <a:r>
              <a:rPr lang="en-US" dirty="0" err="1"/>
              <a:t>Racor</a:t>
            </a:r>
            <a:r>
              <a:rPr lang="en-US" dirty="0"/>
              <a:t> to Illinois Tool Works.  </a:t>
            </a: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4786" y="637115"/>
            <a:ext cx="3505200" cy="1993900"/>
          </a:xfrm>
          <a:prstGeom prst="rect">
            <a:avLst/>
          </a:prstGeom>
        </p:spPr>
      </p:pic>
    </p:spTree>
    <p:extLst>
      <p:ext uri="{BB962C8B-B14F-4D97-AF65-F5344CB8AC3E}">
        <p14:creationId xmlns:p14="http://schemas.microsoft.com/office/powerpoint/2010/main" val="1702662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http://st.depositphotos.com/1041258/3519/v/950/depositphotos_35192831-world-map-earth-globe-vector-line-sketched-up-illustrator-eps-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4110" y="165392"/>
            <a:ext cx="2432488" cy="29373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Tackling the Issue</a:t>
            </a:r>
            <a:endParaRPr lang="en-US" dirty="0"/>
          </a:p>
        </p:txBody>
      </p:sp>
      <p:sp>
        <p:nvSpPr>
          <p:cNvPr id="3" name="Content Placeholder 2"/>
          <p:cNvSpPr>
            <a:spLocks noGrp="1"/>
          </p:cNvSpPr>
          <p:nvPr>
            <p:ph idx="1"/>
          </p:nvPr>
        </p:nvSpPr>
        <p:spPr>
          <a:xfrm>
            <a:off x="1738648" y="2524258"/>
            <a:ext cx="9157950" cy="3451539"/>
          </a:xfrm>
        </p:spPr>
        <p:txBody>
          <a:bodyPr>
            <a:normAutofit/>
          </a:bodyPr>
          <a:lstStyle/>
          <a:p>
            <a:r>
              <a:rPr lang="en-US" dirty="0" smtClean="0"/>
              <a:t>Staff searched the Globe for answers: </a:t>
            </a:r>
          </a:p>
          <a:p>
            <a:pPr lvl="1"/>
            <a:r>
              <a:rPr lang="en-US" dirty="0" smtClean="0"/>
              <a:t>Results of the search found a favorable, but new options.  Teaming with the non-profit, Idaho Smart Growth.</a:t>
            </a:r>
          </a:p>
          <a:p>
            <a:pPr lvl="1"/>
            <a:endParaRPr lang="en-US" dirty="0" smtClean="0"/>
          </a:p>
          <a:p>
            <a:pPr lvl="1"/>
            <a:r>
              <a:rPr lang="en-US" dirty="0" smtClean="0"/>
              <a:t>Risky- but worth it? Staff felt confident it was, council was more apprehensive.  </a:t>
            </a:r>
          </a:p>
          <a:p>
            <a:pPr marL="457200" lvl="1" indent="0">
              <a:buNone/>
            </a:pPr>
            <a:endParaRPr lang="en-US" dirty="0"/>
          </a:p>
          <a:p>
            <a:pPr lvl="1"/>
            <a:endParaRPr lang="en-US" dirty="0" smtClean="0"/>
          </a:p>
        </p:txBody>
      </p:sp>
    </p:spTree>
    <p:extLst>
      <p:ext uri="{BB962C8B-B14F-4D97-AF65-F5344CB8AC3E}">
        <p14:creationId xmlns:p14="http://schemas.microsoft.com/office/powerpoint/2010/main" val="597463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http://st.depositphotos.com/1041258/3519/v/950/depositphotos_35192831-world-map-earth-globe-vector-line-sketched-up-illustrator-eps-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4110" y="165392"/>
            <a:ext cx="2432488" cy="29373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Tackling the Issue</a:t>
            </a:r>
            <a:endParaRPr lang="en-US" dirty="0"/>
          </a:p>
        </p:txBody>
      </p:sp>
      <p:sp>
        <p:nvSpPr>
          <p:cNvPr id="3" name="Content Placeholder 2"/>
          <p:cNvSpPr>
            <a:spLocks noGrp="1"/>
          </p:cNvSpPr>
          <p:nvPr>
            <p:ph idx="1"/>
          </p:nvPr>
        </p:nvSpPr>
        <p:spPr>
          <a:xfrm>
            <a:off x="1738648" y="2524258"/>
            <a:ext cx="9157950" cy="3451539"/>
          </a:xfrm>
        </p:spPr>
        <p:txBody>
          <a:bodyPr>
            <a:normAutofit/>
          </a:bodyPr>
          <a:lstStyle/>
          <a:p>
            <a:r>
              <a:rPr lang="en-US" dirty="0" smtClean="0"/>
              <a:t>After reviewing a proposal from ISG, Council took the leap into entering a contract with the Non-profit.  </a:t>
            </a:r>
          </a:p>
          <a:p>
            <a:r>
              <a:rPr lang="en-US" dirty="0" smtClean="0"/>
              <a:t>The future will tell us how valuable this experience will be, but we at the City feel confident that it will a success.</a:t>
            </a:r>
          </a:p>
          <a:p>
            <a:pPr marL="457200" lvl="1" indent="0">
              <a:buNone/>
            </a:pPr>
            <a:endParaRPr lang="en-US" dirty="0"/>
          </a:p>
          <a:p>
            <a:pPr lvl="1"/>
            <a:endParaRPr lang="en-US" dirty="0" smtClean="0"/>
          </a:p>
        </p:txBody>
      </p:sp>
    </p:spTree>
    <p:extLst>
      <p:ext uri="{BB962C8B-B14F-4D97-AF65-F5344CB8AC3E}">
        <p14:creationId xmlns:p14="http://schemas.microsoft.com/office/powerpoint/2010/main" val="1792414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Teaming with ISG</a:t>
            </a:r>
            <a:endParaRPr lang="en-US" dirty="0"/>
          </a:p>
        </p:txBody>
      </p:sp>
      <p:sp>
        <p:nvSpPr>
          <p:cNvPr id="4" name="Subtitle 3"/>
          <p:cNvSpPr>
            <a:spLocks noGrp="1"/>
          </p:cNvSpPr>
          <p:nvPr>
            <p:ph type="subTitle" idx="1"/>
          </p:nvPr>
        </p:nvSpPr>
        <p:spPr/>
        <p:txBody>
          <a:bodyPr/>
          <a:lstStyle/>
          <a:p>
            <a:r>
              <a:rPr lang="en-US" dirty="0" smtClean="0"/>
              <a:t>Elaine Clegg, Idaho Smart Growth</a:t>
            </a:r>
            <a:endParaRPr lang="en-US" dirty="0"/>
          </a:p>
        </p:txBody>
      </p:sp>
    </p:spTree>
    <p:extLst>
      <p:ext uri="{BB962C8B-B14F-4D97-AF65-F5344CB8AC3E}">
        <p14:creationId xmlns:p14="http://schemas.microsoft.com/office/powerpoint/2010/main" val="2583626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normAutofit fontScale="92500"/>
          </a:bodyPr>
          <a:lstStyle/>
          <a:p>
            <a:r>
              <a:rPr lang="en-US" dirty="0" smtClean="0"/>
              <a:t>Mayor Annie Shaha</a:t>
            </a:r>
          </a:p>
          <a:p>
            <a:r>
              <a:rPr lang="en-US" dirty="0"/>
              <a:t>In 2005 Annie and Kevin built a home in Dover Idaho, where they currently live</a:t>
            </a:r>
            <a:r>
              <a:rPr lang="en-US" dirty="0" smtClean="0"/>
              <a:t>.</a:t>
            </a:r>
            <a:endParaRPr lang="en-US" dirty="0"/>
          </a:p>
          <a:p>
            <a:r>
              <a:rPr lang="en-US" dirty="0"/>
              <a:t>Annie was asked to run for Dover City Council in 2013; this was her first foray into public life.  Two short years later, the current Mayor resigned half way through his term.  The City Council appointed Annie to fill this vacancy. </a:t>
            </a:r>
          </a:p>
          <a:p>
            <a:r>
              <a:rPr lang="en-US" dirty="0"/>
              <a:t>In her time on council and now as Mayor, with the help of a very active staff and city council, she has guided the city water and sewer systems to run more efficiently, enabling a decrease in water rates for most customers.    </a:t>
            </a: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4786" y="637115"/>
            <a:ext cx="3505200" cy="1993900"/>
          </a:xfrm>
          <a:prstGeom prst="rect">
            <a:avLst/>
          </a:prstGeom>
        </p:spPr>
      </p:pic>
    </p:spTree>
    <p:extLst>
      <p:ext uri="{BB962C8B-B14F-4D97-AF65-F5344CB8AC3E}">
        <p14:creationId xmlns:p14="http://schemas.microsoft.com/office/powerpoint/2010/main" val="298103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normAutofit lnSpcReduction="10000"/>
          </a:bodyPr>
          <a:lstStyle/>
          <a:p>
            <a:r>
              <a:rPr lang="en-US" dirty="0" smtClean="0"/>
              <a:t>Lisa M. Ailport, AICP</a:t>
            </a:r>
          </a:p>
          <a:p>
            <a:pPr lvl="1"/>
            <a:r>
              <a:rPr lang="en-US" dirty="0" smtClean="0"/>
              <a:t>2012 Graduate from Washington State University with a B.S. in Natural Resource Planning</a:t>
            </a:r>
          </a:p>
          <a:p>
            <a:pPr lvl="1"/>
            <a:r>
              <a:rPr lang="en-US" dirty="0" smtClean="0"/>
              <a:t>Began my planning career at Bonner County as an Assistant planner in February 2003</a:t>
            </a:r>
          </a:p>
          <a:p>
            <a:pPr lvl="1"/>
            <a:r>
              <a:rPr lang="en-US" dirty="0" smtClean="0"/>
              <a:t>Started with </a:t>
            </a:r>
            <a:r>
              <a:rPr lang="en-US" dirty="0" err="1" smtClean="0"/>
              <a:t>Ruen</a:t>
            </a:r>
            <a:r>
              <a:rPr lang="en-US" dirty="0" smtClean="0"/>
              <a:t>-Yeager in February 2007. </a:t>
            </a:r>
          </a:p>
          <a:p>
            <a:pPr lvl="1"/>
            <a:r>
              <a:rPr lang="en-US" dirty="0" smtClean="0"/>
              <a:t>Certified as a professional Planner with the American Institute of Certified Planners</a:t>
            </a:r>
          </a:p>
          <a:p>
            <a:pPr lvl="1"/>
            <a:r>
              <a:rPr lang="en-US" dirty="0" smtClean="0"/>
              <a:t>Contract Planner for four communities in N. Idaho</a:t>
            </a:r>
          </a:p>
          <a:p>
            <a:pPr lvl="1"/>
            <a:r>
              <a:rPr lang="en-US" dirty="0" smtClean="0"/>
              <a:t>Wife and Mother to a husband and two little girls, age 2 and 7. </a:t>
            </a:r>
          </a:p>
        </p:txBody>
      </p:sp>
    </p:spTree>
    <p:extLst>
      <p:ext uri="{BB962C8B-B14F-4D97-AF65-F5344CB8AC3E}">
        <p14:creationId xmlns:p14="http://schemas.microsoft.com/office/powerpoint/2010/main" val="3043868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a:xfrm>
            <a:off x="1295401" y="2556931"/>
            <a:ext cx="9601196" cy="3568097"/>
          </a:xfrm>
        </p:spPr>
        <p:txBody>
          <a:bodyPr>
            <a:normAutofit fontScale="92500" lnSpcReduction="20000"/>
          </a:bodyPr>
          <a:lstStyle/>
          <a:p>
            <a:r>
              <a:rPr lang="en-US" dirty="0" smtClean="0"/>
              <a:t>Elaine </a:t>
            </a:r>
            <a:r>
              <a:rPr lang="en-US" dirty="0" smtClean="0"/>
              <a:t>Clegg- </a:t>
            </a:r>
            <a:r>
              <a:rPr lang="en-US" dirty="0" smtClean="0"/>
              <a:t>began </a:t>
            </a:r>
            <a:r>
              <a:rPr lang="en-US" dirty="0"/>
              <a:t>working on transportation/land use issues as a citizen advocate 30 years ago. She </a:t>
            </a:r>
            <a:r>
              <a:rPr lang="en-US" dirty="0" smtClean="0"/>
              <a:t>has worked </a:t>
            </a:r>
            <a:r>
              <a:rPr lang="en-US" dirty="0"/>
              <a:t>at Idaho Smart Growth since 1998 providing community based solutions to smart growth </a:t>
            </a:r>
            <a:r>
              <a:rPr lang="en-US" dirty="0" smtClean="0"/>
              <a:t>challenges. Additionally she </a:t>
            </a:r>
            <a:r>
              <a:rPr lang="en-US" dirty="0"/>
              <a:t>has </a:t>
            </a:r>
            <a:r>
              <a:rPr lang="en-US" dirty="0" smtClean="0"/>
              <a:t>served on the Boise City Council for 12 years concentrating on improving </a:t>
            </a:r>
            <a:r>
              <a:rPr lang="en-US" dirty="0"/>
              <a:t>transportation and land use policies. </a:t>
            </a:r>
            <a:endParaRPr lang="en-US" dirty="0"/>
          </a:p>
          <a:p>
            <a:r>
              <a:rPr lang="en-US" dirty="0" smtClean="0"/>
              <a:t>A professional artist by training, Elaine loves cities and loves helping people make the places they live into places they love (or love even more) Her art background helps her think creatively and holistically. </a:t>
            </a:r>
            <a:r>
              <a:rPr lang="en-US" dirty="0"/>
              <a:t>Her experience as an advocate, nonprofit practitioner, policy expert and elected leader bridges diverse stakeholders.</a:t>
            </a:r>
            <a:endParaRPr lang="en-US" dirty="0"/>
          </a:p>
          <a:p>
            <a:r>
              <a:rPr lang="en-US" dirty="0" smtClean="0"/>
              <a:t>Elaine and her husband Brett have been married for 39 years and they have 5 children and eight grandchildren. </a:t>
            </a:r>
            <a:endParaRPr lang="en-US" dirty="0"/>
          </a:p>
          <a:p>
            <a:pPr marL="0" indent="0">
              <a:buNone/>
            </a:pPr>
            <a:endParaRPr lang="en-US" dirty="0" smtClean="0"/>
          </a:p>
        </p:txBody>
      </p:sp>
    </p:spTree>
    <p:extLst>
      <p:ext uri="{BB962C8B-B14F-4D97-AF65-F5344CB8AC3E}">
        <p14:creationId xmlns:p14="http://schemas.microsoft.com/office/powerpoint/2010/main" val="109740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 Overview </a:t>
            </a:r>
            <a:endParaRPr lang="en-US" dirty="0"/>
          </a:p>
        </p:txBody>
      </p:sp>
      <p:sp>
        <p:nvSpPr>
          <p:cNvPr id="3" name="Subtitle 2"/>
          <p:cNvSpPr>
            <a:spLocks noGrp="1"/>
          </p:cNvSpPr>
          <p:nvPr>
            <p:ph type="subTitle" idx="1"/>
          </p:nvPr>
        </p:nvSpPr>
        <p:spPr/>
        <p:txBody>
          <a:bodyPr/>
          <a:lstStyle/>
          <a:p>
            <a:r>
              <a:rPr lang="en-US" dirty="0" smtClean="0"/>
              <a:t>Mayor Shaha</a:t>
            </a:r>
            <a:endParaRPr lang="en-US" dirty="0"/>
          </a:p>
        </p:txBody>
      </p:sp>
    </p:spTree>
    <p:extLst>
      <p:ext uri="{BB962C8B-B14F-4D97-AF65-F5344CB8AC3E}">
        <p14:creationId xmlns:p14="http://schemas.microsoft.com/office/powerpoint/2010/main" val="172700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 of Dover</a:t>
            </a:r>
            <a:endParaRPr lang="en-US" dirty="0"/>
          </a:p>
        </p:txBody>
      </p:sp>
      <p:sp>
        <p:nvSpPr>
          <p:cNvPr id="3" name="Content Placeholder 2"/>
          <p:cNvSpPr>
            <a:spLocks noGrp="1"/>
          </p:cNvSpPr>
          <p:nvPr>
            <p:ph idx="1"/>
          </p:nvPr>
        </p:nvSpPr>
        <p:spPr/>
        <p:txBody>
          <a:bodyPr>
            <a:normAutofit/>
          </a:bodyPr>
          <a:lstStyle/>
          <a:p>
            <a:r>
              <a:rPr lang="en-US" dirty="0" smtClean="0"/>
              <a:t>Historic Dover</a:t>
            </a:r>
          </a:p>
          <a:p>
            <a:pPr lvl="1"/>
            <a:r>
              <a:rPr lang="en-US" dirty="0" smtClean="0"/>
              <a:t>Historic Dover was platted in 1908.  Town was literally barged up stream to the current location when a fire in 1921 burnt down the main mill located in Laclede, Idaho.  A new mill was established, known then as the </a:t>
            </a:r>
            <a:r>
              <a:rPr lang="en-US" dirty="0"/>
              <a:t>Dover Lumber </a:t>
            </a:r>
            <a:r>
              <a:rPr lang="en-US" dirty="0" smtClean="0"/>
              <a:t>Company (DoverIdaho.org)  </a:t>
            </a:r>
          </a:p>
          <a:p>
            <a:endParaRPr lang="en-US"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7745" y="2976032"/>
            <a:ext cx="4572000" cy="2667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0847" y="637115"/>
            <a:ext cx="3505200" cy="1993900"/>
          </a:xfrm>
          <a:prstGeom prst="rect">
            <a:avLst/>
          </a:prstGeom>
        </p:spPr>
      </p:pic>
    </p:spTree>
    <p:extLst>
      <p:ext uri="{BB962C8B-B14F-4D97-AF65-F5344CB8AC3E}">
        <p14:creationId xmlns:p14="http://schemas.microsoft.com/office/powerpoint/2010/main" val="764045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 of Dover</a:t>
            </a:r>
            <a:endParaRPr lang="en-US" dirty="0"/>
          </a:p>
        </p:txBody>
      </p:sp>
      <p:sp>
        <p:nvSpPr>
          <p:cNvPr id="3" name="Content Placeholder 2"/>
          <p:cNvSpPr>
            <a:spLocks noGrp="1"/>
          </p:cNvSpPr>
          <p:nvPr>
            <p:ph idx="1"/>
          </p:nvPr>
        </p:nvSpPr>
        <p:spPr/>
        <p:txBody>
          <a:bodyPr>
            <a:normAutofit/>
          </a:bodyPr>
          <a:lstStyle/>
          <a:p>
            <a:r>
              <a:rPr lang="en-US" dirty="0"/>
              <a:t>Dover </a:t>
            </a:r>
            <a:r>
              <a:rPr lang="en-US" dirty="0" smtClean="0"/>
              <a:t>incorporated </a:t>
            </a:r>
            <a:r>
              <a:rPr lang="en-US" dirty="0"/>
              <a:t>in July 1989.  Since that time, the city has seen tremendous change.  </a:t>
            </a:r>
            <a:endParaRPr lang="en-US" dirty="0" smtClean="0"/>
          </a:p>
          <a:p>
            <a:r>
              <a:rPr lang="en-US" dirty="0" smtClean="0"/>
              <a:t>1990 Census suggest a population centered around 294; </a:t>
            </a:r>
          </a:p>
          <a:p>
            <a:r>
              <a:rPr lang="en-US" dirty="0" smtClean="0"/>
              <a:t>According to 2010 Census Data population hovered around 550;</a:t>
            </a:r>
          </a:p>
          <a:p>
            <a:r>
              <a:rPr lang="en-US" dirty="0" smtClean="0"/>
              <a:t>Bordered by the Pend Oreille River to the south; bisected by State Route 2</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0847" y="637115"/>
            <a:ext cx="3505200" cy="1993900"/>
          </a:xfrm>
          <a:prstGeom prst="rect">
            <a:avLst/>
          </a:prstGeom>
        </p:spPr>
      </p:pic>
    </p:spTree>
    <p:extLst>
      <p:ext uri="{BB962C8B-B14F-4D97-AF65-F5344CB8AC3E}">
        <p14:creationId xmlns:p14="http://schemas.microsoft.com/office/powerpoint/2010/main" val="3840832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 of Dover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7329" y="637115"/>
            <a:ext cx="2838717" cy="1614777"/>
          </a:xfrm>
          <a:prstGeom prst="rect">
            <a:avLst/>
          </a:prstGeom>
        </p:spPr>
      </p:pic>
      <p:pic>
        <p:nvPicPr>
          <p:cNvPr id="1028" name="Picture 4" descr="http://www.sandpointrealestate.net/images/doverliving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189" y="2445693"/>
            <a:ext cx="10135360" cy="3363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7463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3.xml><?xml version="1.0" encoding="utf-8"?>
<a:theme xmlns:a="http://schemas.openxmlformats.org/drawingml/2006/main" name="2_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
  <TotalTime>436</TotalTime>
  <Words>1058</Words>
  <Application>Microsoft Office PowerPoint</Application>
  <PresentationFormat>Widescreen</PresentationFormat>
  <Paragraphs>86</Paragraphs>
  <Slides>22</Slides>
  <Notes>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22</vt:i4>
      </vt:variant>
    </vt:vector>
  </HeadingPairs>
  <TitlesOfParts>
    <vt:vector size="27" baseType="lpstr">
      <vt:lpstr>Arial</vt:lpstr>
      <vt:lpstr>Garamond</vt:lpstr>
      <vt:lpstr>Organic</vt:lpstr>
      <vt:lpstr>1_Organic</vt:lpstr>
      <vt:lpstr>2_Organic</vt:lpstr>
      <vt:lpstr>Charting a future for Rural Communities </vt:lpstr>
      <vt:lpstr>Introductions</vt:lpstr>
      <vt:lpstr>Introductions</vt:lpstr>
      <vt:lpstr>Introductions</vt:lpstr>
      <vt:lpstr>Introductions</vt:lpstr>
      <vt:lpstr>An Overview </vt:lpstr>
      <vt:lpstr>City of Dover</vt:lpstr>
      <vt:lpstr>City of Dover</vt:lpstr>
      <vt:lpstr>City of Dover</vt:lpstr>
      <vt:lpstr>City of Dover</vt:lpstr>
      <vt:lpstr>City of Dover</vt:lpstr>
      <vt:lpstr>Updating an outdated Comprehensive plan</vt:lpstr>
      <vt:lpstr>Updating an outdated Comprehensive plan</vt:lpstr>
      <vt:lpstr>City of Dover</vt:lpstr>
      <vt:lpstr>Tackling the Issue</vt:lpstr>
      <vt:lpstr>Taking the First Step: </vt:lpstr>
      <vt:lpstr>Tackling the Issue</vt:lpstr>
      <vt:lpstr>Tackling the Issue</vt:lpstr>
      <vt:lpstr>Tackling the Issue</vt:lpstr>
      <vt:lpstr>Tackling the Issue</vt:lpstr>
      <vt:lpstr>Tackling the Issue</vt:lpstr>
      <vt:lpstr>Teaming with ISG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Comprehensive Planning</dc:title>
  <dc:creator>lailport</dc:creator>
  <cp:lastModifiedBy>Elaine Clegg</cp:lastModifiedBy>
  <cp:revision>30</cp:revision>
  <dcterms:created xsi:type="dcterms:W3CDTF">2015-05-07T16:10:21Z</dcterms:created>
  <dcterms:modified xsi:type="dcterms:W3CDTF">2015-10-07T05:34:01Z</dcterms:modified>
</cp:coreProperties>
</file>