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67" r:id="rId3"/>
    <p:sldId id="263" r:id="rId4"/>
    <p:sldId id="262" r:id="rId5"/>
    <p:sldId id="264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59" r:id="rId14"/>
    <p:sldId id="274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2D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7B086-AD82-4AED-9DFA-3EF135E027F9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0EBF4-61FC-4CFA-9D0F-F8FFD9847F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C460-6649-4BD5-9C3E-D9A31C1A67FE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F624-00C2-4B4E-8D4B-E019A4BCB8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8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C460-6649-4BD5-9C3E-D9A31C1A67FE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F624-00C2-4B4E-8D4B-E019A4BCB8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6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C460-6649-4BD5-9C3E-D9A31C1A67FE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F624-00C2-4B4E-8D4B-E019A4BCB8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3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C460-6649-4BD5-9C3E-D9A31C1A67FE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F624-00C2-4B4E-8D4B-E019A4BCB8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5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C460-6649-4BD5-9C3E-D9A31C1A67FE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F624-00C2-4B4E-8D4B-E019A4BCB8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2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C460-6649-4BD5-9C3E-D9A31C1A67FE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F624-00C2-4B4E-8D4B-E019A4BCB8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3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C460-6649-4BD5-9C3E-D9A31C1A67FE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F624-00C2-4B4E-8D4B-E019A4BCB8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2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C460-6649-4BD5-9C3E-D9A31C1A67FE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F624-00C2-4B4E-8D4B-E019A4BCB8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4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C460-6649-4BD5-9C3E-D9A31C1A67FE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F624-00C2-4B4E-8D4B-E019A4BCB8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4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C460-6649-4BD5-9C3E-D9A31C1A67FE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F624-00C2-4B4E-8D4B-E019A4BCB8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1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C460-6649-4BD5-9C3E-D9A31C1A67FE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F624-00C2-4B4E-8D4B-E019A4BCB8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2C460-6649-4BD5-9C3E-D9A31C1A67FE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2F624-00C2-4B4E-8D4B-E019A4BCB8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0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utledge.com/A-Guide-for-the-Idealist-Launching-and-Navigating-Your-Planning-Career/Willson/p/book/978113808587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12394"/>
            <a:ext cx="7772400" cy="1021556"/>
          </a:xfrm>
        </p:spPr>
        <p:txBody>
          <a:bodyPr/>
          <a:lstStyle/>
          <a:p>
            <a:r>
              <a:rPr lang="en-US" sz="3200" dirty="0"/>
              <a:t>APA-ID </a:t>
            </a:r>
            <a:r>
              <a:rPr lang="en-US" sz="3200" cap="none" dirty="0"/>
              <a:t>October 2019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87253"/>
            <a:ext cx="7772400" cy="112514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Idealism in Planning</a:t>
            </a:r>
          </a:p>
        </p:txBody>
      </p:sp>
      <p:pic>
        <p:nvPicPr>
          <p:cNvPr id="1026" name="Picture 2" descr="https://planning-org-uploaded-media.s3.amazonaws.com/image/feet-straddling-border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438610"/>
            <a:ext cx="5861050" cy="22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06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71550"/>
            <a:ext cx="8372805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Berlin Sans FB" panose="020E0602020502020306" pitchFamily="34" charset="0"/>
              </a:rPr>
              <a:t>The Role of Ideals in the Professional World</a:t>
            </a:r>
          </a:p>
          <a:p>
            <a:endParaRPr lang="en-US" sz="2400" dirty="0">
              <a:latin typeface="Berlin Sans FB" panose="020E0602020502020306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" panose="020E0602020502020306" pitchFamily="34" charset="0"/>
              </a:rPr>
              <a:t>Can ideals be adapted to a regulatory, political and/or </a:t>
            </a:r>
            <a:br>
              <a:rPr lang="en-US" sz="2400" dirty="0">
                <a:latin typeface="Berlin Sans FB" panose="020E0602020502020306" pitchFamily="34" charset="0"/>
              </a:rPr>
            </a:br>
            <a:r>
              <a:rPr lang="en-US" sz="2400" dirty="0">
                <a:latin typeface="Berlin Sans FB" panose="020E0602020502020306" pitchFamily="34" charset="0"/>
              </a:rPr>
              <a:t>corporate environment?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Berlin Sans FB" panose="020E0602020502020306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" panose="020E0602020502020306" pitchFamily="34" charset="0"/>
              </a:rPr>
              <a:t>What is the proper balance of idealism and professionalism?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Berlin Sans FB" panose="020E0602020502020306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" panose="020E0602020502020306" pitchFamily="34" charset="0"/>
              </a:rPr>
              <a:t>Are there limitations to idealism in the workplace?</a:t>
            </a:r>
          </a:p>
        </p:txBody>
      </p:sp>
    </p:spTree>
    <p:extLst>
      <p:ext uri="{BB962C8B-B14F-4D97-AF65-F5344CB8AC3E}">
        <p14:creationId xmlns:p14="http://schemas.microsoft.com/office/powerpoint/2010/main" val="439501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71550"/>
            <a:ext cx="634500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Berlin Sans FB" panose="020E0602020502020306" pitchFamily="34" charset="0"/>
              </a:rPr>
              <a:t>Disillusionment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" panose="020E0602020502020306" pitchFamily="34" charset="0"/>
              </a:rPr>
              <a:t>What causes disillusionment in planning?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" panose="020E0602020502020306" pitchFamily="34" charset="0"/>
              </a:rPr>
              <a:t>Do planners have to abandon ideals to avoid </a:t>
            </a:r>
            <a:br>
              <a:rPr lang="en-US" sz="2400" dirty="0">
                <a:latin typeface="Berlin Sans FB" panose="020E0602020502020306" pitchFamily="34" charset="0"/>
              </a:rPr>
            </a:br>
            <a:r>
              <a:rPr lang="en-US" sz="2400" dirty="0">
                <a:latin typeface="Berlin Sans FB" panose="020E0602020502020306" pitchFamily="34" charset="0"/>
              </a:rPr>
              <a:t>disillusionment?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" panose="020E0602020502020306" pitchFamily="34" charset="0"/>
              </a:rPr>
              <a:t>How can you recover from disillusionment?</a:t>
            </a:r>
          </a:p>
          <a:p>
            <a:pPr marL="457200" indent="-457200">
              <a:buAutoNum type="arabicPeriod"/>
            </a:pPr>
            <a:endParaRPr lang="en-US" sz="2400" dirty="0">
              <a:latin typeface="Berlin Sans FB" panose="020E0602020502020306" pitchFamily="34" charset="0"/>
            </a:endParaRPr>
          </a:p>
          <a:p>
            <a:pPr marL="457200" indent="-457200">
              <a:buAutoNum type="arabicPeriod"/>
            </a:pPr>
            <a:endParaRPr lang="en-US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55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61950"/>
            <a:ext cx="834074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Berlin Sans FB" panose="020E0602020502020306" pitchFamily="34" charset="0"/>
              </a:rPr>
              <a:t>Refining Idealism</a:t>
            </a:r>
          </a:p>
          <a:p>
            <a:endParaRPr lang="en-US" sz="2400" dirty="0">
              <a:latin typeface="Berlin Sans FB" panose="020E0602020502020306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" panose="020E0602020502020306" pitchFamily="34" charset="0"/>
              </a:rPr>
              <a:t>How can we evolve to develop ‘principled adaptability’?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Berlin Sans FB" panose="020E0602020502020306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" panose="020E0602020502020306" pitchFamily="34" charset="0"/>
              </a:rPr>
              <a:t>How do we maintain ethics all while balancing idealism and </a:t>
            </a:r>
            <a:br>
              <a:rPr lang="en-US" sz="2400" dirty="0">
                <a:latin typeface="Berlin Sans FB" panose="020E0602020502020306" pitchFamily="34" charset="0"/>
              </a:rPr>
            </a:br>
            <a:r>
              <a:rPr lang="en-US" sz="2400" dirty="0">
                <a:latin typeface="Berlin Sans FB" panose="020E0602020502020306" pitchFamily="34" charset="0"/>
              </a:rPr>
              <a:t>professionalism?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Berlin Sans FB" panose="020E0602020502020306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" panose="020E0602020502020306" pitchFamily="34" charset="0"/>
              </a:rPr>
              <a:t>How can you avoid misusing idealism/realism?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Berlin Sans FB" panose="020E0602020502020306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" panose="020E0602020502020306" pitchFamily="34" charset="0"/>
              </a:rPr>
              <a:t>Is Idealism necessary for the planning profession?</a:t>
            </a:r>
          </a:p>
        </p:txBody>
      </p:sp>
    </p:spTree>
    <p:extLst>
      <p:ext uri="{BB962C8B-B14F-4D97-AF65-F5344CB8AC3E}">
        <p14:creationId xmlns:p14="http://schemas.microsoft.com/office/powerpoint/2010/main" val="710975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06" y="3263760"/>
            <a:ext cx="2257494" cy="12067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183" y="209550"/>
            <a:ext cx="903515" cy="194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70473" y="3128682"/>
            <a:ext cx="1653718" cy="12738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2559124"/>
            <a:ext cx="1598419" cy="22224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81235"/>
            <a:ext cx="1385354" cy="9095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 rot="-600000">
            <a:off x="303623" y="1986184"/>
            <a:ext cx="212632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Team Building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92378"/>
            <a:ext cx="632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Showcard Gothic" panose="04020904020102020604" pitchFamily="82" charset="0"/>
              </a:rPr>
              <a:t>Helpful </a:t>
            </a:r>
            <a:r>
              <a:rPr lang="en-US" sz="3600" dirty="0">
                <a:latin typeface="Showcard Gothic" panose="04020904020102020604" pitchFamily="82" charset="0"/>
              </a:rPr>
              <a:t>(&amp; necessary)</a:t>
            </a:r>
            <a:r>
              <a:rPr lang="en-US" sz="4400" dirty="0">
                <a:latin typeface="Showcard Gothic" panose="04020904020102020604" pitchFamily="82" charset="0"/>
              </a:rPr>
              <a:t> Coping Methods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8891" y="4423988"/>
            <a:ext cx="21263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Humor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350" y="3679511"/>
            <a:ext cx="1981200" cy="10368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472" y="2002083"/>
            <a:ext cx="2022928" cy="12740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 rot="600000">
            <a:off x="5034171" y="2142323"/>
            <a:ext cx="21263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De-stress</a:t>
            </a:r>
          </a:p>
        </p:txBody>
      </p:sp>
    </p:spTree>
    <p:extLst>
      <p:ext uri="{BB962C8B-B14F-4D97-AF65-F5344CB8AC3E}">
        <p14:creationId xmlns:p14="http://schemas.microsoft.com/office/powerpoint/2010/main" val="618837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6200" y="0"/>
            <a:ext cx="9144000" cy="5143500"/>
          </a:xfrm>
          <a:prstGeom prst="roundRect">
            <a:avLst/>
          </a:prstGeom>
          <a:solidFill>
            <a:srgbClr val="A2D4E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2419350"/>
            <a:ext cx="7772400" cy="11251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  <a:latin typeface="Berlin Sans FB" panose="020E0602020502020306" pitchFamily="34" charset="0"/>
              </a:rPr>
              <a:t>  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268367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Your Panelists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Leon Letson – City of Boise</a:t>
            </a:r>
          </a:p>
          <a:p>
            <a:r>
              <a:rPr lang="en-US" dirty="0"/>
              <a:t>Aaron Mondada – Agnew :: Beck Consulting</a:t>
            </a:r>
          </a:p>
          <a:p>
            <a:r>
              <a:rPr lang="en-US" dirty="0"/>
              <a:t>Hilary Anderson – City of Coeur d’Alene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600" u="sng" dirty="0"/>
              <a:t>Additional acknowledgements:</a:t>
            </a:r>
          </a:p>
          <a:p>
            <a:pPr marL="0" indent="0">
              <a:buNone/>
            </a:pPr>
            <a:r>
              <a:rPr lang="en-US" sz="2600" dirty="0"/>
              <a:t>Nicolette Womack – City of Boise</a:t>
            </a:r>
          </a:p>
          <a:p>
            <a:pPr marL="0" indent="0">
              <a:buNone/>
            </a:pPr>
            <a:r>
              <a:rPr lang="en-US" sz="2600" dirty="0"/>
              <a:t>Kaite Justice – Downtown Mobility Collaborative </a:t>
            </a:r>
          </a:p>
        </p:txBody>
      </p:sp>
    </p:spTree>
    <p:extLst>
      <p:ext uri="{BB962C8B-B14F-4D97-AF65-F5344CB8AC3E}">
        <p14:creationId xmlns:p14="http://schemas.microsoft.com/office/powerpoint/2010/main" val="251495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lanning-org-uploaded-media.s3.amazonaws.com/image/feet-straddling-border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64" y="742950"/>
            <a:ext cx="7050736" cy="268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3455" y="3947815"/>
            <a:ext cx="8615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‘Principle Adaptability’ Blends Realism and Idealism at Work</a:t>
            </a:r>
          </a:p>
          <a:p>
            <a:pPr algn="ctr"/>
            <a:r>
              <a:rPr lang="en-US" sz="2400" dirty="0"/>
              <a:t>By Richard Wilson, FAICP </a:t>
            </a:r>
            <a:endParaRPr lang="en-US" sz="2400" i="1" u="sng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59305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5143500"/>
          </a:xfrm>
          <a:prstGeom prst="roundRect">
            <a:avLst/>
          </a:prstGeom>
          <a:solidFill>
            <a:srgbClr val="A2D4E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3619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This post addresses the roles of idealism and realism in planning practice, arguing for a planning style called </a:t>
            </a:r>
            <a:r>
              <a:rPr lang="en-US" i="1" dirty="0"/>
              <a:t>principled adaptability</a:t>
            </a:r>
            <a:r>
              <a:rPr lang="en-US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150"/>
            <a:ext cx="6703847" cy="503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88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79521"/>
            <a:ext cx="3282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"A Guide for the Idealist" Articles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r="4050"/>
          <a:stretch/>
        </p:blipFill>
        <p:spPr bwMode="auto">
          <a:xfrm>
            <a:off x="4639540" y="285750"/>
            <a:ext cx="3470565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1657350"/>
            <a:ext cx="2819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Burn Out VS. </a:t>
            </a:r>
          </a:p>
          <a:p>
            <a:pPr algn="ctr"/>
            <a:r>
              <a:rPr lang="en-US" sz="4400" dirty="0"/>
              <a:t>Fade Out</a:t>
            </a:r>
          </a:p>
        </p:txBody>
      </p:sp>
    </p:spTree>
    <p:extLst>
      <p:ext uri="{BB962C8B-B14F-4D97-AF65-F5344CB8AC3E}">
        <p14:creationId xmlns:p14="http://schemas.microsoft.com/office/powerpoint/2010/main" val="4070878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121753"/>
            <a:ext cx="3390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Berlin Sans FB" panose="020E0602020502020306" pitchFamily="34" charset="0"/>
              </a:rPr>
              <a:t>Leon Letson </a:t>
            </a:r>
          </a:p>
        </p:txBody>
      </p:sp>
    </p:spTree>
    <p:extLst>
      <p:ext uri="{BB962C8B-B14F-4D97-AF65-F5344CB8AC3E}">
        <p14:creationId xmlns:p14="http://schemas.microsoft.com/office/powerpoint/2010/main" val="218495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121753"/>
            <a:ext cx="4572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Berlin Sans FB" panose="020E0602020502020306" pitchFamily="34" charset="0"/>
              </a:rPr>
              <a:t>Aaron Mondada </a:t>
            </a:r>
          </a:p>
        </p:txBody>
      </p:sp>
    </p:spTree>
    <p:extLst>
      <p:ext uri="{BB962C8B-B14F-4D97-AF65-F5344CB8AC3E}">
        <p14:creationId xmlns:p14="http://schemas.microsoft.com/office/powerpoint/2010/main" val="225540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121753"/>
            <a:ext cx="4439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Berlin Sans FB" panose="020E0602020502020306" pitchFamily="34" charset="0"/>
              </a:rPr>
              <a:t>Hilary Anderson </a:t>
            </a:r>
          </a:p>
        </p:txBody>
      </p:sp>
    </p:spTree>
    <p:extLst>
      <p:ext uri="{BB962C8B-B14F-4D97-AF65-F5344CB8AC3E}">
        <p14:creationId xmlns:p14="http://schemas.microsoft.com/office/powerpoint/2010/main" val="128163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200" y="0"/>
            <a:ext cx="9144000" cy="5143500"/>
          </a:xfrm>
          <a:prstGeom prst="roundRect">
            <a:avLst/>
          </a:prstGeom>
          <a:solidFill>
            <a:srgbClr val="A2D4E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  <a:latin typeface="Berlin Sans FB" panose="020E0602020502020306" pitchFamily="34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718566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171</Words>
  <Application>Microsoft Office PowerPoint</Application>
  <PresentationFormat>On-screen Show (16:9)</PresentationFormat>
  <Paragraphs>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APA-ID October 2019</vt:lpstr>
      <vt:lpstr>Meet Your Panelists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Coeur d Alene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HILARY</dc:creator>
  <cp:lastModifiedBy>ANDERSON, HILARY</cp:lastModifiedBy>
  <cp:revision>37</cp:revision>
  <dcterms:created xsi:type="dcterms:W3CDTF">2019-09-30T15:32:18Z</dcterms:created>
  <dcterms:modified xsi:type="dcterms:W3CDTF">2019-10-10T21:01:36Z</dcterms:modified>
</cp:coreProperties>
</file>