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78" r:id="rId2"/>
    <p:sldId id="257" r:id="rId3"/>
    <p:sldId id="258" r:id="rId4"/>
    <p:sldId id="272" r:id="rId5"/>
    <p:sldId id="259" r:id="rId6"/>
    <p:sldId id="260" r:id="rId7"/>
    <p:sldId id="276" r:id="rId8"/>
    <p:sldId id="261" r:id="rId9"/>
    <p:sldId id="263" r:id="rId10"/>
    <p:sldId id="262" r:id="rId11"/>
    <p:sldId id="264" r:id="rId12"/>
    <p:sldId id="275" r:id="rId13"/>
    <p:sldId id="277" r:id="rId14"/>
    <p:sldId id="265" r:id="rId15"/>
    <p:sldId id="268" r:id="rId16"/>
    <p:sldId id="266" r:id="rId17"/>
    <p:sldId id="274" r:id="rId18"/>
    <p:sldId id="273" r:id="rId19"/>
    <p:sldId id="267" r:id="rId20"/>
    <p:sldId id="269" r:id="rId21"/>
    <p:sldId id="270" r:id="rId22"/>
    <p:sldId id="271"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8580"/>
            <a:ext cx="8596668" cy="1240972"/>
          </a:xfrm>
        </p:spPr>
        <p:txBody>
          <a:bodyPr/>
          <a:lstStyle/>
          <a:p>
            <a:pPr algn="ctr"/>
            <a:r>
              <a:rPr lang="en-US" dirty="0"/>
              <a:t>DRAFTING A CODE FOR WIRELESS COMMUNICATION FACILITIES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457" y="2538499"/>
            <a:ext cx="5568251" cy="4114228"/>
          </a:xfrm>
        </p:spPr>
      </p:pic>
      <p:sp>
        <p:nvSpPr>
          <p:cNvPr id="5" name="Rectangle 4"/>
          <p:cNvSpPr/>
          <p:nvPr/>
        </p:nvSpPr>
        <p:spPr>
          <a:xfrm>
            <a:off x="1502229" y="1623527"/>
            <a:ext cx="7641771" cy="830997"/>
          </a:xfrm>
          <a:prstGeom prst="rect">
            <a:avLst/>
          </a:prstGeom>
        </p:spPr>
        <p:txBody>
          <a:bodyPr wrap="square">
            <a:spAutoFit/>
          </a:bodyPr>
          <a:lstStyle/>
          <a:p>
            <a:r>
              <a:rPr lang="en-US" sz="1200" b="1" dirty="0"/>
              <a:t>Disclaimer</a:t>
            </a:r>
            <a:r>
              <a:rPr lang="en-US" sz="1200" dirty="0"/>
              <a:t>: This session presents a brief background of the Telecommunications Act; What is the Spectrum Act– Why is it important to drafting an Ordinance and the most recent FCC Ruling. This presentation is presented through the lens of how the City of Pocatello addressed WCF’s – The Objective of this session is to present basic information that will be helpful in drafting a WCF Ordinance. </a:t>
            </a:r>
          </a:p>
        </p:txBody>
      </p:sp>
    </p:spTree>
    <p:extLst>
      <p:ext uri="{BB962C8B-B14F-4D97-AF65-F5344CB8AC3E}">
        <p14:creationId xmlns:p14="http://schemas.microsoft.com/office/powerpoint/2010/main" val="1402561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RECENT FCC RULES CONTINUED</a:t>
            </a:r>
            <a:endParaRPr lang="en-US" dirty="0"/>
          </a:p>
        </p:txBody>
      </p:sp>
      <p:sp>
        <p:nvSpPr>
          <p:cNvPr id="3" name="Content Placeholder 2"/>
          <p:cNvSpPr>
            <a:spLocks noGrp="1"/>
          </p:cNvSpPr>
          <p:nvPr>
            <p:ph idx="1"/>
          </p:nvPr>
        </p:nvSpPr>
        <p:spPr>
          <a:xfrm>
            <a:off x="677334" y="1487979"/>
            <a:ext cx="8596668" cy="2300250"/>
          </a:xfrm>
        </p:spPr>
        <p:txBody>
          <a:bodyPr>
            <a:normAutofit/>
          </a:bodyPr>
          <a:lstStyle/>
          <a:p>
            <a:r>
              <a:rPr lang="en-US" sz="2400" dirty="0" smtClean="0"/>
              <a:t>Collocation Small Cells = 60 days</a:t>
            </a:r>
          </a:p>
          <a:p>
            <a:r>
              <a:rPr lang="en-US" sz="2400" dirty="0" smtClean="0"/>
              <a:t>Collocation of facilities other than small cells = 90 days</a:t>
            </a:r>
          </a:p>
          <a:p>
            <a:r>
              <a:rPr lang="en-US" sz="2400" dirty="0" smtClean="0"/>
              <a:t>Construction of new facilities other than small wireless facilities = 150 days</a:t>
            </a:r>
            <a:endParaRPr lang="en-US" sz="2400" dirty="0"/>
          </a:p>
        </p:txBody>
      </p:sp>
    </p:spTree>
    <p:extLst>
      <p:ext uri="{BB962C8B-B14F-4D97-AF65-F5344CB8AC3E}">
        <p14:creationId xmlns:p14="http://schemas.microsoft.com/office/powerpoint/2010/main" val="366573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0314"/>
          </a:xfrm>
        </p:spPr>
        <p:txBody>
          <a:bodyPr/>
          <a:lstStyle/>
          <a:p>
            <a:pPr algn="ctr"/>
            <a:r>
              <a:rPr lang="en-US" dirty="0" smtClean="0"/>
              <a:t>POCATELLO WCF ORDINANCE </a:t>
            </a:r>
            <a:endParaRPr lang="en-US" dirty="0"/>
          </a:p>
        </p:txBody>
      </p:sp>
      <p:sp>
        <p:nvSpPr>
          <p:cNvPr id="3" name="Content Placeholder 2"/>
          <p:cNvSpPr>
            <a:spLocks noGrp="1"/>
          </p:cNvSpPr>
          <p:nvPr>
            <p:ph idx="1"/>
          </p:nvPr>
        </p:nvSpPr>
        <p:spPr>
          <a:xfrm>
            <a:off x="677334" y="1339914"/>
            <a:ext cx="8596668" cy="5260062"/>
          </a:xfrm>
        </p:spPr>
        <p:txBody>
          <a:bodyPr>
            <a:normAutofit/>
          </a:bodyPr>
          <a:lstStyle/>
          <a:p>
            <a:r>
              <a:rPr lang="en-US" sz="2400" dirty="0" smtClean="0"/>
              <a:t>In Pocatello’s previous WCF Ordinance placement of Wireless Communication equipment such as small cells on City owned Traffic Signals was prohibited. </a:t>
            </a:r>
          </a:p>
          <a:p>
            <a:r>
              <a:rPr lang="en-US" sz="2400" dirty="0" smtClean="0"/>
              <a:t>WCF antenna’s, small cells, DAS are permitted on utility support structure in all zoning districts.</a:t>
            </a:r>
          </a:p>
          <a:p>
            <a:r>
              <a:rPr lang="en-US" sz="2400" b="1" dirty="0" smtClean="0"/>
              <a:t>Utility Support Structure</a:t>
            </a:r>
            <a:r>
              <a:rPr lang="en-US" sz="2400" dirty="0" smtClean="0"/>
              <a:t> includes “Utility poles or utility towers supporting electrical, telephone, cable or other similar facilities; street standards; pedestrian light standards; traffic light structures and traffic sign structures”</a:t>
            </a:r>
            <a:endParaRPr lang="en-US" sz="2400" dirty="0"/>
          </a:p>
        </p:txBody>
      </p:sp>
    </p:spTree>
    <p:extLst>
      <p:ext uri="{BB962C8B-B14F-4D97-AF65-F5344CB8AC3E}">
        <p14:creationId xmlns:p14="http://schemas.microsoft.com/office/powerpoint/2010/main" val="382942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9282"/>
          </a:xfrm>
        </p:spPr>
        <p:txBody>
          <a:bodyPr/>
          <a:lstStyle/>
          <a:p>
            <a:pPr algn="ctr"/>
            <a:r>
              <a:rPr lang="en-US" dirty="0" smtClean="0"/>
              <a:t>BUSY INTERSECTION </a:t>
            </a:r>
            <a:br>
              <a:rPr lang="en-US" dirty="0" smtClean="0"/>
            </a:br>
            <a:r>
              <a:rPr lang="en-US" sz="1200" dirty="0" smtClean="0"/>
              <a:t>Photo by Matthew Lewis Pocatello, ID</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36882"/>
          <a:stretch/>
        </p:blipFill>
        <p:spPr>
          <a:xfrm>
            <a:off x="1831839" y="1651518"/>
            <a:ext cx="6052527" cy="5092793"/>
          </a:xfrm>
        </p:spPr>
      </p:pic>
    </p:spTree>
    <p:extLst>
      <p:ext uri="{BB962C8B-B14F-4D97-AF65-F5344CB8AC3E}">
        <p14:creationId xmlns:p14="http://schemas.microsoft.com/office/powerpoint/2010/main" val="56042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04596"/>
          </a:xfrm>
        </p:spPr>
        <p:txBody>
          <a:bodyPr/>
          <a:lstStyle/>
          <a:p>
            <a:pPr algn="ctr"/>
            <a:r>
              <a:rPr lang="en-US" dirty="0" smtClean="0"/>
              <a:t>ROOF MOUNTED 5G SMALL CELLS </a:t>
            </a:r>
            <a:br>
              <a:rPr lang="en-US" dirty="0" smtClean="0"/>
            </a:br>
            <a:r>
              <a:rPr lang="en-US" sz="1200" dirty="0" smtClean="0"/>
              <a:t>SOURCE CREATIVE COMMONS</a:t>
            </a:r>
            <a:endParaRPr lang="en-US" dirty="0"/>
          </a:p>
        </p:txBody>
      </p:sp>
      <p:sp>
        <p:nvSpPr>
          <p:cNvPr id="3" name="Content Placeholder 2"/>
          <p:cNvSpPr>
            <a:spLocks noGrp="1"/>
          </p:cNvSpPr>
          <p:nvPr>
            <p:ph idx="1"/>
          </p:nvPr>
        </p:nvSpPr>
        <p:spPr>
          <a:xfrm>
            <a:off x="3092320" y="4865297"/>
            <a:ext cx="5797816" cy="1079456"/>
          </a:xfrm>
        </p:spPr>
        <p:txBody>
          <a:bodyPr/>
          <a:lstStyle/>
          <a:p>
            <a:endParaRPr lang="en-US" dirty="0"/>
          </a:p>
        </p:txBody>
      </p:sp>
      <p:pic>
        <p:nvPicPr>
          <p:cNvPr id="1026" name="Picture 1" descr="5G Antennas on Pittsburgh Roof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752" y="1614196"/>
            <a:ext cx="6789831" cy="487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60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Pocatello WCF Code Section 15.42.040 Types of WCF Permits Required</a:t>
            </a:r>
            <a:endParaRPr lang="en-US" dirty="0"/>
          </a:p>
        </p:txBody>
      </p:sp>
      <p:sp>
        <p:nvSpPr>
          <p:cNvPr id="3" name="Content Placeholder 2"/>
          <p:cNvSpPr>
            <a:spLocks noGrp="1"/>
          </p:cNvSpPr>
          <p:nvPr>
            <p:ph idx="1"/>
          </p:nvPr>
        </p:nvSpPr>
        <p:spPr>
          <a:xfrm>
            <a:off x="677334" y="1930400"/>
            <a:ext cx="8596668" cy="4497906"/>
          </a:xfrm>
        </p:spPr>
        <p:txBody>
          <a:bodyPr/>
          <a:lstStyle/>
          <a:p>
            <a:r>
              <a:rPr lang="en-US" dirty="0" smtClean="0"/>
              <a:t>A TYPE 1 WCF permit shall be required for an “eligible facilities request” </a:t>
            </a:r>
          </a:p>
          <a:p>
            <a:pPr lvl="1"/>
            <a:r>
              <a:rPr lang="en-US" dirty="0" smtClean="0"/>
              <a:t>1. Collocation of new transmission equipment;</a:t>
            </a:r>
          </a:p>
          <a:p>
            <a:pPr lvl="1"/>
            <a:r>
              <a:rPr lang="en-US" dirty="0" smtClean="0"/>
              <a:t>2. The removal of transmission equipment;</a:t>
            </a:r>
          </a:p>
          <a:p>
            <a:pPr lvl="1"/>
            <a:r>
              <a:rPr lang="en-US" dirty="0" smtClean="0"/>
              <a:t>3. The replacement or modification of transmission equipment;</a:t>
            </a:r>
          </a:p>
          <a:p>
            <a:pPr lvl="1"/>
            <a:r>
              <a:rPr lang="en-US" dirty="0" smtClean="0"/>
              <a:t>4. Distributed antenna systems and small cells</a:t>
            </a:r>
          </a:p>
          <a:p>
            <a:r>
              <a:rPr lang="en-US" dirty="0" smtClean="0"/>
              <a:t>A TYPE 2 WCF permit includes the following:</a:t>
            </a:r>
          </a:p>
          <a:p>
            <a:pPr lvl="1"/>
            <a:r>
              <a:rPr lang="en-US" dirty="0" smtClean="0"/>
              <a:t>1. Any modification of an eligible support structure, including the collocation of new equipment, that substantially changes the physical dimensions of the eligible support structure on which it is mounted; or</a:t>
            </a:r>
          </a:p>
          <a:p>
            <a:pPr lvl="1"/>
            <a:r>
              <a:rPr lang="en-US" dirty="0" smtClean="0"/>
              <a:t>2. Any collocation not eligible for a TYPE 1 permit; or</a:t>
            </a:r>
          </a:p>
          <a:p>
            <a:pPr lvl="1"/>
            <a:r>
              <a:rPr lang="en-US" dirty="0" smtClean="0"/>
              <a:t>3. Any roof mounted antenna &amp; support system for an antenna not exceeding 10 feet above the highest portion of the roof.</a:t>
            </a:r>
          </a:p>
          <a:p>
            <a:pPr lvl="1"/>
            <a:r>
              <a:rPr lang="en-US" dirty="0" smtClean="0"/>
              <a:t>Note that TYPE 1 &amp; 2 Applications are approved administratively</a:t>
            </a:r>
          </a:p>
        </p:txBody>
      </p:sp>
    </p:spTree>
    <p:extLst>
      <p:ext uri="{BB962C8B-B14F-4D97-AF65-F5344CB8AC3E}">
        <p14:creationId xmlns:p14="http://schemas.microsoft.com/office/powerpoint/2010/main" val="2880236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390" y="399012"/>
            <a:ext cx="8030095" cy="1205344"/>
          </a:xfrm>
        </p:spPr>
        <p:txBody>
          <a:bodyPr>
            <a:normAutofit fontScale="90000"/>
          </a:bodyPr>
          <a:lstStyle/>
          <a:p>
            <a:pPr algn="ctr"/>
            <a:r>
              <a:rPr lang="en-US" dirty="0" smtClean="0"/>
              <a:t>  LATTICE TOWER WITH SEVERAL COLLOCATED CARRIERS</a:t>
            </a:r>
            <a:br>
              <a:rPr lang="en-US" dirty="0" smtClean="0"/>
            </a:br>
            <a:r>
              <a:rPr lang="en-US" sz="1200" dirty="0" smtClean="0"/>
              <a:t>Photo taken by Matthew Lewis location Harrison Avenue Pocatello, ID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4318" y="1834841"/>
            <a:ext cx="7412237" cy="4773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09109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784634"/>
          </a:xfrm>
        </p:spPr>
        <p:txBody>
          <a:bodyPr>
            <a:normAutofit/>
          </a:bodyPr>
          <a:lstStyle/>
          <a:p>
            <a:pPr algn="ctr"/>
            <a:r>
              <a:rPr lang="en-US" sz="4000" dirty="0" smtClean="0"/>
              <a:t>TYPE 3 WCF AND DEFINITIONS</a:t>
            </a:r>
            <a:endParaRPr lang="en-US" sz="4000" dirty="0"/>
          </a:p>
        </p:txBody>
      </p:sp>
      <p:sp>
        <p:nvSpPr>
          <p:cNvPr id="3" name="Content Placeholder 2"/>
          <p:cNvSpPr>
            <a:spLocks noGrp="1"/>
          </p:cNvSpPr>
          <p:nvPr>
            <p:ph idx="1"/>
          </p:nvPr>
        </p:nvSpPr>
        <p:spPr>
          <a:xfrm>
            <a:off x="677334" y="1765427"/>
            <a:ext cx="8596668" cy="4275936"/>
          </a:xfrm>
        </p:spPr>
        <p:txBody>
          <a:bodyPr/>
          <a:lstStyle/>
          <a:p>
            <a:r>
              <a:rPr lang="en-US" sz="2000" dirty="0" smtClean="0"/>
              <a:t>A TYPE 3 WCF permit shall be required for siting of any new WCF “tower” that is not a collocation subject to a TYPE 1 or 2 permit. New towers are NOT permitted in public Right-Of-Ways.</a:t>
            </a:r>
          </a:p>
          <a:p>
            <a:r>
              <a:rPr lang="en-US" sz="2000" dirty="0" smtClean="0"/>
              <a:t>A “Tower”-“Includes any structure built for the sole or primary purpose of supporting any wireless communication facility”.</a:t>
            </a:r>
          </a:p>
          <a:p>
            <a:r>
              <a:rPr lang="en-US" sz="2000" dirty="0" smtClean="0"/>
              <a:t>A new Tower in all Residential &amp; Mixed Use Districts may be conditionally permitted only on City owned property following a public hearing before the City Council. The Tower shall be of stealth design – examples include towers disguised as trees, use of earth tone colors, flagpoles, bell towers, and architecturally screened roof mounted antennas.</a:t>
            </a:r>
            <a:r>
              <a:rPr lang="en-US" dirty="0" smtClean="0"/>
              <a:t>    </a:t>
            </a:r>
            <a:endParaRPr lang="en-US" dirty="0"/>
          </a:p>
        </p:txBody>
      </p:sp>
    </p:spTree>
    <p:extLst>
      <p:ext uri="{BB962C8B-B14F-4D97-AF65-F5344CB8AC3E}">
        <p14:creationId xmlns:p14="http://schemas.microsoft.com/office/powerpoint/2010/main" val="98491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4756"/>
          </a:xfrm>
        </p:spPr>
        <p:txBody>
          <a:bodyPr>
            <a:normAutofit/>
          </a:bodyPr>
          <a:lstStyle/>
          <a:p>
            <a:pPr algn="ctr"/>
            <a:r>
              <a:rPr lang="en-US" sz="3200" dirty="0" smtClean="0"/>
              <a:t>STEALTH TOWER WITH BASE STATION </a:t>
            </a:r>
            <a:br>
              <a:rPr lang="en-US" sz="3200" dirty="0" smtClean="0"/>
            </a:br>
            <a:r>
              <a:rPr lang="en-US" sz="1200" dirty="0" smtClean="0"/>
              <a:t>Photo by Matthew Lewis Pocatello Creek Road Pocatello, ID</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1646" y="1853738"/>
            <a:ext cx="6168044" cy="466206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46858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60764"/>
          </a:xfrm>
        </p:spPr>
        <p:txBody>
          <a:bodyPr>
            <a:normAutofit fontScale="90000"/>
          </a:bodyPr>
          <a:lstStyle/>
          <a:p>
            <a:pPr algn="ctr"/>
            <a:r>
              <a:rPr lang="en-US" sz="2800" dirty="0" smtClean="0"/>
              <a:t>OLD TOWN POCATELLO </a:t>
            </a:r>
            <a:br>
              <a:rPr lang="en-US" sz="2800" dirty="0" smtClean="0"/>
            </a:br>
            <a:r>
              <a:rPr lang="en-US" sz="2800" dirty="0" smtClean="0"/>
              <a:t>WCF EXCLUSIONS IN DESIGNATED HISTORIC DISTRICTS</a:t>
            </a:r>
            <a:br>
              <a:rPr lang="en-US" sz="2800" dirty="0" smtClean="0"/>
            </a:br>
            <a:r>
              <a:rPr lang="en-US" sz="1200" dirty="0" smtClean="0"/>
              <a:t>SOURCE</a:t>
            </a:r>
            <a:r>
              <a:rPr lang="en-US" sz="2800" dirty="0" smtClean="0"/>
              <a:t> </a:t>
            </a:r>
            <a:r>
              <a:rPr lang="en-US" sz="1100" dirty="0" smtClean="0"/>
              <a:t>OFFICIAL CITY OF POCATELLO WEBSITE</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257" y="1870364"/>
            <a:ext cx="9324822" cy="4912822"/>
          </a:xfrm>
        </p:spPr>
      </p:pic>
    </p:spTree>
    <p:extLst>
      <p:ext uri="{BB962C8B-B14F-4D97-AF65-F5344CB8AC3E}">
        <p14:creationId xmlns:p14="http://schemas.microsoft.com/office/powerpoint/2010/main" val="2032530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7473"/>
          </a:xfrm>
        </p:spPr>
        <p:txBody>
          <a:bodyPr/>
          <a:lstStyle/>
          <a:p>
            <a:r>
              <a:rPr lang="en-US" dirty="0" smtClean="0"/>
              <a:t>WCF &amp; DESIGNATED HISTORIC DISTRICTS</a:t>
            </a:r>
            <a:endParaRPr lang="en-US" dirty="0"/>
          </a:p>
        </p:txBody>
      </p:sp>
      <p:sp>
        <p:nvSpPr>
          <p:cNvPr id="3" name="Content Placeholder 2"/>
          <p:cNvSpPr>
            <a:spLocks noGrp="1"/>
          </p:cNvSpPr>
          <p:nvPr>
            <p:ph idx="1"/>
          </p:nvPr>
        </p:nvSpPr>
        <p:spPr>
          <a:xfrm>
            <a:off x="604906" y="1221971"/>
            <a:ext cx="8596668" cy="5636029"/>
          </a:xfrm>
        </p:spPr>
        <p:txBody>
          <a:bodyPr>
            <a:normAutofit fontScale="92500" lnSpcReduction="10000"/>
          </a:bodyPr>
          <a:lstStyle/>
          <a:p>
            <a:r>
              <a:rPr lang="en-US" dirty="0" smtClean="0"/>
              <a:t>Certificate of Appropriateness: Applications submitted for a WCF within the Downtown Historic District or within 250 feet of the boundary, must be reviewed by the Pocatello Historic Preservation Commission accompanied by a Certificate of Appropriateness.</a:t>
            </a:r>
          </a:p>
          <a:p>
            <a:r>
              <a:rPr lang="en-US" dirty="0" smtClean="0"/>
              <a:t>There are exclusions:</a:t>
            </a:r>
          </a:p>
          <a:p>
            <a:r>
              <a:rPr lang="en-US" dirty="0" smtClean="0"/>
              <a:t>1. 	There’s an exclusion from FCC National Historic Preservation Act (NHPA) 			review for collocations on existing utility structures including utility 				poles and electric transmission towers only where the deployment 				meets specified size limitations &amp; involves no new ground disturbance.</a:t>
            </a:r>
          </a:p>
          <a:p>
            <a:r>
              <a:rPr lang="en-US" dirty="0" smtClean="0"/>
              <a:t>2.	There is an exclusion for collocations on utility structures where Historic 			Preservation review is currently required under existing rules solely 				because the structures are more than 45 years old</a:t>
            </a:r>
          </a:p>
          <a:p>
            <a:r>
              <a:rPr lang="en-US" dirty="0" smtClean="0"/>
              <a:t>3.	Collocations on buildings &amp; other non-tower structures allow exclusions 			permitted with the following conditions:</a:t>
            </a:r>
          </a:p>
          <a:p>
            <a:pPr lvl="1"/>
            <a:r>
              <a:rPr lang="en-US" dirty="0" smtClean="0"/>
              <a:t>a. There must be an existing antenna on the building or structure</a:t>
            </a:r>
          </a:p>
          <a:p>
            <a:pPr lvl="1"/>
            <a:r>
              <a:rPr lang="en-US" dirty="0" smtClean="0"/>
              <a:t>b. The new antenna must comply with all zoning conditions &amp; historic 					 preservation conditions applicable to existing antennas in the same vicinity 			 that directly mitigate or prevent adverse visual effects, such as camouflage 		  	 requirements; and</a:t>
            </a:r>
          </a:p>
          <a:p>
            <a:pPr lvl="1"/>
            <a:r>
              <a:rPr lang="en-US" dirty="0" smtClean="0"/>
              <a:t>c.	 The deployment must involve no new ground disturbance	 </a:t>
            </a:r>
          </a:p>
          <a:p>
            <a:endParaRPr lang="en-US" dirty="0"/>
          </a:p>
        </p:txBody>
      </p:sp>
    </p:spTree>
    <p:extLst>
      <p:ext uri="{BB962C8B-B14F-4D97-AF65-F5344CB8AC3E}">
        <p14:creationId xmlns:p14="http://schemas.microsoft.com/office/powerpoint/2010/main" val="69385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77884"/>
          </a:xfrm>
        </p:spPr>
        <p:txBody>
          <a:bodyPr>
            <a:normAutofit/>
          </a:bodyPr>
          <a:lstStyle/>
          <a:p>
            <a:pPr algn="ctr"/>
            <a:r>
              <a:rPr lang="en-US" sz="4000" dirty="0" smtClean="0"/>
              <a:t>BACKGROUND</a:t>
            </a:r>
            <a:r>
              <a:rPr lang="en-US" sz="5400" dirty="0" smtClean="0"/>
              <a:t> </a:t>
            </a:r>
            <a:endParaRPr lang="en-US" sz="5400" dirty="0"/>
          </a:p>
        </p:txBody>
      </p:sp>
      <p:sp>
        <p:nvSpPr>
          <p:cNvPr id="4" name="Content Placeholder 2"/>
          <p:cNvSpPr txBox="1">
            <a:spLocks/>
          </p:cNvSpPr>
          <p:nvPr/>
        </p:nvSpPr>
        <p:spPr>
          <a:xfrm>
            <a:off x="677334" y="1687484"/>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400" dirty="0" smtClean="0"/>
              <a:t>FEDERAL COMMUNICATIONS COMMISSION (FCC)</a:t>
            </a:r>
          </a:p>
          <a:p>
            <a:r>
              <a:rPr lang="en-US" sz="2400" dirty="0" smtClean="0"/>
              <a:t>1996 </a:t>
            </a:r>
            <a:r>
              <a:rPr lang="en-US" sz="2400" dirty="0"/>
              <a:t>Health &amp; Safety standards were set forth 	on Radio Radiation Frequency Emissions (</a:t>
            </a:r>
            <a:r>
              <a:rPr lang="en-US" sz="2400" dirty="0" smtClean="0"/>
              <a:t>RFR)</a:t>
            </a:r>
          </a:p>
          <a:p>
            <a:r>
              <a:rPr lang="en-US" sz="2400" dirty="0" smtClean="0"/>
              <a:t>Same </a:t>
            </a:r>
            <a:r>
              <a:rPr lang="en-US" sz="2400" dirty="0"/>
              <a:t>time Congress passed the </a:t>
            </a:r>
            <a:r>
              <a:rPr lang="en-US" sz="2400" dirty="0" smtClean="0"/>
              <a:t>Telecommunications </a:t>
            </a:r>
            <a:r>
              <a:rPr lang="en-US" sz="2400" dirty="0"/>
              <a:t>Act of </a:t>
            </a:r>
            <a:r>
              <a:rPr lang="en-US" sz="2400" dirty="0" smtClean="0"/>
              <a:t>1996</a:t>
            </a:r>
          </a:p>
          <a:p>
            <a:r>
              <a:rPr lang="en-US" sz="2400" dirty="0" smtClean="0"/>
              <a:t>Act </a:t>
            </a:r>
            <a:r>
              <a:rPr lang="en-US" sz="2400" dirty="0"/>
              <a:t>Prohibits State &amp; Local </a:t>
            </a:r>
            <a:r>
              <a:rPr lang="en-US" sz="2400" dirty="0" err="1"/>
              <a:t>Govts</a:t>
            </a:r>
            <a:r>
              <a:rPr lang="en-US" sz="2400" dirty="0"/>
              <a:t> from </a:t>
            </a:r>
            <a:r>
              <a:rPr lang="en-US" sz="2400" dirty="0" smtClean="0"/>
              <a:t>denying applications </a:t>
            </a:r>
            <a:r>
              <a:rPr lang="en-US" sz="2400" dirty="0"/>
              <a:t>based upon environmental effects </a:t>
            </a:r>
            <a:r>
              <a:rPr lang="en-US" sz="2400" dirty="0" smtClean="0"/>
              <a:t>of RFR </a:t>
            </a:r>
            <a:r>
              <a:rPr lang="en-US" sz="2400" dirty="0"/>
              <a:t>if FCC’s guidelines are followed</a:t>
            </a:r>
          </a:p>
          <a:p>
            <a:endParaRPr lang="en-US" sz="2400" dirty="0" smtClean="0"/>
          </a:p>
          <a:p>
            <a:endParaRPr lang="en-US" sz="2400" dirty="0"/>
          </a:p>
        </p:txBody>
      </p:sp>
    </p:spTree>
    <p:extLst>
      <p:ext uri="{BB962C8B-B14F-4D97-AF65-F5344CB8AC3E}">
        <p14:creationId xmlns:p14="http://schemas.microsoft.com/office/powerpoint/2010/main" val="1837813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8749"/>
          </a:xfrm>
        </p:spPr>
        <p:txBody>
          <a:bodyPr>
            <a:normAutofit/>
          </a:bodyPr>
          <a:lstStyle/>
          <a:p>
            <a:pPr algn="ctr"/>
            <a:r>
              <a:rPr lang="en-US" sz="3200" dirty="0" smtClean="0"/>
              <a:t>Idaho Statute Sections 54-1202 &amp; 54-1227</a:t>
            </a:r>
            <a:endParaRPr lang="en-US" sz="3200" dirty="0"/>
          </a:p>
        </p:txBody>
      </p:sp>
      <p:sp>
        <p:nvSpPr>
          <p:cNvPr id="3" name="Content Placeholder 2"/>
          <p:cNvSpPr>
            <a:spLocks noGrp="1"/>
          </p:cNvSpPr>
          <p:nvPr>
            <p:ph idx="1"/>
          </p:nvPr>
        </p:nvSpPr>
        <p:spPr>
          <a:xfrm>
            <a:off x="677334" y="1122219"/>
            <a:ext cx="8596668" cy="5253642"/>
          </a:xfrm>
        </p:spPr>
        <p:txBody>
          <a:bodyPr>
            <a:normAutofit/>
          </a:bodyPr>
          <a:lstStyle/>
          <a:p>
            <a:r>
              <a:rPr lang="en-US" sz="2000" dirty="0" smtClean="0"/>
              <a:t>Question was asked of Idaho Society Professional Land Surveyor Board of Directors – </a:t>
            </a:r>
            <a:r>
              <a:rPr lang="en-US" sz="2000" b="1" dirty="0" smtClean="0"/>
              <a:t>“Do easements and lease areas require monuments?”</a:t>
            </a:r>
            <a:r>
              <a:rPr lang="en-US" sz="2000" dirty="0" smtClean="0"/>
              <a:t> </a:t>
            </a:r>
          </a:p>
          <a:p>
            <a:r>
              <a:rPr lang="en-US" sz="2000" dirty="0" smtClean="0"/>
              <a:t>In the fall/winter edition of the Board’s News Bulletin No. 56 the Board answered “YES”</a:t>
            </a:r>
          </a:p>
          <a:p>
            <a:r>
              <a:rPr lang="en-US" sz="2000" dirty="0" smtClean="0"/>
              <a:t>As such Pocatello’s WCF Ordinance Chapter 15.42.080 G. reads, </a:t>
            </a:r>
          </a:p>
          <a:p>
            <a:r>
              <a:rPr lang="en-US" sz="2000" dirty="0" smtClean="0"/>
              <a:t>Idaho Statute 55-2904. </a:t>
            </a:r>
          </a:p>
        </p:txBody>
      </p:sp>
    </p:spTree>
    <p:extLst>
      <p:ext uri="{BB962C8B-B14F-4D97-AF65-F5344CB8AC3E}">
        <p14:creationId xmlns:p14="http://schemas.microsoft.com/office/powerpoint/2010/main" val="417482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3564"/>
          </a:xfrm>
        </p:spPr>
        <p:txBody>
          <a:bodyPr/>
          <a:lstStyle/>
          <a:p>
            <a:pPr algn="ctr"/>
            <a:r>
              <a:rPr lang="en-US" dirty="0" smtClean="0"/>
              <a:t>HELPFUL RESOURCES</a:t>
            </a:r>
            <a:endParaRPr lang="en-US" dirty="0"/>
          </a:p>
        </p:txBody>
      </p:sp>
      <p:sp>
        <p:nvSpPr>
          <p:cNvPr id="3" name="Content Placeholder 2"/>
          <p:cNvSpPr>
            <a:spLocks noGrp="1"/>
          </p:cNvSpPr>
          <p:nvPr>
            <p:ph idx="1"/>
          </p:nvPr>
        </p:nvSpPr>
        <p:spPr>
          <a:xfrm>
            <a:off x="677334" y="1238596"/>
            <a:ext cx="8596668" cy="5519651"/>
          </a:xfrm>
        </p:spPr>
        <p:txBody>
          <a:bodyPr>
            <a:normAutofit/>
          </a:bodyPr>
          <a:lstStyle/>
          <a:p>
            <a:r>
              <a:rPr lang="en-US" dirty="0" smtClean="0"/>
              <a:t>BLOG September 26, 2018 by Arthur Scott, Zach George, FCC curtails local control in 5G deployment order;</a:t>
            </a:r>
          </a:p>
          <a:p>
            <a:r>
              <a:rPr lang="en-US" dirty="0"/>
              <a:t>Municipal Action Guide -Small Cell Wireless Technology in Cities; National League of Cities; 2018</a:t>
            </a:r>
            <a:endParaRPr lang="en-US" dirty="0" smtClean="0"/>
          </a:p>
          <a:p>
            <a:r>
              <a:rPr lang="en-US" dirty="0" smtClean="0"/>
              <a:t>FCC Ruling </a:t>
            </a:r>
            <a:r>
              <a:rPr lang="en-US" dirty="0"/>
              <a:t>S</a:t>
            </a:r>
            <a:r>
              <a:rPr lang="en-US" dirty="0" smtClean="0"/>
              <a:t>trips Small </a:t>
            </a:r>
            <a:r>
              <a:rPr lang="en-US" dirty="0"/>
              <a:t>C</a:t>
            </a:r>
            <a:r>
              <a:rPr lang="en-US" dirty="0" smtClean="0"/>
              <a:t>ell Local </a:t>
            </a:r>
            <a:r>
              <a:rPr lang="en-US" dirty="0"/>
              <a:t>C</a:t>
            </a:r>
            <a:r>
              <a:rPr lang="en-US" dirty="0" smtClean="0"/>
              <a:t>ontrol </a:t>
            </a:r>
            <a:r>
              <a:rPr lang="en-US" dirty="0"/>
              <a:t>M</a:t>
            </a:r>
            <a:r>
              <a:rPr lang="en-US" dirty="0" smtClean="0"/>
              <a:t>echanisms, September 27, 2018 Government Technology originally published in Governing; by Mike </a:t>
            </a:r>
            <a:r>
              <a:rPr lang="en-US" dirty="0" err="1" smtClean="0"/>
              <a:t>Maciag</a:t>
            </a:r>
            <a:r>
              <a:rPr lang="en-US" dirty="0" smtClean="0"/>
              <a:t>, Governing;</a:t>
            </a:r>
          </a:p>
          <a:p>
            <a:r>
              <a:rPr lang="en-US" dirty="0" smtClean="0"/>
              <a:t>FCC’s Wireless Facility Rules Implementing Section 6409(A); League of California Cities City Attorney’s Spring, Wednesday, May 6, 2015; Prepared by:  Harriet A. Steiner, Partner, Best </a:t>
            </a:r>
            <a:r>
              <a:rPr lang="en-US" dirty="0" err="1" smtClean="0"/>
              <a:t>Best</a:t>
            </a:r>
            <a:r>
              <a:rPr lang="en-US" dirty="0" smtClean="0"/>
              <a:t> &amp; Krieger LLP; Joshua Nelson, Associate, Best </a:t>
            </a:r>
            <a:r>
              <a:rPr lang="en-US" dirty="0" err="1" smtClean="0"/>
              <a:t>Best</a:t>
            </a:r>
            <a:r>
              <a:rPr lang="en-US" dirty="0" smtClean="0"/>
              <a:t> &amp; Krieger LLP;</a:t>
            </a:r>
          </a:p>
          <a:p>
            <a:r>
              <a:rPr lang="en-US" dirty="0" smtClean="0"/>
              <a:t>New 5G equipment creates conflict in downtowns; Downtown Idea Exchange; Volume 66, No. 7 July 2019. </a:t>
            </a:r>
          </a:p>
          <a:p>
            <a:r>
              <a:rPr lang="en-US" dirty="0" smtClean="0"/>
              <a:t>FCC Removes Regulatory Barriers to Deployment of Infrastructure Used in 5G Wireless Services, October 3, 2018; Mitchell F. </a:t>
            </a:r>
            <a:r>
              <a:rPr lang="en-US" dirty="0" err="1" smtClean="0"/>
              <a:t>Bretcher</a:t>
            </a:r>
            <a:r>
              <a:rPr lang="en-US" dirty="0" smtClean="0"/>
              <a:t>; Debra McGuire Mercer; Technology, Media &amp; Telecommunications Federal Regulatory &amp; Administrative Law – Washington, D.C</a:t>
            </a:r>
            <a:r>
              <a:rPr lang="en-US" dirty="0" smtClean="0"/>
              <a:t>.</a:t>
            </a:r>
          </a:p>
          <a:p>
            <a:endParaRPr lang="en-US" dirty="0" smtClean="0"/>
          </a:p>
          <a:p>
            <a:endParaRPr lang="en-US" dirty="0"/>
          </a:p>
        </p:txBody>
      </p:sp>
    </p:spTree>
    <p:extLst>
      <p:ext uri="{BB962C8B-B14F-4D97-AF65-F5344CB8AC3E}">
        <p14:creationId xmlns:p14="http://schemas.microsoft.com/office/powerpoint/2010/main" val="3266547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 </a:t>
            </a:r>
            <a:br>
              <a:rPr lang="en-US" dirty="0" smtClean="0"/>
            </a:br>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69558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61" y="501535"/>
            <a:ext cx="8596668" cy="795250"/>
          </a:xfrm>
        </p:spPr>
        <p:txBody>
          <a:bodyPr>
            <a:normAutofit/>
          </a:bodyPr>
          <a:lstStyle/>
          <a:p>
            <a:pPr algn="ctr"/>
            <a:r>
              <a:rPr lang="en-US" sz="4000" dirty="0" smtClean="0"/>
              <a:t>SPECTRUM ACT</a:t>
            </a:r>
            <a:endParaRPr lang="en-US" sz="4000" dirty="0"/>
          </a:p>
        </p:txBody>
      </p:sp>
      <p:sp>
        <p:nvSpPr>
          <p:cNvPr id="3" name="Content Placeholder 2"/>
          <p:cNvSpPr>
            <a:spLocks noGrp="1"/>
          </p:cNvSpPr>
          <p:nvPr>
            <p:ph idx="1"/>
          </p:nvPr>
        </p:nvSpPr>
        <p:spPr>
          <a:xfrm>
            <a:off x="693960" y="1470633"/>
            <a:ext cx="8596668" cy="3880773"/>
          </a:xfrm>
        </p:spPr>
        <p:txBody>
          <a:bodyPr>
            <a:normAutofit/>
          </a:bodyPr>
          <a:lstStyle/>
          <a:p>
            <a:r>
              <a:rPr lang="en-US" sz="2400" dirty="0" smtClean="0"/>
              <a:t>Adopted as part of the Middle Class Tax Relief &amp; Job Creation Act of 2012 – specifically contained under Section 6409 47 U.S.C.1455</a:t>
            </a:r>
          </a:p>
          <a:p>
            <a:r>
              <a:rPr lang="en-US" sz="2400" dirty="0" smtClean="0"/>
              <a:t>Intended to “Advance Wireless Broadband Service”</a:t>
            </a:r>
          </a:p>
          <a:p>
            <a:r>
              <a:rPr lang="en-US" sz="2400" dirty="0" smtClean="0"/>
              <a:t>Key Ruling – A State or Local Govt. MAY NOT DENY, &amp; SHALL APPROVE, Any “Eligible Facilities” request for a modification of an existing Wireless Tower or Base Station that does not “Substantially Change the physical dimensions of such Tower or Base Station”</a:t>
            </a:r>
          </a:p>
          <a:p>
            <a:endParaRPr lang="en-US" sz="2400" dirty="0"/>
          </a:p>
        </p:txBody>
      </p:sp>
    </p:spTree>
    <p:extLst>
      <p:ext uri="{BB962C8B-B14F-4D97-AF65-F5344CB8AC3E}">
        <p14:creationId xmlns:p14="http://schemas.microsoft.com/office/powerpoint/2010/main" val="1809633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929" y="241070"/>
            <a:ext cx="8596668" cy="831272"/>
          </a:xfrm>
        </p:spPr>
        <p:txBody>
          <a:bodyPr>
            <a:normAutofit/>
          </a:bodyPr>
          <a:lstStyle/>
          <a:p>
            <a:pPr algn="ctr"/>
            <a:r>
              <a:rPr lang="en-US" sz="2800" dirty="0" smtClean="0"/>
              <a:t>MONOPOLE WITH TELECOMUNICATION EQUIPMENT</a:t>
            </a:r>
            <a:br>
              <a:rPr lang="en-US" sz="2800" dirty="0" smtClean="0"/>
            </a:br>
            <a:r>
              <a:rPr lang="en-US" sz="1200" dirty="0" smtClean="0"/>
              <a:t>Photo by Matthew G. Lewis monopole with telecommunication equipment Pocatello, ID</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309" y="1174978"/>
            <a:ext cx="8047908" cy="5323966"/>
          </a:xfrm>
        </p:spPr>
      </p:pic>
    </p:spTree>
    <p:extLst>
      <p:ext uri="{BB962C8B-B14F-4D97-AF65-F5344CB8AC3E}">
        <p14:creationId xmlns:p14="http://schemas.microsoft.com/office/powerpoint/2010/main" val="2703550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895004"/>
          </a:xfrm>
        </p:spPr>
        <p:txBody>
          <a:bodyPr>
            <a:normAutofit/>
          </a:bodyPr>
          <a:lstStyle/>
          <a:p>
            <a:pPr algn="ctr"/>
            <a:r>
              <a:rPr lang="en-US" sz="4000" dirty="0" smtClean="0"/>
              <a:t>FCC ADOPTED ADDITIONAL RULES</a:t>
            </a:r>
            <a:endParaRPr lang="en-US" sz="4000" dirty="0"/>
          </a:p>
        </p:txBody>
      </p:sp>
      <p:sp>
        <p:nvSpPr>
          <p:cNvPr id="3" name="Content Placeholder 2"/>
          <p:cNvSpPr>
            <a:spLocks noGrp="1"/>
          </p:cNvSpPr>
          <p:nvPr>
            <p:ph idx="1"/>
          </p:nvPr>
        </p:nvSpPr>
        <p:spPr>
          <a:xfrm>
            <a:off x="560956" y="1653513"/>
            <a:ext cx="8596668" cy="4697411"/>
          </a:xfrm>
        </p:spPr>
        <p:txBody>
          <a:bodyPr>
            <a:normAutofit/>
          </a:bodyPr>
          <a:lstStyle/>
          <a:p>
            <a:r>
              <a:rPr lang="en-US" sz="2400" dirty="0" smtClean="0"/>
              <a:t>Unclear Definitions/Interpretations included - what is “Eligible Facilities” request? What is “Substantial Change” to the Physical Dimensions of a Tower or Base Station? What is an existing “Tower or Base Station”?</a:t>
            </a:r>
          </a:p>
          <a:p>
            <a:r>
              <a:rPr lang="en-US" sz="2400" dirty="0" smtClean="0"/>
              <a:t>December 17, 2014 FCC Adopted Regulations Implementing Section 6409(a) taking effect on April 9, 2015</a:t>
            </a:r>
          </a:p>
          <a:p>
            <a:r>
              <a:rPr lang="en-US" sz="2400" dirty="0" smtClean="0"/>
              <a:t>The Rules Defined Terms that were not Defined in the Spectrum Act including “Eligible Support Structure”, “Existing”, “Substantial Change”, &amp; “Wireless Tower”</a:t>
            </a:r>
            <a:endParaRPr lang="en-US" sz="2400" dirty="0"/>
          </a:p>
        </p:txBody>
      </p:sp>
    </p:spTree>
    <p:extLst>
      <p:ext uri="{BB962C8B-B14F-4D97-AF65-F5344CB8AC3E}">
        <p14:creationId xmlns:p14="http://schemas.microsoft.com/office/powerpoint/2010/main" val="1128634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6815"/>
          </a:xfrm>
        </p:spPr>
        <p:txBody>
          <a:bodyPr>
            <a:normAutofit/>
          </a:bodyPr>
          <a:lstStyle/>
          <a:p>
            <a:pPr algn="ctr"/>
            <a:r>
              <a:rPr lang="en-US" sz="4000" dirty="0" smtClean="0"/>
              <a:t>ELIGIBLE FACILITIES REQUEST</a:t>
            </a:r>
            <a:endParaRPr lang="en-US" sz="4000" dirty="0"/>
          </a:p>
        </p:txBody>
      </p:sp>
      <p:sp>
        <p:nvSpPr>
          <p:cNvPr id="3" name="Content Placeholder 2"/>
          <p:cNvSpPr>
            <a:spLocks noGrp="1"/>
          </p:cNvSpPr>
          <p:nvPr>
            <p:ph idx="1"/>
          </p:nvPr>
        </p:nvSpPr>
        <p:spPr>
          <a:xfrm>
            <a:off x="735523" y="1620262"/>
            <a:ext cx="8596668" cy="3880773"/>
          </a:xfrm>
        </p:spPr>
        <p:txBody>
          <a:bodyPr>
            <a:normAutofit/>
          </a:bodyPr>
          <a:lstStyle/>
          <a:p>
            <a:r>
              <a:rPr lang="en-US" sz="2400" dirty="0" smtClean="0"/>
              <a:t>Is any request for modification of an existing wireless tower or base station that involves:</a:t>
            </a:r>
          </a:p>
          <a:p>
            <a:r>
              <a:rPr lang="en-US" sz="2400" dirty="0" smtClean="0"/>
              <a:t>Collocation of new transmission equipment </a:t>
            </a:r>
          </a:p>
          <a:p>
            <a:r>
              <a:rPr lang="en-US" sz="2400" dirty="0" smtClean="0"/>
              <a:t>Removal of transmission equipment</a:t>
            </a:r>
          </a:p>
          <a:p>
            <a:r>
              <a:rPr lang="en-US" sz="2400" dirty="0" smtClean="0"/>
              <a:t>Replacement of transmission equipment</a:t>
            </a:r>
          </a:p>
          <a:p>
            <a:r>
              <a:rPr lang="en-US" sz="2400" dirty="0" smtClean="0"/>
              <a:t>Based on the Spectrum Act &amp; FCC rules a revised WCF Ordinance was drafted and approved by the City Council November 2016</a:t>
            </a:r>
            <a:endParaRPr lang="en-US" sz="2400" dirty="0"/>
          </a:p>
        </p:txBody>
      </p:sp>
    </p:spTree>
    <p:extLst>
      <p:ext uri="{BB962C8B-B14F-4D97-AF65-F5344CB8AC3E}">
        <p14:creationId xmlns:p14="http://schemas.microsoft.com/office/powerpoint/2010/main" val="210234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0620"/>
          </a:xfrm>
        </p:spPr>
        <p:txBody>
          <a:bodyPr/>
          <a:lstStyle/>
          <a:p>
            <a:pPr algn="ctr"/>
            <a:r>
              <a:rPr lang="en-US" dirty="0" smtClean="0"/>
              <a:t>ANTENNA PANELS ROOF MOUNTED</a:t>
            </a:r>
            <a:r>
              <a:rPr lang="en-US" sz="1200" dirty="0" smtClean="0"/>
              <a:t> </a:t>
            </a:r>
            <a:br>
              <a:rPr lang="en-US" sz="1200" dirty="0" smtClean="0"/>
            </a:br>
            <a:r>
              <a:rPr lang="en-US" sz="1200" dirty="0" smtClean="0"/>
              <a:t>Photo by Matthew Lewis Pocatello, ID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0905" y="1455576"/>
            <a:ext cx="3909526" cy="5212703"/>
          </a:xfrm>
        </p:spPr>
      </p:pic>
    </p:spTree>
    <p:extLst>
      <p:ext uri="{BB962C8B-B14F-4D97-AF65-F5344CB8AC3E}">
        <p14:creationId xmlns:p14="http://schemas.microsoft.com/office/powerpoint/2010/main" val="463891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0313"/>
          </a:xfrm>
        </p:spPr>
        <p:txBody>
          <a:bodyPr>
            <a:normAutofit/>
          </a:bodyPr>
          <a:lstStyle/>
          <a:p>
            <a:pPr algn="ctr"/>
            <a:r>
              <a:rPr lang="en-US" sz="4000" dirty="0" smtClean="0"/>
              <a:t>RECENT FCC RULES APPROVED</a:t>
            </a:r>
            <a:endParaRPr lang="en-US" sz="4000" dirty="0"/>
          </a:p>
        </p:txBody>
      </p:sp>
      <p:sp>
        <p:nvSpPr>
          <p:cNvPr id="3" name="Content Placeholder 2"/>
          <p:cNvSpPr>
            <a:spLocks noGrp="1"/>
          </p:cNvSpPr>
          <p:nvPr>
            <p:ph idx="1"/>
          </p:nvPr>
        </p:nvSpPr>
        <p:spPr>
          <a:xfrm>
            <a:off x="677334" y="1487258"/>
            <a:ext cx="8596668" cy="3880773"/>
          </a:xfrm>
        </p:spPr>
        <p:txBody>
          <a:bodyPr>
            <a:normAutofit/>
          </a:bodyPr>
          <a:lstStyle/>
          <a:p>
            <a:r>
              <a:rPr lang="en-US" sz="2400" dirty="0" smtClean="0"/>
              <a:t>September 26, 2018 the FCC approved a new rule:</a:t>
            </a:r>
          </a:p>
          <a:p>
            <a:r>
              <a:rPr lang="en-US" sz="2400" dirty="0" smtClean="0"/>
              <a:t>The Streamlining Deployment of Next Generation Wireless Infrastructure Declaratory Ruling &amp; Third Report Order- On 5G Wireless network deployment that curtails local authority – What did the FCC Decision DO?</a:t>
            </a:r>
          </a:p>
          <a:p>
            <a:r>
              <a:rPr lang="en-US" sz="2400" dirty="0" smtClean="0"/>
              <a:t>It limits fees local governments may assess on telecommunications companies for placement, construction or co-location of new wireless facilities</a:t>
            </a:r>
          </a:p>
          <a:p>
            <a:pPr marL="0" indent="0">
              <a:buNone/>
            </a:pPr>
            <a:r>
              <a:rPr lang="en-US" sz="2400" dirty="0" smtClean="0"/>
              <a:t> </a:t>
            </a:r>
            <a:endParaRPr lang="en-US" sz="2400" dirty="0"/>
          </a:p>
        </p:txBody>
      </p:sp>
    </p:spTree>
    <p:extLst>
      <p:ext uri="{BB962C8B-B14F-4D97-AF65-F5344CB8AC3E}">
        <p14:creationId xmlns:p14="http://schemas.microsoft.com/office/powerpoint/2010/main" val="3686383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“SAFE HARBOR AMOUNTS” Recommended by the FCC RULING</a:t>
            </a:r>
            <a:endParaRPr lang="en-US" sz="2800" dirty="0"/>
          </a:p>
        </p:txBody>
      </p:sp>
      <p:sp>
        <p:nvSpPr>
          <p:cNvPr id="3" name="Content Placeholder 2"/>
          <p:cNvSpPr>
            <a:spLocks noGrp="1"/>
          </p:cNvSpPr>
          <p:nvPr>
            <p:ph idx="1"/>
          </p:nvPr>
        </p:nvSpPr>
        <p:spPr>
          <a:xfrm>
            <a:off x="677334" y="1562793"/>
            <a:ext cx="8596668" cy="4478569"/>
          </a:xfrm>
        </p:spPr>
        <p:txBody>
          <a:bodyPr>
            <a:normAutofit/>
          </a:bodyPr>
          <a:lstStyle/>
          <a:p>
            <a:r>
              <a:rPr lang="en-US" sz="2400" dirty="0" smtClean="0"/>
              <a:t>$500 for a single up-front application that includes up to 5 Small Wireless Facilities – with an additional $100 for each beyond 5.</a:t>
            </a:r>
          </a:p>
          <a:p>
            <a:r>
              <a:rPr lang="en-US" sz="2400" dirty="0" smtClean="0"/>
              <a:t>$270 per Small Wireless Facility per year for all recurring fees, including any possible Right-Of-Way (ROW) access fees or for the attached facility on Municipally-owned structure in the ROW.</a:t>
            </a:r>
          </a:p>
          <a:p>
            <a:r>
              <a:rPr lang="en-US" sz="2400" b="1" dirty="0" smtClean="0"/>
              <a:t>NOTE</a:t>
            </a:r>
            <a:r>
              <a:rPr lang="en-US" sz="2400" dirty="0" smtClean="0"/>
              <a:t>: The local govt. can charge more then the recommended permitting fees and annual fees, but may have to show how the fees correlate with costs of the local govt. managing the ROW.</a:t>
            </a:r>
          </a:p>
          <a:p>
            <a:endParaRPr lang="en-US" sz="2400" dirty="0"/>
          </a:p>
        </p:txBody>
      </p:sp>
    </p:spTree>
    <p:extLst>
      <p:ext uri="{BB962C8B-B14F-4D97-AF65-F5344CB8AC3E}">
        <p14:creationId xmlns:p14="http://schemas.microsoft.com/office/powerpoint/2010/main" val="36049762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10008</TotalTime>
  <Words>1205</Words>
  <Application>Microsoft Office PowerPoint</Application>
  <PresentationFormat>Widescreen</PresentationFormat>
  <Paragraphs>82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Trebuchet MS</vt:lpstr>
      <vt:lpstr>Wingdings 3</vt:lpstr>
      <vt:lpstr>Facet</vt:lpstr>
      <vt:lpstr>DRAFTING A CODE FOR WIRELESS COMMUNICATION FACILITIES</vt:lpstr>
      <vt:lpstr>BACKGROUND </vt:lpstr>
      <vt:lpstr>SPECTRUM ACT</vt:lpstr>
      <vt:lpstr>MONOPOLE WITH TELECOMUNICATION EQUIPMENT Photo by Matthew G. Lewis monopole with telecommunication equipment Pocatello, ID</vt:lpstr>
      <vt:lpstr>FCC ADOPTED ADDITIONAL RULES</vt:lpstr>
      <vt:lpstr>ELIGIBLE FACILITIES REQUEST</vt:lpstr>
      <vt:lpstr>ANTENNA PANELS ROOF MOUNTED  Photo by Matthew Lewis Pocatello, ID</vt:lpstr>
      <vt:lpstr>RECENT FCC RULES APPROVED</vt:lpstr>
      <vt:lpstr>“SAFE HARBOR AMOUNTS” Recommended by the FCC RULING</vt:lpstr>
      <vt:lpstr>RECENT FCC RULES CONTINUED</vt:lpstr>
      <vt:lpstr>POCATELLO WCF ORDINANCE </vt:lpstr>
      <vt:lpstr>BUSY INTERSECTION  Photo by Matthew Lewis Pocatello, ID</vt:lpstr>
      <vt:lpstr>ROOF MOUNTED 5G SMALL CELLS  SOURCE CREATIVE COMMONS</vt:lpstr>
      <vt:lpstr>Pocatello WCF Code Section 15.42.040 Types of WCF Permits Required</vt:lpstr>
      <vt:lpstr>  LATTICE TOWER WITH SEVERAL COLLOCATED CARRIERS Photo taken by Matthew Lewis location Harrison Avenue Pocatello, ID </vt:lpstr>
      <vt:lpstr>TYPE 3 WCF AND DEFINITIONS</vt:lpstr>
      <vt:lpstr>STEALTH TOWER WITH BASE STATION  Photo by Matthew Lewis Pocatello Creek Road Pocatello, ID</vt:lpstr>
      <vt:lpstr>OLD TOWN POCATELLO  WCF EXCLUSIONS IN DESIGNATED HISTORIC DISTRICTS SOURCE OFFICIAL CITY OF POCATELLO WEBSITE</vt:lpstr>
      <vt:lpstr>WCF &amp; DESIGNATED HISTORIC DISTRICTS</vt:lpstr>
      <vt:lpstr>Idaho Statute Sections 54-1202 &amp; 54-1227</vt:lpstr>
      <vt:lpstr>HELPFUL RESOURCES</vt:lpstr>
      <vt:lpstr>THANK YOU  QUESTIONS</vt:lpstr>
    </vt:vector>
  </TitlesOfParts>
  <Company>City of Pocatello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Drafting a code for Wireless Communication Facilities</dc:title>
  <dc:creator>Lewis, Matthew</dc:creator>
  <cp:lastModifiedBy>Lewis, Matthew</cp:lastModifiedBy>
  <cp:revision>102</cp:revision>
  <cp:lastPrinted>2019-10-01T15:49:52Z</cp:lastPrinted>
  <dcterms:created xsi:type="dcterms:W3CDTF">2019-08-30T15:22:42Z</dcterms:created>
  <dcterms:modified xsi:type="dcterms:W3CDTF">2019-10-02T14:40:51Z</dcterms:modified>
</cp:coreProperties>
</file>