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60" r:id="rId4"/>
    <p:sldId id="261" r:id="rId5"/>
    <p:sldId id="257" r:id="rId6"/>
    <p:sldId id="258" r:id="rId7"/>
    <p:sldId id="267" r:id="rId8"/>
    <p:sldId id="262" r:id="rId9"/>
    <p:sldId id="263" r:id="rId10"/>
    <p:sldId id="264" r:id="rId11"/>
    <p:sldId id="265"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DA"/>
    <a:srgbClr val="DDDCE2"/>
    <a:srgbClr val="623E1A"/>
    <a:srgbClr val="633F1A"/>
    <a:srgbClr val="01ADEA"/>
    <a:srgbClr val="00A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2" autoAdjust="0"/>
    <p:restoredTop sz="94660"/>
  </p:normalViewPr>
  <p:slideViewPr>
    <p:cSldViewPr snapToGrid="0">
      <p:cViewPr varScale="1">
        <p:scale>
          <a:sx n="154" d="100"/>
          <a:sy n="154" d="100"/>
        </p:scale>
        <p:origin x="79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rgbClr val="00ADE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5" y="762003"/>
            <a:ext cx="2925319" cy="5334001"/>
          </a:xfrm>
          <a:prstGeom prst="rect">
            <a:avLst/>
          </a:prstGeom>
          <a:solidFill>
            <a:srgbClr val="623E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0" y="0"/>
            <a:ext cx="12192000" cy="6858000"/>
          </a:xfrm>
          <a:prstGeom prst="rect">
            <a:avLst/>
          </a:prstGeom>
          <a:solidFill>
            <a:srgbClr val="E6E6D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069848" y="1298448"/>
            <a:ext cx="7315200" cy="3255264"/>
          </a:xfrm>
        </p:spPr>
        <p:txBody>
          <a:bodyPr anchor="b">
            <a:normAutofit/>
          </a:bodyPr>
          <a:lstStyle>
            <a:lvl1pPr algn="l">
              <a:defRPr sz="5900" b="1" spc="-100" baseline="0">
                <a:solidFill>
                  <a:srgbClr val="FFFFFF"/>
                </a:solidFill>
                <a:latin typeface="Avenir LT Std 65 Medium" panose="020B0803020203020204" pitchFamily="34" charset="0"/>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latin typeface="Avenir LT Std 45 Book" panose="020B0502020203020204" pitchFamily="34" charset="0"/>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grpSp>
        <p:nvGrpSpPr>
          <p:cNvPr id="13" name="Group 12"/>
          <p:cNvGrpSpPr/>
          <p:nvPr userDrawn="1"/>
        </p:nvGrpSpPr>
        <p:grpSpPr>
          <a:xfrm>
            <a:off x="66368" y="66371"/>
            <a:ext cx="2136371" cy="2027627"/>
            <a:chOff x="131152" y="156077"/>
            <a:chExt cx="5749026" cy="5456393"/>
          </a:xfrm>
        </p:grpSpPr>
        <p:sp>
          <p:nvSpPr>
            <p:cNvPr id="12" name="Rectangle 11"/>
            <p:cNvSpPr/>
            <p:nvPr userDrawn="1"/>
          </p:nvSpPr>
          <p:spPr>
            <a:xfrm>
              <a:off x="623455" y="2535382"/>
              <a:ext cx="4646814" cy="118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152" y="156077"/>
              <a:ext cx="5749026" cy="5456393"/>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13186" y="1234469"/>
            <a:ext cx="10972800" cy="5487006"/>
          </a:xfrm>
        </p:spPr>
        <p:txBody>
          <a:bodyPr/>
          <a:lstStyle>
            <a:lvl1pPr algn="just">
              <a:buClr>
                <a:srgbClr val="00ADE9"/>
              </a:buClr>
              <a:defRPr/>
            </a:lvl1pPr>
            <a:lvl2pPr algn="just">
              <a:defRPr/>
            </a:lvl2pPr>
            <a:lvl3pPr algn="just">
              <a:defRPr/>
            </a:lvl3pPr>
            <a:lvl4pPr algn="just">
              <a:defRPr/>
            </a:lvl4pPr>
            <a:lvl5pPr algn="ju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90"/>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4" y="1143000"/>
            <a:ext cx="1456655"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7145" y="767421"/>
            <a:ext cx="9508731" cy="6090581"/>
          </a:xfrm>
          <a:solidFill>
            <a:schemeClr val="bg1">
              <a:lumMod val="75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256034" y="3493008"/>
            <a:ext cx="1456655" cy="2322576"/>
          </a:xfrm>
        </p:spPr>
        <p:txBody>
          <a:bodyPr anchor="t">
            <a:normAutofit/>
          </a:bodyPr>
          <a:lstStyle>
            <a:lvl1pPr marL="0" indent="0">
              <a:lnSpc>
                <a:spcPct val="100000"/>
              </a:lnSpc>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10/2/2019</a:t>
            </a:fld>
            <a:endParaRPr lang="en-US" dirty="0"/>
          </a:p>
        </p:txBody>
      </p:sp>
      <p:sp>
        <p:nvSpPr>
          <p:cNvPr id="9" name="Footer Placeholder 8"/>
          <p:cNvSpPr>
            <a:spLocks noGrp="1"/>
          </p:cNvSpPr>
          <p:nvPr>
            <p:ph type="ftr" sz="quarter" idx="11"/>
          </p:nvPr>
        </p:nvSpPr>
        <p:spPr>
          <a:xfrm>
            <a:off x="3499103" y="6356354"/>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flipV="1">
            <a:off x="647702" y="864105"/>
            <a:ext cx="8277468" cy="294094"/>
          </a:xfrm>
          <a:prstGeom prst="rect">
            <a:avLst/>
          </a:prstGeom>
          <a:solidFill>
            <a:srgbClr val="01ADE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92154" y="561337"/>
            <a:ext cx="8944216" cy="302768"/>
          </a:xfrm>
          <a:prstGeom prst="rect">
            <a:avLst/>
          </a:prstGeom>
          <a:solidFill>
            <a:srgbClr val="623E1A"/>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p:cNvGrpSpPr/>
          <p:nvPr userDrawn="1"/>
        </p:nvGrpSpPr>
        <p:grpSpPr>
          <a:xfrm>
            <a:off x="8576286" y="54801"/>
            <a:ext cx="3623628" cy="6803203"/>
            <a:chOff x="131152" y="156077"/>
            <a:chExt cx="2906269" cy="5456393"/>
          </a:xfrm>
          <a:effectLst/>
        </p:grpSpPr>
        <p:sp>
          <p:nvSpPr>
            <p:cNvPr id="14" name="Rectangle 13"/>
            <p:cNvSpPr/>
            <p:nvPr userDrawn="1"/>
          </p:nvSpPr>
          <p:spPr>
            <a:xfrm>
              <a:off x="623455" y="2535382"/>
              <a:ext cx="2413966" cy="118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rotWithShape="1">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harpenSoften amount="50000"/>
                      </a14:imgEffect>
                      <a14:imgEffect>
                        <a14:saturation sat="0"/>
                      </a14:imgEffect>
                      <a14:imgEffect>
                        <a14:brightnessContrast bright="35000"/>
                      </a14:imgEffect>
                    </a14:imgLayer>
                  </a14:imgProps>
                </a:ext>
                <a:ext uri="{28A0092B-C50C-407E-A947-70E740481C1C}">
                  <a14:useLocalDpi xmlns:a14="http://schemas.microsoft.com/office/drawing/2010/main" val="0"/>
                </a:ext>
              </a:extLst>
            </a:blip>
            <a:srcRect r="49558"/>
            <a:stretch/>
          </p:blipFill>
          <p:spPr>
            <a:xfrm>
              <a:off x="131152" y="156077"/>
              <a:ext cx="2899923" cy="5456393"/>
            </a:xfrm>
            <a:prstGeom prst="rect">
              <a:avLst/>
            </a:prstGeom>
          </p:spPr>
        </p:pic>
      </p:grpSp>
      <p:sp>
        <p:nvSpPr>
          <p:cNvPr id="8" name="Rectangle 7"/>
          <p:cNvSpPr/>
          <p:nvPr userDrawn="1"/>
        </p:nvSpPr>
        <p:spPr>
          <a:xfrm>
            <a:off x="0" y="0"/>
            <a:ext cx="12192000" cy="6857999"/>
          </a:xfrm>
          <a:prstGeom prst="rect">
            <a:avLst/>
          </a:prstGeom>
          <a:solidFill>
            <a:srgbClr val="E6E6D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80939" y="112018"/>
            <a:ext cx="10434927" cy="6758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4555" y="1234469"/>
            <a:ext cx="11676191" cy="5487006"/>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4"/>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10/2/2019</a:t>
            </a:fld>
            <a:endParaRPr lang="en-US" dirty="0"/>
          </a:p>
        </p:txBody>
      </p:sp>
      <p:sp>
        <p:nvSpPr>
          <p:cNvPr id="5" name="Footer Placeholder 4"/>
          <p:cNvSpPr>
            <a:spLocks noGrp="1"/>
          </p:cNvSpPr>
          <p:nvPr>
            <p:ph type="ftr" sz="quarter" idx="3"/>
          </p:nvPr>
        </p:nvSpPr>
        <p:spPr>
          <a:xfrm>
            <a:off x="3869268" y="6356354"/>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1815864" y="6356354"/>
            <a:ext cx="384048"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grpSp>
        <p:nvGrpSpPr>
          <p:cNvPr id="9" name="Group 8"/>
          <p:cNvGrpSpPr/>
          <p:nvPr userDrawn="1"/>
        </p:nvGrpSpPr>
        <p:grpSpPr>
          <a:xfrm>
            <a:off x="83132" y="83132"/>
            <a:ext cx="1155469" cy="1096654"/>
            <a:chOff x="131152" y="156077"/>
            <a:chExt cx="5749026" cy="5456393"/>
          </a:xfrm>
        </p:grpSpPr>
        <p:sp>
          <p:nvSpPr>
            <p:cNvPr id="10" name="Rectangle 9"/>
            <p:cNvSpPr/>
            <p:nvPr userDrawn="1"/>
          </p:nvSpPr>
          <p:spPr>
            <a:xfrm>
              <a:off x="623455" y="2535382"/>
              <a:ext cx="4646814" cy="118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152" y="156077"/>
              <a:ext cx="5749026" cy="5456393"/>
            </a:xfrm>
            <a:prstGeom prst="rect">
              <a:avLst/>
            </a:prstGeom>
          </p:spPr>
        </p:pic>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377" rtl="0" eaLnBrk="1" latinLnBrk="0" hangingPunct="1">
        <a:lnSpc>
          <a:spcPct val="90000"/>
        </a:lnSpc>
        <a:spcBef>
          <a:spcPct val="0"/>
        </a:spcBef>
        <a:buNone/>
        <a:defRPr sz="3600" kern="1200" spc="-60" baseline="0">
          <a:solidFill>
            <a:schemeClr val="tx1">
              <a:lumMod val="85000"/>
              <a:lumOff val="15000"/>
            </a:schemeClr>
          </a:solidFill>
          <a:latin typeface="Avenir LT Std 45 Book" panose="020B0502020203020204" pitchFamily="34" charset="0"/>
          <a:ea typeface="+mj-ea"/>
          <a:cs typeface="+mj-cs"/>
        </a:defRPr>
      </a:lvl1pPr>
    </p:titleStyle>
    <p:bodyStyle>
      <a:lvl1pPr marL="182875" indent="-182875" algn="l" defTabSz="914377" rtl="0" eaLnBrk="1" latinLnBrk="0" hangingPunct="1">
        <a:lnSpc>
          <a:spcPct val="90000"/>
        </a:lnSpc>
        <a:spcBef>
          <a:spcPts val="1200"/>
        </a:spcBef>
        <a:buClr>
          <a:srgbClr val="01ADEA"/>
        </a:buClr>
        <a:buFont typeface="Wingdings 2" pitchFamily="18" charset="2"/>
        <a:buChar char=""/>
        <a:defRPr sz="2000" kern="1200">
          <a:solidFill>
            <a:schemeClr val="tx1">
              <a:lumMod val="65000"/>
              <a:lumOff val="35000"/>
            </a:schemeClr>
          </a:solidFill>
          <a:latin typeface="Avenir LT Std 45 Book" panose="020B0502020203020204" pitchFamily="34" charset="0"/>
          <a:ea typeface="+mn-ea"/>
          <a:cs typeface="+mn-cs"/>
        </a:defRPr>
      </a:lvl1pPr>
      <a:lvl2pPr marL="685783" indent="-182875" algn="l" defTabSz="914377"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tx1">
              <a:lumMod val="65000"/>
              <a:lumOff val="35000"/>
            </a:schemeClr>
          </a:solidFill>
          <a:latin typeface="Avenir LT Std 45 Book" panose="020B0502020203020204" pitchFamily="34" charset="0"/>
          <a:ea typeface="+mn-ea"/>
          <a:cs typeface="+mn-cs"/>
        </a:defRPr>
      </a:lvl2pPr>
      <a:lvl3pPr marL="1142971" indent="-182875" algn="l"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Avenir LT Std 45 Book" panose="020B0502020203020204" pitchFamily="34" charset="0"/>
          <a:ea typeface="+mn-ea"/>
          <a:cs typeface="+mn-cs"/>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They Didn’t Teach You About Signs in School…</a:t>
            </a:r>
          </a:p>
        </p:txBody>
      </p:sp>
      <p:sp>
        <p:nvSpPr>
          <p:cNvPr id="3" name="Subtitle 2"/>
          <p:cNvSpPr>
            <a:spLocks noGrp="1"/>
          </p:cNvSpPr>
          <p:nvPr>
            <p:ph type="subTitle" idx="1"/>
          </p:nvPr>
        </p:nvSpPr>
        <p:spPr>
          <a:xfrm>
            <a:off x="1100014" y="4670246"/>
            <a:ext cx="8037765" cy="914400"/>
          </a:xfrm>
        </p:spPr>
        <p:txBody>
          <a:bodyPr/>
          <a:lstStyle/>
          <a:p>
            <a:r>
              <a:rPr lang="en-US" dirty="0"/>
              <a:t>Presenter: Jonathan Spendlove, Planning &amp; Zoning Director &amp; Steve O’Connor,  City Planner</a:t>
            </a:r>
          </a:p>
        </p:txBody>
      </p:sp>
    </p:spTree>
    <p:extLst>
      <p:ext uri="{BB962C8B-B14F-4D97-AF65-F5344CB8AC3E}">
        <p14:creationId xmlns:p14="http://schemas.microsoft.com/office/powerpoint/2010/main" val="1937336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Sign Code</a:t>
            </a:r>
          </a:p>
        </p:txBody>
      </p:sp>
      <p:sp>
        <p:nvSpPr>
          <p:cNvPr id="3" name="Content Placeholder 2"/>
          <p:cNvSpPr>
            <a:spLocks noGrp="1"/>
          </p:cNvSpPr>
          <p:nvPr>
            <p:ph idx="1"/>
          </p:nvPr>
        </p:nvSpPr>
        <p:spPr/>
        <p:txBody>
          <a:bodyPr>
            <a:normAutofit/>
          </a:bodyPr>
          <a:lstStyle/>
          <a:p>
            <a:pPr marL="0" indent="0">
              <a:buNone/>
            </a:pPr>
            <a:r>
              <a:rPr lang="en-US" dirty="0"/>
              <a:t>41 allowed sign types:</a:t>
            </a:r>
          </a:p>
          <a:p>
            <a:pPr marL="0" indent="0">
              <a:buNone/>
            </a:pPr>
            <a:r>
              <a:rPr lang="en-US" dirty="0"/>
              <a:t>Two (2) categories:</a:t>
            </a:r>
          </a:p>
          <a:p>
            <a:pPr marL="346066" indent="0">
              <a:buNone/>
            </a:pPr>
            <a:r>
              <a:rPr lang="en-US" sz="1800" b="1" dirty="0"/>
              <a:t>Permit required: </a:t>
            </a:r>
            <a:r>
              <a:rPr lang="en-US" sz="1800" dirty="0"/>
              <a:t>Awning Signs, Banner Signs, Bench Signs, Canopy Signs, </a:t>
            </a:r>
            <a:r>
              <a:rPr lang="en-US" sz="1800" b="1" dirty="0"/>
              <a:t>Civic Directional Signs</a:t>
            </a:r>
            <a:r>
              <a:rPr lang="en-US" sz="1800" dirty="0"/>
              <a:t>, </a:t>
            </a:r>
            <a:r>
              <a:rPr lang="en-US" sz="1800" b="1" dirty="0"/>
              <a:t>Community Event Signs</a:t>
            </a:r>
            <a:r>
              <a:rPr lang="en-US" sz="1800" dirty="0"/>
              <a:t>, Freestanding Sign, Inflatable Signs, Internal Directional Signs, Marquee Signs, </a:t>
            </a:r>
            <a:r>
              <a:rPr lang="en-US" sz="1800" b="1" dirty="0"/>
              <a:t>Menu Board Signs</a:t>
            </a:r>
            <a:r>
              <a:rPr lang="en-US" sz="1800" dirty="0"/>
              <a:t>, Message Center Signs, Multi-Tenant Signs, Projecting Signs, Roof Signs, Sandwich Board Signs, Skylights and Searchlights, </a:t>
            </a:r>
            <a:r>
              <a:rPr lang="en-US" sz="1800" b="1" dirty="0"/>
              <a:t>Subdivision Entry Signs</a:t>
            </a:r>
            <a:r>
              <a:rPr lang="en-US" sz="1800" dirty="0"/>
              <a:t>, </a:t>
            </a:r>
            <a:r>
              <a:rPr lang="en-US" sz="1800" b="1" dirty="0"/>
              <a:t>Subdivision Monuments</a:t>
            </a:r>
            <a:r>
              <a:rPr lang="en-US" sz="1800" dirty="0"/>
              <a:t>, Wall Signs, </a:t>
            </a:r>
          </a:p>
          <a:p>
            <a:pPr marL="346066" indent="0">
              <a:buNone/>
            </a:pPr>
            <a:r>
              <a:rPr lang="en-US" sz="1800" b="1" dirty="0"/>
              <a:t>No permit required: Civic Signs</a:t>
            </a:r>
            <a:r>
              <a:rPr lang="en-US" sz="1800" dirty="0"/>
              <a:t>, Cloud Buster Signs, </a:t>
            </a:r>
            <a:r>
              <a:rPr lang="en-US" sz="1800" b="1" dirty="0"/>
              <a:t>Construction Identification Signs</a:t>
            </a:r>
            <a:r>
              <a:rPr lang="en-US" sz="1800" dirty="0"/>
              <a:t>, Flags, </a:t>
            </a:r>
            <a:r>
              <a:rPr lang="en-US" sz="1800" b="1" dirty="0"/>
              <a:t>Garage Sale Signs</a:t>
            </a:r>
            <a:r>
              <a:rPr lang="en-US" sz="1800" dirty="0"/>
              <a:t>, Government Signs, </a:t>
            </a:r>
            <a:r>
              <a:rPr lang="en-US" sz="1800" b="1" dirty="0"/>
              <a:t>Home Improvement Signs</a:t>
            </a:r>
            <a:r>
              <a:rPr lang="en-US" sz="1800" dirty="0"/>
              <a:t>, Human Signs, Instructional Signs, </a:t>
            </a:r>
            <a:r>
              <a:rPr lang="en-US" sz="1800" b="1" dirty="0"/>
              <a:t>Political Signs</a:t>
            </a:r>
            <a:r>
              <a:rPr lang="en-US" sz="1800" dirty="0"/>
              <a:t>, </a:t>
            </a:r>
            <a:r>
              <a:rPr lang="en-US" sz="1800" b="1" dirty="0"/>
              <a:t>Real Estate Signs</a:t>
            </a:r>
            <a:r>
              <a:rPr lang="en-US" sz="1800" dirty="0"/>
              <a:t>, </a:t>
            </a:r>
            <a:r>
              <a:rPr lang="en-US" sz="1800" b="1" dirty="0"/>
              <a:t>Residential Nameplate Signs</a:t>
            </a:r>
            <a:r>
              <a:rPr lang="en-US" sz="1800" dirty="0"/>
              <a:t>, Scoreboards, </a:t>
            </a:r>
            <a:r>
              <a:rPr lang="en-US" sz="1800" b="1" dirty="0"/>
              <a:t>Sponsor Signs</a:t>
            </a:r>
            <a:r>
              <a:rPr lang="en-US" sz="1800" dirty="0"/>
              <a:t>, Vehicle Signs, Vending Machine Signs, Wind Device Signs, Window Signs, Yard Signs, </a:t>
            </a:r>
            <a:r>
              <a:rPr lang="en-US" dirty="0"/>
              <a:t>Zoning Signs </a:t>
            </a:r>
          </a:p>
        </p:txBody>
      </p:sp>
    </p:spTree>
    <p:extLst>
      <p:ext uri="{BB962C8B-B14F-4D97-AF65-F5344CB8AC3E}">
        <p14:creationId xmlns:p14="http://schemas.microsoft.com/office/powerpoint/2010/main" val="20687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Sign Code – Enforcement Issues</a:t>
            </a:r>
          </a:p>
        </p:txBody>
      </p:sp>
      <p:sp>
        <p:nvSpPr>
          <p:cNvPr id="3" name="Content Placeholder 2"/>
          <p:cNvSpPr>
            <a:spLocks noGrp="1"/>
          </p:cNvSpPr>
          <p:nvPr>
            <p:ph idx="1"/>
          </p:nvPr>
        </p:nvSpPr>
        <p:spPr/>
        <p:txBody>
          <a:bodyPr numCol="2">
            <a:normAutofit fontScale="92500"/>
          </a:bodyPr>
          <a:lstStyle/>
          <a:p>
            <a:pPr marL="228600" indent="0">
              <a:buNone/>
            </a:pPr>
            <a:r>
              <a:rPr lang="en-US" b="1" dirty="0"/>
              <a:t>Banner Signs</a:t>
            </a:r>
          </a:p>
          <a:p>
            <a:pPr marL="342900" lvl="1" indent="0">
              <a:buNone/>
            </a:pPr>
            <a:r>
              <a:rPr lang="en-US" dirty="0"/>
              <a:t>$25 every 6 weeks for a maximum of 300 days/year</a:t>
            </a:r>
          </a:p>
          <a:p>
            <a:pPr marL="342900" lvl="1" indent="0">
              <a:buNone/>
            </a:pPr>
            <a:r>
              <a:rPr lang="en-US" dirty="0"/>
              <a:t> Allowed size is .75 x Linear ft/width of building or leased space, with max size of 100sq-ft</a:t>
            </a:r>
          </a:p>
          <a:p>
            <a:pPr marL="342900" lvl="1" indent="0">
              <a:buNone/>
            </a:pPr>
            <a:r>
              <a:rPr lang="en-US" dirty="0"/>
              <a:t>Cannot be in ROW or off site</a:t>
            </a:r>
          </a:p>
          <a:p>
            <a:pPr marL="228600" indent="0">
              <a:buNone/>
            </a:pPr>
            <a:r>
              <a:rPr lang="en-US" b="1" dirty="0"/>
              <a:t>Community Event Sign  </a:t>
            </a:r>
          </a:p>
          <a:p>
            <a:pPr marL="342900" lvl="1" indent="0">
              <a:buNone/>
            </a:pPr>
            <a:r>
              <a:rPr lang="en-US" dirty="0"/>
              <a:t>$25; some instances require no fee</a:t>
            </a:r>
          </a:p>
          <a:p>
            <a:pPr marL="342900" lvl="1" indent="0">
              <a:buNone/>
            </a:pPr>
            <a:r>
              <a:rPr lang="en-US" dirty="0"/>
              <a:t>Displayed 10 days prior to event; must come down 3 days after event</a:t>
            </a:r>
          </a:p>
          <a:p>
            <a:pPr marL="342900" lvl="1" indent="0">
              <a:buNone/>
            </a:pPr>
            <a:r>
              <a:rPr lang="en-US" dirty="0"/>
              <a:t>Allowed off site but not in ROW</a:t>
            </a:r>
          </a:p>
          <a:p>
            <a:pPr marL="228600" indent="0">
              <a:buNone/>
            </a:pPr>
            <a:r>
              <a:rPr lang="en-US" b="1" dirty="0"/>
              <a:t>Sandwich Board Sign</a:t>
            </a:r>
          </a:p>
          <a:p>
            <a:pPr marL="342900" lvl="1" indent="0">
              <a:buNone/>
            </a:pPr>
            <a:r>
              <a:rPr lang="en-US" dirty="0"/>
              <a:t>$25 for 1 calendar year</a:t>
            </a:r>
          </a:p>
          <a:p>
            <a:pPr marL="342900" lvl="1" indent="0">
              <a:buNone/>
            </a:pPr>
            <a:r>
              <a:rPr lang="en-US" dirty="0"/>
              <a:t>Sandwich board signs shall be located not more than ten feet (10') from the door of the business</a:t>
            </a:r>
          </a:p>
          <a:p>
            <a:pPr marL="342900" lvl="1" indent="0">
              <a:buNone/>
            </a:pPr>
            <a:r>
              <a:rPr lang="en-US" dirty="0"/>
              <a:t>Allowed in ROW in the Downtown area; or on private property in a designated multi tenant development</a:t>
            </a:r>
          </a:p>
          <a:p>
            <a:pPr marL="342900" lvl="1" indent="0">
              <a:buNone/>
            </a:pPr>
            <a:endParaRPr lang="en-US" dirty="0"/>
          </a:p>
          <a:p>
            <a:pPr marL="228600" indent="0">
              <a:buNone/>
            </a:pPr>
            <a:r>
              <a:rPr lang="en-US" b="1" dirty="0"/>
              <a:t>Inflatable Sign</a:t>
            </a:r>
          </a:p>
          <a:p>
            <a:pPr marL="342900" lvl="1" indent="0">
              <a:buNone/>
            </a:pPr>
            <a:r>
              <a:rPr lang="en-US" dirty="0"/>
              <a:t>$25 for 15 days</a:t>
            </a:r>
          </a:p>
          <a:p>
            <a:pPr marL="342900" lvl="1" indent="0">
              <a:buNone/>
            </a:pPr>
            <a:r>
              <a:rPr lang="en-US" dirty="0"/>
              <a:t>Minimum setback from the road ROW shall be one and one-half (1 1/2) times the height of the sign</a:t>
            </a:r>
          </a:p>
          <a:p>
            <a:pPr marL="228600" indent="0">
              <a:buNone/>
            </a:pPr>
            <a:r>
              <a:rPr lang="en-US" b="1" dirty="0"/>
              <a:t>Real Estate Open House Sign</a:t>
            </a:r>
          </a:p>
          <a:p>
            <a:pPr marL="342900" lvl="1" indent="0">
              <a:buNone/>
            </a:pPr>
            <a:r>
              <a:rPr lang="en-US" dirty="0"/>
              <a:t>No Permit required</a:t>
            </a:r>
          </a:p>
          <a:p>
            <a:pPr marL="342900" lvl="1" indent="0">
              <a:buNone/>
            </a:pPr>
            <a:r>
              <a:rPr lang="en-US" dirty="0"/>
              <a:t>Can be place in the ROW, 1 hour before and 1 our after the open house</a:t>
            </a:r>
          </a:p>
          <a:p>
            <a:pPr marL="228600" indent="0">
              <a:buNone/>
            </a:pPr>
            <a:r>
              <a:rPr lang="en-US" b="1" dirty="0"/>
              <a:t>Real Estate Sign</a:t>
            </a:r>
          </a:p>
          <a:p>
            <a:pPr marL="342900" lvl="1" indent="0">
              <a:buNone/>
            </a:pPr>
            <a:r>
              <a:rPr lang="en-US" dirty="0"/>
              <a:t>No Permit required</a:t>
            </a:r>
          </a:p>
          <a:p>
            <a:pPr marL="342900" lvl="1" indent="0">
              <a:buNone/>
            </a:pPr>
            <a:r>
              <a:rPr lang="en-US" dirty="0"/>
              <a:t>Cannot be in ROW, must be 10’ from pavement, can be off site but only on private property</a:t>
            </a:r>
          </a:p>
          <a:p>
            <a:pPr marL="228600" indent="0">
              <a:buNone/>
            </a:pPr>
            <a:r>
              <a:rPr lang="en-US" b="1" dirty="0"/>
              <a:t>Projecting Sign</a:t>
            </a:r>
          </a:p>
          <a:p>
            <a:pPr marL="342900" lvl="1" indent="0">
              <a:buNone/>
            </a:pPr>
            <a:r>
              <a:rPr lang="en-US" dirty="0"/>
              <a:t>Sign Permit required</a:t>
            </a:r>
          </a:p>
          <a:p>
            <a:pPr marL="342900" lvl="1" indent="0">
              <a:buNone/>
            </a:pPr>
            <a:r>
              <a:rPr lang="en-US" dirty="0"/>
              <a:t>Can project into ROW</a:t>
            </a:r>
          </a:p>
          <a:p>
            <a:pPr marL="502908" lvl="1" indent="0">
              <a:buNone/>
            </a:pPr>
            <a:endParaRPr lang="en-US" dirty="0"/>
          </a:p>
          <a:p>
            <a:pPr marL="502908" lvl="1" indent="0">
              <a:buNone/>
            </a:pPr>
            <a:endParaRPr lang="en-US" dirty="0"/>
          </a:p>
          <a:p>
            <a:pPr marL="502908" lvl="1" indent="0">
              <a:buNone/>
            </a:pPr>
            <a:endParaRPr lang="en-US" dirty="0"/>
          </a:p>
        </p:txBody>
      </p:sp>
    </p:spTree>
    <p:extLst>
      <p:ext uri="{BB962C8B-B14F-4D97-AF65-F5344CB8AC3E}">
        <p14:creationId xmlns:p14="http://schemas.microsoft.com/office/powerpoint/2010/main" val="25833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0" end="2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22" end="2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23" end="23"/>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Proposed Changes</a:t>
            </a:r>
          </a:p>
        </p:txBody>
      </p:sp>
      <p:sp>
        <p:nvSpPr>
          <p:cNvPr id="3" name="Content Placeholder 2"/>
          <p:cNvSpPr>
            <a:spLocks noGrp="1"/>
          </p:cNvSpPr>
          <p:nvPr>
            <p:ph idx="1"/>
          </p:nvPr>
        </p:nvSpPr>
        <p:spPr>
          <a:xfrm>
            <a:off x="613186" y="1234469"/>
            <a:ext cx="3171840" cy="5359164"/>
          </a:xfrm>
        </p:spPr>
        <p:txBody>
          <a:bodyPr>
            <a:normAutofit/>
          </a:bodyPr>
          <a:lstStyle/>
          <a:p>
            <a:pPr marL="0" indent="0">
              <a:buNone/>
            </a:pPr>
            <a:r>
              <a:rPr lang="en-US" sz="1600" dirty="0"/>
              <a:t>Regulates Time, Place, and Manner based on Commercial vs non-Commercial speech</a:t>
            </a:r>
          </a:p>
          <a:p>
            <a:pPr marL="0" indent="0">
              <a:buNone/>
            </a:pPr>
            <a:r>
              <a:rPr lang="en-US" sz="1600" dirty="0"/>
              <a:t>From 41 sign types to 16</a:t>
            </a:r>
          </a:p>
          <a:p>
            <a:pPr marL="0" indent="0">
              <a:buNone/>
            </a:pPr>
            <a:r>
              <a:rPr lang="en-US" sz="1600" dirty="0"/>
              <a:t>4 classifications of signs</a:t>
            </a:r>
          </a:p>
          <a:p>
            <a:pPr lvl="1"/>
            <a:r>
              <a:rPr lang="en-US" sz="1400" dirty="0"/>
              <a:t>Permanent Commercial</a:t>
            </a:r>
          </a:p>
          <a:p>
            <a:pPr lvl="1"/>
            <a:r>
              <a:rPr lang="en-US" sz="1400" dirty="0"/>
              <a:t>Temporary Commercial</a:t>
            </a:r>
          </a:p>
          <a:p>
            <a:pPr lvl="1"/>
            <a:r>
              <a:rPr lang="en-US" sz="1400" dirty="0"/>
              <a:t>Permanent non-Commercial </a:t>
            </a:r>
          </a:p>
          <a:p>
            <a:pPr lvl="1"/>
            <a:r>
              <a:rPr lang="en-US" sz="1400" dirty="0"/>
              <a:t>Temporary non-Commercial</a:t>
            </a:r>
          </a:p>
          <a:p>
            <a:pPr marL="0" indent="0">
              <a:buNone/>
            </a:pPr>
            <a:r>
              <a:rPr lang="en-US" sz="1600" dirty="0"/>
              <a:t>All Permanent Signs require a permit</a:t>
            </a:r>
          </a:p>
          <a:p>
            <a:pPr marL="0" indent="0">
              <a:buNone/>
            </a:pPr>
            <a:r>
              <a:rPr lang="en-US" sz="1600" dirty="0"/>
              <a:t>All Temporary Signs are outright permitted within the bounds of the Time, Place, Manner regulations by zones</a:t>
            </a:r>
          </a:p>
        </p:txBody>
      </p:sp>
      <p:pic>
        <p:nvPicPr>
          <p:cNvPr id="8" name="Picture 7">
            <a:extLst>
              <a:ext uri="{FF2B5EF4-FFF2-40B4-BE49-F238E27FC236}">
                <a16:creationId xmlns:a16="http://schemas.microsoft.com/office/drawing/2014/main" id="{C78540CC-AFEF-4047-97D4-51FF22EE87C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83605" y="1173272"/>
            <a:ext cx="7660525" cy="5481558"/>
          </a:xfrm>
          <a:prstGeom prst="rect">
            <a:avLst/>
          </a:prstGeom>
        </p:spPr>
      </p:pic>
    </p:spTree>
    <p:extLst>
      <p:ext uri="{BB962C8B-B14F-4D97-AF65-F5344CB8AC3E}">
        <p14:creationId xmlns:p14="http://schemas.microsoft.com/office/powerpoint/2010/main" val="30469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F34C-9373-4A75-A23C-606E364B92EF}"/>
              </a:ext>
            </a:extLst>
          </p:cNvPr>
          <p:cNvSpPr>
            <a:spLocks noGrp="1"/>
          </p:cNvSpPr>
          <p:nvPr>
            <p:ph type="title"/>
          </p:nvPr>
        </p:nvSpPr>
        <p:spPr/>
        <p:txBody>
          <a:bodyPr/>
          <a:lstStyle/>
          <a:p>
            <a:r>
              <a:rPr lang="en-US" dirty="0"/>
              <a:t>What About American Flags?</a:t>
            </a:r>
          </a:p>
        </p:txBody>
      </p:sp>
      <p:sp>
        <p:nvSpPr>
          <p:cNvPr id="3" name="Content Placeholder 2">
            <a:extLst>
              <a:ext uri="{FF2B5EF4-FFF2-40B4-BE49-F238E27FC236}">
                <a16:creationId xmlns:a16="http://schemas.microsoft.com/office/drawing/2014/main" id="{4EC053CA-9676-4698-BF9F-FEE979F013CD}"/>
              </a:ext>
            </a:extLst>
          </p:cNvPr>
          <p:cNvSpPr>
            <a:spLocks noGrp="1"/>
          </p:cNvSpPr>
          <p:nvPr>
            <p:ph idx="1"/>
          </p:nvPr>
        </p:nvSpPr>
        <p:spPr/>
        <p:txBody>
          <a:bodyPr/>
          <a:lstStyle/>
          <a:p>
            <a:pPr marL="0" indent="0">
              <a:buNone/>
            </a:pPr>
            <a:r>
              <a:rPr lang="en-US" dirty="0"/>
              <a:t>In 2005 the 11</a:t>
            </a:r>
            <a:r>
              <a:rPr lang="en-US" baseline="30000" dirty="0"/>
              <a:t>th</a:t>
            </a:r>
            <a:r>
              <a:rPr lang="en-US" dirty="0"/>
              <a:t> Circuit Court invalidated the sign code of Neptune Beach, FL. The court ruled it was content based on the differentiation between “flags and insignia of any government, religious, charitable, fraternal, or other organization; religious displays;” and many other exemptions allowed an individual to fly the American flag but not a non-commercial speech, “Cut Taxes Now” flag. </a:t>
            </a:r>
          </a:p>
          <a:p>
            <a:pPr marL="0" indent="0">
              <a:buNone/>
            </a:pPr>
            <a:r>
              <a:rPr lang="en-US" dirty="0"/>
              <a:t>What are we proposing?</a:t>
            </a:r>
          </a:p>
          <a:p>
            <a:pPr marL="0" indent="0">
              <a:buNone/>
            </a:pPr>
            <a:r>
              <a:rPr lang="en-US" dirty="0"/>
              <a:t>	</a:t>
            </a:r>
            <a:r>
              <a:rPr lang="en-US" i="1" dirty="0"/>
              <a:t>Any form which displays the Standards or Colors for a country, state, county, city, other 	political subdivision, military, or religious entity is specifically exempt from this chapter.</a:t>
            </a:r>
          </a:p>
          <a:p>
            <a:pPr marL="0" indent="0">
              <a:buNone/>
            </a:pPr>
            <a:r>
              <a:rPr lang="en-US" dirty="0"/>
              <a:t>We will no longer regulate the term flag and have clumped that form of media in the Temporary Signs as a “Wind Device.” </a:t>
            </a:r>
          </a:p>
          <a:p>
            <a:pPr marL="0" indent="0">
              <a:buNone/>
            </a:pPr>
            <a:r>
              <a:rPr lang="en-US" dirty="0"/>
              <a:t>Anything that does not meet the provision above will be considered either commercial or non-commercial and shall meet the provisions of the chart shown before. </a:t>
            </a:r>
          </a:p>
          <a:p>
            <a:pPr marL="0" indent="0">
              <a:buNone/>
            </a:pPr>
            <a:r>
              <a:rPr lang="en-US" dirty="0"/>
              <a:t> </a:t>
            </a:r>
          </a:p>
        </p:txBody>
      </p:sp>
    </p:spTree>
    <p:extLst>
      <p:ext uri="{BB962C8B-B14F-4D97-AF65-F5344CB8AC3E}">
        <p14:creationId xmlns:p14="http://schemas.microsoft.com/office/powerpoint/2010/main" val="119300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of Commercial Speech Regulation</a:t>
            </a:r>
          </a:p>
        </p:txBody>
      </p:sp>
      <p:sp>
        <p:nvSpPr>
          <p:cNvPr id="4" name="Content Placeholder 2"/>
          <p:cNvSpPr txBox="1">
            <a:spLocks/>
          </p:cNvSpPr>
          <p:nvPr/>
        </p:nvSpPr>
        <p:spPr>
          <a:xfrm>
            <a:off x="613186" y="1624406"/>
            <a:ext cx="10972800" cy="4561242"/>
          </a:xfrm>
          <a:prstGeom prst="rect">
            <a:avLst/>
          </a:prstGeom>
        </p:spPr>
        <p:txBody>
          <a:bodyPr vert="horz" lIns="91440" tIns="45720" rIns="91440" bIns="45720" rtlCol="0" anchor="ctr">
            <a:normAutofit lnSpcReduction="10000"/>
          </a:bodyPr>
          <a:lstStyle>
            <a:lvl1pPr marL="182875" indent="-182875" algn="just" defTabSz="914377" rtl="0" eaLnBrk="1" latinLnBrk="0" hangingPunct="1">
              <a:lnSpc>
                <a:spcPct val="90000"/>
              </a:lnSpc>
              <a:spcBef>
                <a:spcPts val="1200"/>
              </a:spcBef>
              <a:buClr>
                <a:srgbClr val="00ADE9"/>
              </a:buClr>
              <a:buFont typeface="Wingdings 2" pitchFamily="18" charset="2"/>
              <a:buChar char=""/>
              <a:defRPr sz="2000" kern="1200">
                <a:solidFill>
                  <a:schemeClr val="tx1">
                    <a:lumMod val="65000"/>
                    <a:lumOff val="35000"/>
                  </a:schemeClr>
                </a:solidFill>
                <a:latin typeface="Avenir LT Std 45 Book" panose="020B0502020203020204" pitchFamily="34" charset="0"/>
                <a:ea typeface="+mn-ea"/>
                <a:cs typeface="+mn-cs"/>
              </a:defRPr>
            </a:lvl1pPr>
            <a:lvl2pPr marL="685783"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tx1">
                    <a:lumMod val="65000"/>
                    <a:lumOff val="35000"/>
                  </a:schemeClr>
                </a:solidFill>
                <a:latin typeface="Avenir LT Std 45 Book" panose="020B0502020203020204" pitchFamily="34" charset="0"/>
                <a:ea typeface="+mn-ea"/>
                <a:cs typeface="+mn-cs"/>
              </a:defRPr>
            </a:lvl2pPr>
            <a:lvl3pPr marL="1142971"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Avenir LT Std 45 Book" panose="020B0502020203020204" pitchFamily="34" charset="0"/>
                <a:ea typeface="+mn-ea"/>
                <a:cs typeface="+mn-cs"/>
              </a:defRPr>
            </a:lvl3pPr>
            <a:lvl4pPr marL="1600160"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4pPr>
            <a:lvl5pPr marL="2057349"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dirty="0"/>
              <a:t>Until 1976 the U.S. Supreme Court opinioned governments could regulate commercial speech as part of  commerce regulation. </a:t>
            </a:r>
          </a:p>
          <a:p>
            <a:pPr marL="0" indent="0">
              <a:buNone/>
            </a:pPr>
            <a:r>
              <a:rPr lang="en-US" dirty="0"/>
              <a:t>Several cases have since challenged that broad power starting with…</a:t>
            </a:r>
          </a:p>
          <a:p>
            <a:pPr marL="0" indent="0">
              <a:buNone/>
            </a:pPr>
            <a:endParaRPr lang="en-US" dirty="0"/>
          </a:p>
          <a:p>
            <a:pPr marL="0" indent="0" algn="l">
              <a:buNone/>
            </a:pPr>
            <a:r>
              <a:rPr lang="en-US" b="1" dirty="0"/>
              <a:t>Virginia State Board of Pharmacy v Virginia Citizens Consumer Council, Inc.                 U.S. Supreme Court (1976)</a:t>
            </a:r>
          </a:p>
          <a:p>
            <a:pPr marL="914400" indent="0">
              <a:buNone/>
            </a:pPr>
            <a:r>
              <a:rPr lang="en-US" b="1" dirty="0"/>
              <a:t>Background: </a:t>
            </a:r>
            <a:r>
              <a:rPr lang="en-US" dirty="0"/>
              <a:t>Acting on behalf of prescription drug consumers, the Virginia Citizens Consumer Council challenged a Virginia statute that declared it unprofessional conduct for licensed pharmacists to advertise their prescription drug prices.</a:t>
            </a:r>
          </a:p>
          <a:p>
            <a:pPr marL="914400" indent="0">
              <a:buNone/>
            </a:pPr>
            <a:r>
              <a:rPr lang="en-US" dirty="0"/>
              <a:t>This case concluded the 1</a:t>
            </a:r>
            <a:r>
              <a:rPr lang="en-US" baseline="30000" dirty="0"/>
              <a:t>st</a:t>
            </a:r>
            <a:r>
              <a:rPr lang="en-US" dirty="0"/>
              <a:t> Amendment protects ones right to “receive information” in addition to freedom of speech, and that “state regulation must support a </a:t>
            </a:r>
            <a:r>
              <a:rPr lang="en-US" i="1" u="sng" dirty="0">
                <a:solidFill>
                  <a:srgbClr val="FF0000"/>
                </a:solidFill>
              </a:rPr>
              <a:t>substantial</a:t>
            </a:r>
            <a:r>
              <a:rPr lang="en-US" i="1" dirty="0">
                <a:solidFill>
                  <a:srgbClr val="FF0000"/>
                </a:solidFill>
              </a:rPr>
              <a:t> </a:t>
            </a:r>
            <a:r>
              <a:rPr lang="en-US" i="1" u="sng" dirty="0">
                <a:solidFill>
                  <a:srgbClr val="FF0000"/>
                </a:solidFill>
              </a:rPr>
              <a:t>interest</a:t>
            </a:r>
            <a:r>
              <a:rPr lang="en-US" dirty="0"/>
              <a:t>.”</a:t>
            </a:r>
          </a:p>
          <a:p>
            <a:pPr marL="0" indent="0">
              <a:buNone/>
            </a:pPr>
            <a:r>
              <a:rPr lang="en-US" dirty="0"/>
              <a:t>		</a:t>
            </a:r>
            <a:r>
              <a:rPr lang="en-US" sz="1200" dirty="0"/>
              <a:t>(Uni. Missouri-Kansas City - Law School </a:t>
            </a:r>
            <a:r>
              <a:rPr lang="en-US" sz="1200" dirty="0" err="1"/>
              <a:t>n.d.</a:t>
            </a:r>
            <a:r>
              <a:rPr lang="en-US" sz="1200" dirty="0"/>
              <a:t> &amp; www.oyez.org)</a:t>
            </a:r>
          </a:p>
          <a:p>
            <a:pPr marL="0" indent="0">
              <a:buFont typeface="Wingdings 2" pitchFamily="18" charset="2"/>
              <a:buNone/>
            </a:pPr>
            <a:endParaRPr lang="en-US" dirty="0"/>
          </a:p>
        </p:txBody>
      </p:sp>
    </p:spTree>
    <p:extLst>
      <p:ext uri="{BB962C8B-B14F-4D97-AF65-F5344CB8AC3E}">
        <p14:creationId xmlns:p14="http://schemas.microsoft.com/office/powerpoint/2010/main" val="10089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of Commercial Speech Regulation</a:t>
            </a:r>
          </a:p>
        </p:txBody>
      </p:sp>
      <p:sp>
        <p:nvSpPr>
          <p:cNvPr id="3" name="Content Placeholder 2"/>
          <p:cNvSpPr>
            <a:spLocks noGrp="1"/>
          </p:cNvSpPr>
          <p:nvPr>
            <p:ph idx="1"/>
          </p:nvPr>
        </p:nvSpPr>
        <p:spPr>
          <a:xfrm>
            <a:off x="613186" y="1234468"/>
            <a:ext cx="10972800" cy="5456787"/>
          </a:xfrm>
        </p:spPr>
        <p:txBody>
          <a:bodyPr>
            <a:normAutofit fontScale="92500" lnSpcReduction="10000"/>
          </a:bodyPr>
          <a:lstStyle/>
          <a:p>
            <a:pPr marL="0" indent="0" algn="l">
              <a:buNone/>
            </a:pPr>
            <a:r>
              <a:rPr lang="en-US" b="1" dirty="0"/>
              <a:t>Central Hudson Gas &amp; Electric v Public Service Commission                                                 U.S. Supreme Court (1980)	</a:t>
            </a:r>
            <a:endParaRPr lang="en-US" sz="700" b="1" dirty="0"/>
          </a:p>
          <a:p>
            <a:pPr marL="914400" indent="0">
              <a:buNone/>
            </a:pPr>
            <a:r>
              <a:rPr lang="en-US" b="1" dirty="0"/>
              <a:t>Background: </a:t>
            </a:r>
            <a:r>
              <a:rPr lang="en-US" dirty="0"/>
              <a:t>The Public Service Commission of New York (PSC), in the interest of conserving energy, enacted a regulation that prohibited electric utilities from promoting electricity use. The PSC's regulation distinguished promotional advertising from informational advertising, which was permitted. Central Hudson Gas and Electric challenged the regulation in a New York State Supreme Court</a:t>
            </a:r>
          </a:p>
          <a:p>
            <a:pPr marL="914400" indent="0">
              <a:buNone/>
            </a:pPr>
            <a:r>
              <a:rPr lang="en-US" dirty="0"/>
              <a:t>Established the “Central Hudson Test” regarding regulating advertisements and their messages. </a:t>
            </a:r>
          </a:p>
          <a:p>
            <a:pPr marL="914400" indent="0">
              <a:buNone/>
            </a:pPr>
            <a:r>
              <a:rPr lang="en-US" dirty="0"/>
              <a:t>This test has come under scrutiny and the legitimacy of it may be challenged in the future. </a:t>
            </a:r>
          </a:p>
          <a:p>
            <a:pPr marL="914400" indent="0">
              <a:buNone/>
            </a:pPr>
            <a:r>
              <a:rPr lang="en-US" dirty="0"/>
              <a:t>The Central Hudson test has four criteria on which it judges regulations to deem they do not violate the 1</a:t>
            </a:r>
            <a:r>
              <a:rPr lang="en-US" baseline="30000" dirty="0"/>
              <a:t>st</a:t>
            </a:r>
            <a:r>
              <a:rPr lang="en-US" dirty="0"/>
              <a:t> Amendment; they are:		</a:t>
            </a:r>
          </a:p>
          <a:p>
            <a:pPr marL="1655721" lvl="2" indent="-342891">
              <a:buFont typeface="+mj-lt"/>
              <a:buAutoNum type="arabicPeriod"/>
            </a:pPr>
            <a:r>
              <a:rPr lang="en-US" dirty="0"/>
              <a:t>The regulated speech concerns an illegal activity, or</a:t>
            </a:r>
          </a:p>
          <a:p>
            <a:pPr marL="1655721" lvl="2" indent="-342891">
              <a:buFont typeface="+mj-lt"/>
              <a:buAutoNum type="arabicPeriod"/>
            </a:pPr>
            <a:r>
              <a:rPr lang="en-US" dirty="0"/>
              <a:t>The speech is misleading, or</a:t>
            </a:r>
          </a:p>
          <a:p>
            <a:pPr marL="1655721" lvl="2" indent="-342891">
              <a:buFont typeface="+mj-lt"/>
              <a:buAutoNum type="arabicPeriod"/>
            </a:pPr>
            <a:r>
              <a:rPr lang="en-US" i="1" dirty="0"/>
              <a:t>The government's interest in restricting the speech is substantial, if the regulation in question directly advances the government's interest, </a:t>
            </a:r>
            <a:r>
              <a:rPr lang="en-US" b="1" i="1" u="sng" dirty="0">
                <a:solidFill>
                  <a:srgbClr val="FF0000"/>
                </a:solidFill>
              </a:rPr>
              <a:t>and</a:t>
            </a:r>
          </a:p>
          <a:p>
            <a:pPr marL="1655721" lvl="2" indent="-342891">
              <a:buFont typeface="+mj-lt"/>
              <a:buAutoNum type="arabicPeriod"/>
            </a:pPr>
            <a:r>
              <a:rPr lang="en-US" i="1" dirty="0"/>
              <a:t>The regulation is narrowly tailored to serve the government's interest.</a:t>
            </a:r>
          </a:p>
          <a:p>
            <a:pPr marL="0" indent="0">
              <a:buNone/>
            </a:pPr>
            <a:r>
              <a:rPr lang="en-US" sz="1200" dirty="0"/>
              <a:t>		(Uni. Missouri-Kansas City - Law School </a:t>
            </a:r>
            <a:r>
              <a:rPr lang="en-US" sz="1200" dirty="0" err="1"/>
              <a:t>n.d.</a:t>
            </a:r>
            <a:r>
              <a:rPr lang="en-US" sz="1200" dirty="0"/>
              <a:t> &amp; www.oyez.org) </a:t>
            </a:r>
          </a:p>
        </p:txBody>
      </p:sp>
      <p:sp>
        <p:nvSpPr>
          <p:cNvPr id="4" name="Content Placeholder 2"/>
          <p:cNvSpPr txBox="1">
            <a:spLocks/>
          </p:cNvSpPr>
          <p:nvPr/>
        </p:nvSpPr>
        <p:spPr>
          <a:xfrm>
            <a:off x="537882" y="3431688"/>
            <a:ext cx="10972800" cy="3085693"/>
          </a:xfrm>
          <a:prstGeom prst="rect">
            <a:avLst/>
          </a:prstGeom>
        </p:spPr>
        <p:txBody>
          <a:bodyPr vert="horz" lIns="91440" tIns="45720" rIns="91440" bIns="45720" rtlCol="0" anchor="ctr">
            <a:normAutofit/>
          </a:bodyPr>
          <a:lstStyle>
            <a:lvl1pPr marL="182875" indent="-182875" algn="just" defTabSz="914377" rtl="0" eaLnBrk="1" latinLnBrk="0" hangingPunct="1">
              <a:lnSpc>
                <a:spcPct val="90000"/>
              </a:lnSpc>
              <a:spcBef>
                <a:spcPts val="1200"/>
              </a:spcBef>
              <a:buClr>
                <a:srgbClr val="00ADE9"/>
              </a:buClr>
              <a:buFont typeface="Wingdings 2" pitchFamily="18" charset="2"/>
              <a:buChar char=""/>
              <a:defRPr sz="2000" kern="1200">
                <a:solidFill>
                  <a:schemeClr val="tx1">
                    <a:lumMod val="65000"/>
                    <a:lumOff val="35000"/>
                  </a:schemeClr>
                </a:solidFill>
                <a:latin typeface="Avenir LT Std 45 Book" panose="020B0502020203020204" pitchFamily="34" charset="0"/>
                <a:ea typeface="+mn-ea"/>
                <a:cs typeface="+mn-cs"/>
              </a:defRPr>
            </a:lvl1pPr>
            <a:lvl2pPr marL="685783"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tx1">
                    <a:lumMod val="65000"/>
                    <a:lumOff val="35000"/>
                  </a:schemeClr>
                </a:solidFill>
                <a:latin typeface="Avenir LT Std 45 Book" panose="020B0502020203020204" pitchFamily="34" charset="0"/>
                <a:ea typeface="+mn-ea"/>
                <a:cs typeface="+mn-cs"/>
              </a:defRPr>
            </a:lvl2pPr>
            <a:lvl3pPr marL="1142971"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Avenir LT Std 45 Book" panose="020B0502020203020204" pitchFamily="34" charset="0"/>
                <a:ea typeface="+mn-ea"/>
                <a:cs typeface="+mn-cs"/>
              </a:defRPr>
            </a:lvl3pPr>
            <a:lvl4pPr marL="1600160"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4pPr>
            <a:lvl5pPr marL="2057349"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dirty="0"/>
              <a:t>	</a:t>
            </a:r>
          </a:p>
        </p:txBody>
      </p:sp>
    </p:spTree>
    <p:extLst>
      <p:ext uri="{BB962C8B-B14F-4D97-AF65-F5344CB8AC3E}">
        <p14:creationId xmlns:p14="http://schemas.microsoft.com/office/powerpoint/2010/main" val="108558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of Commercial Speech Regulation</a:t>
            </a:r>
          </a:p>
        </p:txBody>
      </p:sp>
      <p:sp>
        <p:nvSpPr>
          <p:cNvPr id="3" name="Content Placeholder 2"/>
          <p:cNvSpPr>
            <a:spLocks noGrp="1"/>
          </p:cNvSpPr>
          <p:nvPr>
            <p:ph idx="1"/>
          </p:nvPr>
        </p:nvSpPr>
        <p:spPr/>
        <p:txBody>
          <a:bodyPr/>
          <a:lstStyle/>
          <a:p>
            <a:pPr marL="0" indent="0" algn="l">
              <a:buNone/>
            </a:pPr>
            <a:r>
              <a:rPr lang="en-US" b="1" dirty="0"/>
              <a:t>City of Cincinnati v Discovery Network                                                                          U.S. Supreme Court (1993)</a:t>
            </a:r>
          </a:p>
          <a:p>
            <a:pPr marL="914400" indent="0">
              <a:buNone/>
            </a:pPr>
            <a:r>
              <a:rPr lang="en-US" b="1" dirty="0"/>
              <a:t>Background: </a:t>
            </a:r>
            <a:r>
              <a:rPr lang="en-US" dirty="0"/>
              <a:t>The city of Cincinnati had enacted regulations regarding the display of commercially 	oriented print ad publications such as real estate guides, preventing “news racks” from displaying or advertising them. </a:t>
            </a:r>
          </a:p>
          <a:p>
            <a:pPr marL="0" indent="0">
              <a:buNone/>
            </a:pPr>
            <a:r>
              <a:rPr lang="en-US" dirty="0"/>
              <a:t>	The court ruled this to be </a:t>
            </a:r>
            <a:r>
              <a:rPr lang="en-US" b="1" i="1" u="sng" dirty="0">
                <a:solidFill>
                  <a:srgbClr val="FF0000"/>
                </a:solidFill>
              </a:rPr>
              <a:t>content based regulation </a:t>
            </a:r>
          </a:p>
          <a:p>
            <a:pPr marL="0" indent="0">
              <a:buNone/>
            </a:pPr>
            <a:r>
              <a:rPr lang="en-US" dirty="0"/>
              <a:t>	Non-commercial publications were just as obtrusive as the commercial publications 		</a:t>
            </a:r>
          </a:p>
          <a:p>
            <a:pPr marL="0" indent="0">
              <a:buNone/>
            </a:pPr>
            <a:r>
              <a:rPr lang="en-US" sz="1200" dirty="0"/>
              <a:t>		(Uni. Missouri-Kansas City - Law School </a:t>
            </a:r>
            <a:r>
              <a:rPr lang="en-US" sz="1200" dirty="0" err="1"/>
              <a:t>n.d.</a:t>
            </a:r>
            <a:r>
              <a:rPr lang="en-US" sz="1200" dirty="0"/>
              <a:t>)</a:t>
            </a:r>
          </a:p>
          <a:p>
            <a:pPr marL="0" indent="0">
              <a:buNone/>
            </a:pPr>
            <a:endParaRPr lang="en-US" dirty="0"/>
          </a:p>
        </p:txBody>
      </p:sp>
    </p:spTree>
    <p:extLst>
      <p:ext uri="{BB962C8B-B14F-4D97-AF65-F5344CB8AC3E}">
        <p14:creationId xmlns:p14="http://schemas.microsoft.com/office/powerpoint/2010/main" val="28738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Speech v Free Speech</a:t>
            </a:r>
          </a:p>
        </p:txBody>
      </p:sp>
      <p:sp>
        <p:nvSpPr>
          <p:cNvPr id="3" name="Content Placeholder 2"/>
          <p:cNvSpPr>
            <a:spLocks noGrp="1"/>
          </p:cNvSpPr>
          <p:nvPr>
            <p:ph idx="1"/>
          </p:nvPr>
        </p:nvSpPr>
        <p:spPr>
          <a:xfrm>
            <a:off x="602428" y="1234469"/>
            <a:ext cx="10983558" cy="3134331"/>
          </a:xfrm>
        </p:spPr>
        <p:txBody>
          <a:bodyPr/>
          <a:lstStyle/>
          <a:p>
            <a:pPr marL="0" indent="0">
              <a:buNone/>
            </a:pPr>
            <a:r>
              <a:rPr lang="en-US" dirty="0"/>
              <a:t>“Commercial speech has been defined by the U.S. Supreme Court as speech where the speaker is more likely to be engaged in commerce, where the intended audience is commercial or actual or potential consumers, and where the content of the message is commercial in character.”</a:t>
            </a:r>
          </a:p>
          <a:p>
            <a:pPr marL="502907" lvl="1" indent="0">
              <a:buNone/>
            </a:pPr>
            <a:r>
              <a:rPr lang="en-US" sz="1200" dirty="0"/>
              <a:t>(Cornell Uni. - Law School </a:t>
            </a:r>
            <a:r>
              <a:rPr lang="en-US" sz="1200" dirty="0" err="1"/>
              <a:t>n.d.</a:t>
            </a:r>
            <a:r>
              <a:rPr lang="en-US" sz="1200" dirty="0"/>
              <a:t>)</a:t>
            </a:r>
          </a:p>
          <a:p>
            <a:pPr marL="0" indent="0">
              <a:buNone/>
            </a:pPr>
            <a:endParaRPr lang="en-US" dirty="0"/>
          </a:p>
          <a:p>
            <a:pPr marL="0" indent="0">
              <a:buNone/>
            </a:pPr>
            <a:endParaRPr lang="en-US" dirty="0"/>
          </a:p>
        </p:txBody>
      </p:sp>
      <p:sp>
        <p:nvSpPr>
          <p:cNvPr id="4" name="Content Placeholder 2"/>
          <p:cNvSpPr txBox="1">
            <a:spLocks/>
          </p:cNvSpPr>
          <p:nvPr/>
        </p:nvSpPr>
        <p:spPr>
          <a:xfrm>
            <a:off x="602428" y="3302691"/>
            <a:ext cx="10983558" cy="3025478"/>
          </a:xfrm>
          <a:prstGeom prst="rect">
            <a:avLst/>
          </a:prstGeom>
        </p:spPr>
        <p:txBody>
          <a:bodyPr vert="horz" lIns="91440" tIns="45720" rIns="91440" bIns="45720" rtlCol="0" anchor="ctr">
            <a:normAutofit/>
          </a:bodyPr>
          <a:lstStyle>
            <a:lvl1pPr marL="182875" indent="-182875" algn="just" defTabSz="914377" rtl="0" eaLnBrk="1" latinLnBrk="0" hangingPunct="1">
              <a:lnSpc>
                <a:spcPct val="90000"/>
              </a:lnSpc>
              <a:spcBef>
                <a:spcPts val="1200"/>
              </a:spcBef>
              <a:buClr>
                <a:srgbClr val="00ADE9"/>
              </a:buClr>
              <a:buFont typeface="Wingdings 2" pitchFamily="18" charset="2"/>
              <a:buChar char=""/>
              <a:defRPr sz="2000" kern="1200">
                <a:solidFill>
                  <a:schemeClr val="tx1">
                    <a:lumMod val="65000"/>
                    <a:lumOff val="35000"/>
                  </a:schemeClr>
                </a:solidFill>
                <a:latin typeface="Avenir LT Std 45 Book" panose="020B0502020203020204" pitchFamily="34" charset="0"/>
                <a:ea typeface="+mn-ea"/>
                <a:cs typeface="+mn-cs"/>
              </a:defRPr>
            </a:lvl1pPr>
            <a:lvl2pPr marL="685783"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tx1">
                    <a:lumMod val="65000"/>
                    <a:lumOff val="35000"/>
                  </a:schemeClr>
                </a:solidFill>
                <a:latin typeface="Avenir LT Std 45 Book" panose="020B0502020203020204" pitchFamily="34" charset="0"/>
                <a:ea typeface="+mn-ea"/>
                <a:cs typeface="+mn-cs"/>
              </a:defRPr>
            </a:lvl2pPr>
            <a:lvl3pPr marL="1142971"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Avenir LT Std 45 Book" panose="020B0502020203020204" pitchFamily="34" charset="0"/>
                <a:ea typeface="+mn-ea"/>
                <a:cs typeface="+mn-cs"/>
              </a:defRPr>
            </a:lvl3pPr>
            <a:lvl4pPr marL="1600160"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4pPr>
            <a:lvl5pPr marL="2057349"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b="1" dirty="0"/>
              <a:t>What we have proposed:</a:t>
            </a:r>
          </a:p>
          <a:p>
            <a:pPr marL="502907" lvl="1" indent="0">
              <a:buFont typeface="Wingdings 2" pitchFamily="18" charset="2"/>
              <a:buNone/>
            </a:pPr>
            <a:r>
              <a:rPr lang="en-US" b="1" dirty="0"/>
              <a:t>Commercial Speech:</a:t>
            </a:r>
            <a:r>
              <a:rPr lang="en-US" dirty="0"/>
              <a:t> The expression by a business or entity to convey a service or product, with any form of media, to actual or potential consumers, where the intent of the message is to draw attention to any product or service rendered.</a:t>
            </a:r>
          </a:p>
          <a:p>
            <a:pPr marL="502907" lvl="1" indent="0">
              <a:buFont typeface="Wingdings 2" pitchFamily="18" charset="2"/>
              <a:buNone/>
            </a:pPr>
            <a:endParaRPr lang="en-US" dirty="0"/>
          </a:p>
          <a:p>
            <a:pPr marL="0" indent="0">
              <a:buFont typeface="Wingdings 2" pitchFamily="18" charset="2"/>
              <a:buNone/>
            </a:pPr>
            <a:endParaRPr lang="en-US" dirty="0"/>
          </a:p>
        </p:txBody>
      </p:sp>
    </p:spTree>
    <p:extLst>
      <p:ext uri="{BB962C8B-B14F-4D97-AF65-F5344CB8AC3E}">
        <p14:creationId xmlns:p14="http://schemas.microsoft.com/office/powerpoint/2010/main" val="786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Speech v Free Speech</a:t>
            </a:r>
          </a:p>
        </p:txBody>
      </p:sp>
      <p:sp>
        <p:nvSpPr>
          <p:cNvPr id="3" name="Content Placeholder 2"/>
          <p:cNvSpPr>
            <a:spLocks noGrp="1"/>
          </p:cNvSpPr>
          <p:nvPr>
            <p:ph idx="1"/>
          </p:nvPr>
        </p:nvSpPr>
        <p:spPr>
          <a:xfrm>
            <a:off x="613186" y="1234469"/>
            <a:ext cx="10972800" cy="3143893"/>
          </a:xfrm>
        </p:spPr>
        <p:txBody>
          <a:bodyPr/>
          <a:lstStyle/>
          <a:p>
            <a:pPr marL="502907" lvl="1" indent="0">
              <a:buNone/>
            </a:pPr>
            <a:r>
              <a:rPr lang="en-US" dirty="0"/>
              <a:t>In short...</a:t>
            </a:r>
          </a:p>
          <a:p>
            <a:pPr marL="502907" lvl="1" indent="0">
              <a:buNone/>
            </a:pPr>
            <a:endParaRPr lang="en-US" dirty="0"/>
          </a:p>
          <a:p>
            <a:pPr marL="502907" lvl="1" indent="0">
              <a:buNone/>
            </a:pPr>
            <a:endParaRPr lang="en-US" dirty="0"/>
          </a:p>
          <a:p>
            <a:pPr marL="0" indent="0">
              <a:buNone/>
            </a:pPr>
            <a:endParaRPr lang="en-US" dirty="0"/>
          </a:p>
        </p:txBody>
      </p:sp>
      <p:sp>
        <p:nvSpPr>
          <p:cNvPr id="4" name="Content Placeholder 2"/>
          <p:cNvSpPr txBox="1">
            <a:spLocks/>
          </p:cNvSpPr>
          <p:nvPr/>
        </p:nvSpPr>
        <p:spPr>
          <a:xfrm>
            <a:off x="613186" y="2441986"/>
            <a:ext cx="11578813" cy="3754419"/>
          </a:xfrm>
          <a:prstGeom prst="rect">
            <a:avLst/>
          </a:prstGeom>
        </p:spPr>
        <p:txBody>
          <a:bodyPr vert="horz" lIns="91440" tIns="45720" rIns="91440" bIns="45720" rtlCol="0" anchor="ctr">
            <a:normAutofit/>
          </a:bodyPr>
          <a:lstStyle>
            <a:lvl1pPr marL="182875" indent="-182875" algn="just" defTabSz="914377" rtl="0" eaLnBrk="1" latinLnBrk="0" hangingPunct="1">
              <a:lnSpc>
                <a:spcPct val="90000"/>
              </a:lnSpc>
              <a:spcBef>
                <a:spcPts val="1200"/>
              </a:spcBef>
              <a:buClr>
                <a:srgbClr val="00ADE9"/>
              </a:buClr>
              <a:buFont typeface="Wingdings 2" pitchFamily="18" charset="2"/>
              <a:buChar char=""/>
              <a:defRPr sz="2000" kern="1200">
                <a:solidFill>
                  <a:schemeClr val="tx1">
                    <a:lumMod val="65000"/>
                    <a:lumOff val="35000"/>
                  </a:schemeClr>
                </a:solidFill>
                <a:latin typeface="Avenir LT Std 45 Book" panose="020B0502020203020204" pitchFamily="34" charset="0"/>
                <a:ea typeface="+mn-ea"/>
                <a:cs typeface="+mn-cs"/>
              </a:defRPr>
            </a:lvl1pPr>
            <a:lvl2pPr marL="685783"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tx1">
                    <a:lumMod val="65000"/>
                    <a:lumOff val="35000"/>
                  </a:schemeClr>
                </a:solidFill>
                <a:latin typeface="Avenir LT Std 45 Book" panose="020B0502020203020204" pitchFamily="34" charset="0"/>
                <a:ea typeface="+mn-ea"/>
                <a:cs typeface="+mn-cs"/>
              </a:defRPr>
            </a:lvl2pPr>
            <a:lvl3pPr marL="1142971"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Avenir LT Std 45 Book" panose="020B0502020203020204" pitchFamily="34" charset="0"/>
                <a:ea typeface="+mn-ea"/>
                <a:cs typeface="+mn-cs"/>
              </a:defRPr>
            </a:lvl3pPr>
            <a:lvl4pPr marL="1600160"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4pPr>
            <a:lvl5pPr marL="2057349" indent="-182875" algn="just"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Avenir LT Std 45 Book" panose="020B0502020203020204" pitchFamily="34" charset="0"/>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lvl="1" indent="0" algn="l">
              <a:buFont typeface="Wingdings 2" pitchFamily="18" charset="2"/>
              <a:buNone/>
            </a:pPr>
            <a:r>
              <a:rPr lang="en-US" sz="4000" dirty="0"/>
              <a:t>“speech that proposes an economic transaction” or a service.</a:t>
            </a:r>
            <a:r>
              <a:rPr lang="en-US" sz="2000" dirty="0"/>
              <a:t>	</a:t>
            </a:r>
            <a:r>
              <a:rPr lang="en-US" dirty="0"/>
              <a:t>	</a:t>
            </a:r>
          </a:p>
          <a:p>
            <a:pPr marL="502907" lvl="1" indent="0">
              <a:buFont typeface="Wingdings 2" pitchFamily="18" charset="2"/>
              <a:buNone/>
            </a:pPr>
            <a:r>
              <a:rPr lang="en-US" dirty="0"/>
              <a:t>		</a:t>
            </a:r>
            <a:r>
              <a:rPr lang="en-US" sz="1200" dirty="0"/>
              <a:t>(Uni. Missouri-Kansas City - Law School </a:t>
            </a:r>
            <a:r>
              <a:rPr lang="en-US" sz="1200" dirty="0" err="1"/>
              <a:t>n.d.</a:t>
            </a:r>
            <a:r>
              <a:rPr lang="en-US" sz="1200" dirty="0"/>
              <a:t>)</a:t>
            </a:r>
          </a:p>
          <a:p>
            <a:pPr marL="502907" lvl="1" indent="0">
              <a:buFont typeface="Wingdings 2" pitchFamily="18" charset="2"/>
              <a:buNone/>
            </a:pPr>
            <a:endParaRPr lang="en-US" dirty="0"/>
          </a:p>
          <a:p>
            <a:pPr marL="0" indent="0">
              <a:buFont typeface="Wingdings 2" pitchFamily="18" charset="2"/>
              <a:buNone/>
            </a:pPr>
            <a:endParaRPr lang="en-US" dirty="0"/>
          </a:p>
        </p:txBody>
      </p:sp>
    </p:spTree>
    <p:extLst>
      <p:ext uri="{BB962C8B-B14F-4D97-AF65-F5344CB8AC3E}">
        <p14:creationId xmlns:p14="http://schemas.microsoft.com/office/powerpoint/2010/main" val="3121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Something A Little Closer to Home</a:t>
            </a:r>
          </a:p>
        </p:txBody>
      </p:sp>
      <p:sp>
        <p:nvSpPr>
          <p:cNvPr id="3" name="Content Placeholder 2"/>
          <p:cNvSpPr>
            <a:spLocks noGrp="1"/>
          </p:cNvSpPr>
          <p:nvPr>
            <p:ph idx="1"/>
          </p:nvPr>
        </p:nvSpPr>
        <p:spPr/>
        <p:txBody>
          <a:bodyPr>
            <a:normAutofit/>
          </a:bodyPr>
          <a:lstStyle/>
          <a:p>
            <a:pPr marL="0" indent="0" algn="l">
              <a:buNone/>
            </a:pPr>
            <a:r>
              <a:rPr lang="en-US" b="1" dirty="0"/>
              <a:t>Lamar Corporation v City of Twin Falls, ID                                                                  (Idaho Supreme Court) (1999)</a:t>
            </a:r>
          </a:p>
          <a:p>
            <a:pPr marL="914400" indent="0">
              <a:buNone/>
            </a:pPr>
            <a:r>
              <a:rPr lang="en-US" b="1" dirty="0"/>
              <a:t>Background: </a:t>
            </a:r>
            <a:r>
              <a:rPr lang="en-US" dirty="0"/>
              <a:t>In March 1995, Lamar Corp applied for an SUP for a billboard sign. P&amp;Z Commission conditionally approved the sign. Through numerous appeals, the District Court remanded the case back to the PZ Commission and CC requiring new hearings. </a:t>
            </a:r>
          </a:p>
          <a:p>
            <a:pPr marL="914400" indent="0">
              <a:buNone/>
            </a:pPr>
            <a:r>
              <a:rPr lang="en-US" dirty="0"/>
              <a:t>In May 1996, a new SUP application was filed and both P&amp;Z and CC denied the request based on “visual blight.” This decision was appealed again to the District court and it was once again reversed in favor of Lamar. The city appealed to the State Supreme Court who ruled in favor of the city and further opinioned…   </a:t>
            </a:r>
          </a:p>
          <a:p>
            <a:pPr marL="1428750" indent="0">
              <a:buNone/>
            </a:pPr>
            <a:r>
              <a:rPr lang="en-US" dirty="0"/>
              <a:t>Governments may regulate commercial speech to implement a </a:t>
            </a:r>
            <a:r>
              <a:rPr lang="en-US" b="1" i="1" u="sng" dirty="0">
                <a:solidFill>
                  <a:srgbClr val="FF0000"/>
                </a:solidFill>
              </a:rPr>
              <a:t>substantial governmental</a:t>
            </a:r>
            <a:r>
              <a:rPr lang="en-US" b="1" i="1" dirty="0">
                <a:solidFill>
                  <a:srgbClr val="FF0000"/>
                </a:solidFill>
              </a:rPr>
              <a:t> </a:t>
            </a:r>
            <a:r>
              <a:rPr lang="en-US" b="1" i="1" u="sng" dirty="0">
                <a:solidFill>
                  <a:srgbClr val="FF0000"/>
                </a:solidFill>
              </a:rPr>
              <a:t>interest</a:t>
            </a:r>
            <a:r>
              <a:rPr lang="en-US" dirty="0">
                <a:solidFill>
                  <a:srgbClr val="FF0000"/>
                </a:solidFill>
              </a:rPr>
              <a:t> </a:t>
            </a:r>
            <a:r>
              <a:rPr lang="en-US" dirty="0"/>
              <a:t>if the regulation directly advances that interest and reaches no further than necessary to accomplish the given objective.</a:t>
            </a:r>
          </a:p>
          <a:p>
            <a:pPr marL="1428750" indent="0">
              <a:buNone/>
            </a:pPr>
            <a:r>
              <a:rPr lang="en-US" dirty="0"/>
              <a:t>The regulations must be </a:t>
            </a:r>
            <a:r>
              <a:rPr lang="en-US" b="1" i="1" u="sng" dirty="0">
                <a:solidFill>
                  <a:srgbClr val="FF0000"/>
                </a:solidFill>
              </a:rPr>
              <a:t>narrowly drawn</a:t>
            </a:r>
            <a:r>
              <a:rPr lang="en-US" b="1" dirty="0">
                <a:solidFill>
                  <a:srgbClr val="FF0000"/>
                </a:solidFill>
              </a:rPr>
              <a:t> </a:t>
            </a:r>
            <a:r>
              <a:rPr lang="en-US" dirty="0"/>
              <a:t>so that zoning officials do not have “unbridled discretion” to permit or deny the exercise of First Amendment rights. 				</a:t>
            </a:r>
          </a:p>
          <a:p>
            <a:pPr marL="0" indent="0">
              <a:buNone/>
            </a:pPr>
            <a:r>
              <a:rPr lang="en-US" sz="1200" dirty="0"/>
              <a:t>			(www.findlaw.com)</a:t>
            </a:r>
          </a:p>
        </p:txBody>
      </p:sp>
    </p:spTree>
    <p:extLst>
      <p:ext uri="{BB962C8B-B14F-4D97-AF65-F5344CB8AC3E}">
        <p14:creationId xmlns:p14="http://schemas.microsoft.com/office/powerpoint/2010/main" val="24291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the why?</a:t>
            </a:r>
          </a:p>
        </p:txBody>
      </p:sp>
      <p:sp>
        <p:nvSpPr>
          <p:cNvPr id="3" name="Content Placeholder 2"/>
          <p:cNvSpPr>
            <a:spLocks noGrp="1"/>
          </p:cNvSpPr>
          <p:nvPr>
            <p:ph idx="1"/>
          </p:nvPr>
        </p:nvSpPr>
        <p:spPr/>
        <p:txBody>
          <a:bodyPr/>
          <a:lstStyle/>
          <a:p>
            <a:pPr marL="0" indent="0" algn="ctr">
              <a:buNone/>
            </a:pPr>
            <a:r>
              <a:rPr lang="en-US" sz="3200" b="1" dirty="0"/>
              <a:t>What does this have to do with a sign code rewrite and why rewrite it anyway?</a:t>
            </a:r>
          </a:p>
          <a:p>
            <a:pPr marL="0" indent="0" algn="l">
              <a:buNone/>
            </a:pPr>
            <a:r>
              <a:rPr lang="en-US" b="1" dirty="0"/>
              <a:t>Reed v Town of Gilbert                                                                                                  U.S. Supreme Court (2015) </a:t>
            </a:r>
          </a:p>
          <a:p>
            <a:pPr marL="0" indent="0">
              <a:buNone/>
            </a:pPr>
            <a:r>
              <a:rPr lang="en-US" b="1" dirty="0"/>
              <a:t>	Background: </a:t>
            </a:r>
            <a:r>
              <a:rPr lang="en-US" dirty="0"/>
              <a:t>Good News Community Church utilized signs which directed attendees 	and the general public where service was going to be held that day since 	services were held in different venues each week. Gilbert’s sign code limited signs 	display size and duration. However, other temporary signs with political and 	ideological messages were permitted to	larger and on display longer. </a:t>
            </a:r>
          </a:p>
          <a:p>
            <a:pPr marL="1314450" indent="0">
              <a:buNone/>
            </a:pPr>
            <a:r>
              <a:rPr lang="en-US" dirty="0"/>
              <a:t>U.S. Supreme Court ruled Gilbert’s sign code was not </a:t>
            </a:r>
            <a:r>
              <a:rPr lang="en-US" b="1" i="1" u="sng" dirty="0">
                <a:solidFill>
                  <a:srgbClr val="FF0000"/>
                </a:solidFill>
              </a:rPr>
              <a:t>content neutral</a:t>
            </a:r>
            <a:r>
              <a:rPr lang="en-US" dirty="0">
                <a:solidFill>
                  <a:srgbClr val="FF0000"/>
                </a:solidFill>
              </a:rPr>
              <a:t> </a:t>
            </a:r>
            <a:r>
              <a:rPr lang="en-US" dirty="0"/>
              <a:t>and therefore regulated and infringed Good News Community Church’s 1</a:t>
            </a:r>
            <a:r>
              <a:rPr lang="en-US" baseline="30000" dirty="0"/>
              <a:t>st</a:t>
            </a:r>
            <a:r>
              <a:rPr lang="en-US" dirty="0"/>
              <a:t> Amendment right. </a:t>
            </a:r>
          </a:p>
        </p:txBody>
      </p:sp>
    </p:spTree>
    <p:extLst>
      <p:ext uri="{BB962C8B-B14F-4D97-AF65-F5344CB8AC3E}">
        <p14:creationId xmlns:p14="http://schemas.microsoft.com/office/powerpoint/2010/main" val="12765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Content Neutral?</a:t>
            </a:r>
          </a:p>
        </p:txBody>
      </p:sp>
      <p:sp>
        <p:nvSpPr>
          <p:cNvPr id="3" name="Content Placeholder 2"/>
          <p:cNvSpPr>
            <a:spLocks noGrp="1"/>
          </p:cNvSpPr>
          <p:nvPr>
            <p:ph idx="1"/>
          </p:nvPr>
        </p:nvSpPr>
        <p:spPr/>
        <p:txBody>
          <a:bodyPr/>
          <a:lstStyle/>
          <a:p>
            <a:pPr marL="0" indent="0" algn="just">
              <a:buNone/>
            </a:pPr>
            <a:r>
              <a:rPr lang="en-US" sz="2400" b="1" dirty="0"/>
              <a:t>Being content neutral means…</a:t>
            </a:r>
          </a:p>
          <a:p>
            <a:pPr marL="0" indent="0">
              <a:buNone/>
            </a:pPr>
            <a:r>
              <a:rPr lang="en-US" dirty="0"/>
              <a:t>	Looking not  at what the message of the sign specifically, but at how the sign is 	constructed, where it is located, and the size of the sign itself. (Time, Place, Manner)</a:t>
            </a:r>
          </a:p>
          <a:p>
            <a:pPr marL="914400" indent="0" algn="just">
              <a:buNone/>
            </a:pPr>
            <a:r>
              <a:rPr lang="en-US" dirty="0"/>
              <a:t>We, the City, can regulate duration and when a sign can be placed (Time), location or zone (Place), and size, height, or other physical characteristic (Manner) of signs. However, the same rules have to apply across the board with no differentiation of regulation due to message. We cannot regulate the message, within reason regarding offensive or obscene messages per State Statues. </a:t>
            </a:r>
          </a:p>
        </p:txBody>
      </p:sp>
    </p:spTree>
    <p:extLst>
      <p:ext uri="{BB962C8B-B14F-4D97-AF65-F5344CB8AC3E}">
        <p14:creationId xmlns:p14="http://schemas.microsoft.com/office/powerpoint/2010/main" val="417760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10470</TotalTime>
  <Words>1099</Words>
  <Application>Microsoft Office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Avenir LT Std 45 Book</vt:lpstr>
      <vt:lpstr>Avenir LT Std 65 Medium</vt:lpstr>
      <vt:lpstr>Corbel</vt:lpstr>
      <vt:lpstr>Wingdings 2</vt:lpstr>
      <vt:lpstr>Frame</vt:lpstr>
      <vt:lpstr>They Didn’t Teach You About Signs in School…</vt:lpstr>
      <vt:lpstr>History of Commercial Speech Regulation</vt:lpstr>
      <vt:lpstr>History of Commercial Speech Regulation</vt:lpstr>
      <vt:lpstr>History of Commercial Speech Regulation</vt:lpstr>
      <vt:lpstr>Commercial Speech v Free Speech</vt:lpstr>
      <vt:lpstr>Commercial Speech v Free Speech</vt:lpstr>
      <vt:lpstr>Something A Little Closer to Home</vt:lpstr>
      <vt:lpstr>So what’s the why?</vt:lpstr>
      <vt:lpstr>What is Content Neutral?</vt:lpstr>
      <vt:lpstr>Current Sign Code</vt:lpstr>
      <vt:lpstr>Current Sign Code – Enforcement Issues</vt:lpstr>
      <vt:lpstr>A Few Proposed Changes</vt:lpstr>
      <vt:lpstr>What About American Flags?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O'Connor</dc:creator>
  <cp:lastModifiedBy>Steve O'Connor</cp:lastModifiedBy>
  <cp:revision>106</cp:revision>
  <dcterms:created xsi:type="dcterms:W3CDTF">2016-11-28T18:15:42Z</dcterms:created>
  <dcterms:modified xsi:type="dcterms:W3CDTF">2019-10-02T14:40:22Z</dcterms:modified>
</cp:coreProperties>
</file>