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  <p:sldMasterId id="2147483648" r:id="rId5"/>
  </p:sldMasterIdLst>
  <p:notesMasterIdLst>
    <p:notesMasterId r:id="rId32"/>
  </p:notesMasterIdLst>
  <p:handoutMasterIdLst>
    <p:handoutMasterId r:id="rId33"/>
  </p:handoutMasterIdLst>
  <p:sldIdLst>
    <p:sldId id="285" r:id="rId6"/>
    <p:sldId id="302" r:id="rId7"/>
    <p:sldId id="338" r:id="rId8"/>
    <p:sldId id="329" r:id="rId9"/>
    <p:sldId id="331" r:id="rId10"/>
    <p:sldId id="305" r:id="rId11"/>
    <p:sldId id="314" r:id="rId12"/>
    <p:sldId id="313" r:id="rId13"/>
    <p:sldId id="312" r:id="rId14"/>
    <p:sldId id="315" r:id="rId15"/>
    <p:sldId id="309" r:id="rId16"/>
    <p:sldId id="317" r:id="rId17"/>
    <p:sldId id="318" r:id="rId18"/>
    <p:sldId id="316" r:id="rId19"/>
    <p:sldId id="332" r:id="rId20"/>
    <p:sldId id="308" r:id="rId21"/>
    <p:sldId id="319" r:id="rId22"/>
    <p:sldId id="311" r:id="rId23"/>
    <p:sldId id="324" r:id="rId24"/>
    <p:sldId id="326" r:id="rId25"/>
    <p:sldId id="325" r:id="rId26"/>
    <p:sldId id="323" r:id="rId27"/>
    <p:sldId id="310" r:id="rId28"/>
    <p:sldId id="327" r:id="rId29"/>
    <p:sldId id="333" r:id="rId30"/>
    <p:sldId id="301" r:id="rId3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  <a:srgbClr val="46A149"/>
    <a:srgbClr val="DE6736"/>
    <a:srgbClr val="84754E"/>
    <a:srgbClr val="6D6D66"/>
    <a:srgbClr val="4F5149"/>
    <a:srgbClr val="002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76" autoAdjust="0"/>
  </p:normalViewPr>
  <p:slideViewPr>
    <p:cSldViewPr>
      <p:cViewPr varScale="1">
        <p:scale>
          <a:sx n="58" d="100"/>
          <a:sy n="58" d="100"/>
        </p:scale>
        <p:origin x="84" y="6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07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D4770-0224-4751-BE8C-810C844A7D2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75A2E-E3F9-40E5-BBD3-3F6A13524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098DB3B-88C6-4E93-91C3-5099AC3ACE25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9E4F43-163B-4511-8689-0B1BEF4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0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4F43-163B-4511-8689-0B1BEF484E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" y="0"/>
            <a:ext cx="12190425" cy="688149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756834" y="2209800"/>
            <a:ext cx="8630801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756834" y="5199294"/>
            <a:ext cx="8630801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011681" y="2296660"/>
            <a:ext cx="8104472" cy="2815774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="1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4613" y="-72191"/>
            <a:ext cx="1015873" cy="1434921"/>
            <a:chOff x="258959" y="0"/>
            <a:chExt cx="1015873" cy="1434921"/>
          </a:xfrm>
        </p:grpSpPr>
        <p:sp>
          <p:nvSpPr>
            <p:cNvPr id="13" name="Rectangle 15"/>
            <p:cNvSpPr/>
            <p:nvPr/>
          </p:nvSpPr>
          <p:spPr>
            <a:xfrm>
              <a:off x="258959" y="0"/>
              <a:ext cx="1015873" cy="1434921"/>
            </a:xfrm>
            <a:custGeom>
              <a:avLst/>
              <a:gdLst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0 w 1015873"/>
                <a:gd name="connsiteY3" fmla="*/ 1434921 h 1434921"/>
                <a:gd name="connsiteX4" fmla="*/ 0 w 1015873"/>
                <a:gd name="connsiteY4" fmla="*/ 0 h 1434921"/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543492 w 1015873"/>
                <a:gd name="connsiteY3" fmla="*/ 1428803 h 1434921"/>
                <a:gd name="connsiteX4" fmla="*/ 0 w 1015873"/>
                <a:gd name="connsiteY4" fmla="*/ 1434921 h 1434921"/>
                <a:gd name="connsiteX5" fmla="*/ 0 w 1015873"/>
                <a:gd name="connsiteY5" fmla="*/ 0 h 1434921"/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529204 w 1015873"/>
                <a:gd name="connsiteY3" fmla="*/ 1119241 h 1434921"/>
                <a:gd name="connsiteX4" fmla="*/ 0 w 1015873"/>
                <a:gd name="connsiteY4" fmla="*/ 1434921 h 1434921"/>
                <a:gd name="connsiteX5" fmla="*/ 0 w 1015873"/>
                <a:gd name="connsiteY5" fmla="*/ 0 h 1434921"/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500629 w 1015873"/>
                <a:gd name="connsiteY3" fmla="*/ 1162104 h 1434921"/>
                <a:gd name="connsiteX4" fmla="*/ 0 w 1015873"/>
                <a:gd name="connsiteY4" fmla="*/ 1434921 h 1434921"/>
                <a:gd name="connsiteX5" fmla="*/ 0 w 1015873"/>
                <a:gd name="connsiteY5" fmla="*/ 0 h 143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873" h="1434921">
                  <a:moveTo>
                    <a:pt x="0" y="0"/>
                  </a:moveTo>
                  <a:lnTo>
                    <a:pt x="1015873" y="0"/>
                  </a:lnTo>
                  <a:lnTo>
                    <a:pt x="1015873" y="1434921"/>
                  </a:lnTo>
                  <a:lnTo>
                    <a:pt x="500629" y="1162104"/>
                  </a:lnTo>
                  <a:lnTo>
                    <a:pt x="0" y="1434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2016CityLogo-white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274" y="355666"/>
              <a:ext cx="551242" cy="581506"/>
            </a:xfrm>
            <a:prstGeom prst="rect">
              <a:avLst/>
            </a:prstGeom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11363" y="5410200"/>
            <a:ext cx="8104187" cy="381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77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429000"/>
            <a:ext cx="108712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 i="0" cap="all" baseline="0">
                <a:solidFill>
                  <a:srgbClr val="46A149"/>
                </a:solidFill>
                <a:latin typeface="+mj-lt"/>
                <a:cs typeface="Tw Cen MT"/>
              </a:defRPr>
            </a:lvl1pPr>
            <a:lvl5pPr>
              <a:buNone/>
              <a:defRPr/>
            </a:lvl5pPr>
          </a:lstStyle>
          <a:p>
            <a:pPr lvl="0"/>
            <a:r>
              <a:rPr lang="en-US" cap="none" baseline="0" dirty="0"/>
              <a:t>SECTION HEADER</a:t>
            </a:r>
          </a:p>
        </p:txBody>
      </p:sp>
      <p:sp>
        <p:nvSpPr>
          <p:cNvPr id="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495800"/>
            <a:ext cx="108712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0" i="0" cap="all" baseline="0">
                <a:solidFill>
                  <a:srgbClr val="4F5149"/>
                </a:solidFill>
                <a:latin typeface="+mj-lt"/>
                <a:cs typeface="Tw Cen MT" panose="020B06020201040206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cap="none" baseline="0" dirty="0"/>
              <a:t>CLICK TO ADD TEXT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8276" y="640081"/>
            <a:ext cx="11004124" cy="45719"/>
          </a:xfrm>
          <a:prstGeom prst="rect">
            <a:avLst/>
          </a:prstGeom>
          <a:solidFill>
            <a:srgbClr val="46A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57200" y="990600"/>
            <a:ext cx="11201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8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3400" y="990600"/>
            <a:ext cx="576580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0" y="304800"/>
            <a:ext cx="52832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i="0" cap="all" baseline="0">
                <a:solidFill>
                  <a:srgbClr val="00273B"/>
                </a:solidFill>
                <a:latin typeface="+mj-lt"/>
                <a:cs typeface="Tw Cen MT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5994400" cy="685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73B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 hasCustomPrompt="1"/>
          </p:nvPr>
        </p:nvSpPr>
        <p:spPr>
          <a:xfrm>
            <a:off x="6299200" y="1371600"/>
            <a:ext cx="5283200" cy="4724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3500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990600"/>
            <a:ext cx="11201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990600"/>
            <a:ext cx="10972800" cy="495300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kern="1200" baseline="0">
                <a:solidFill>
                  <a:srgbClr val="00273B"/>
                </a:solidFill>
                <a:latin typeface="+mn-lt"/>
              </a:defRPr>
            </a:lvl1pPr>
          </a:lstStyle>
          <a:p>
            <a:r>
              <a:rPr lang="en-US" dirty="0"/>
              <a:t>Click icon to add object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78276" y="640081"/>
            <a:ext cx="11004124" cy="45719"/>
          </a:xfrm>
          <a:prstGeom prst="rect">
            <a:avLst/>
          </a:prstGeom>
          <a:solidFill>
            <a:srgbClr val="46A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81000"/>
            <a:ext cx="10972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 cap="all" baseline="0">
                <a:solidFill>
                  <a:srgbClr val="00273B"/>
                </a:solidFill>
                <a:latin typeface="+mj-lt"/>
                <a:cs typeface="Tw Cen MT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609600" y="1295400"/>
            <a:ext cx="10972800" cy="472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387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81000"/>
            <a:ext cx="10972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 cap="all" baseline="0">
                <a:solidFill>
                  <a:srgbClr val="00273B"/>
                </a:solidFill>
                <a:latin typeface="+mj-lt"/>
                <a:cs typeface="Tw Cen MT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09600" y="1295400"/>
            <a:ext cx="5384800" cy="464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6203091" y="1295400"/>
            <a:ext cx="5379308" cy="464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85105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81000"/>
            <a:ext cx="10972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 cap="all" baseline="0">
                <a:solidFill>
                  <a:srgbClr val="00273B"/>
                </a:solidFill>
                <a:latin typeface="+mj-lt"/>
                <a:cs typeface="Tw Cen MT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09600" y="1295400"/>
            <a:ext cx="5384800" cy="63976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 baseline="0">
                <a:solidFill>
                  <a:srgbClr val="00273B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201102" y="1295400"/>
            <a:ext cx="5381297" cy="63976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 baseline="0">
                <a:solidFill>
                  <a:srgbClr val="00273B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609600" y="2133600"/>
            <a:ext cx="5384800" cy="3822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6197599" y="2133600"/>
            <a:ext cx="5384799" cy="3822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8724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990600"/>
            <a:ext cx="11201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990600"/>
            <a:ext cx="5384800" cy="914400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00273B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133600"/>
            <a:ext cx="5384800" cy="3657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6197600" y="990600"/>
            <a:ext cx="5384800" cy="480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8276" y="640081"/>
            <a:ext cx="11004124" cy="45719"/>
          </a:xfrm>
          <a:prstGeom prst="rect">
            <a:avLst/>
          </a:prstGeom>
          <a:solidFill>
            <a:srgbClr val="46A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0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990600"/>
            <a:ext cx="11201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5117" y="1066800"/>
            <a:ext cx="7315200" cy="350837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00273B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62200" y="4800600"/>
            <a:ext cx="7416800" cy="533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273B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362200" y="5334000"/>
            <a:ext cx="7416800" cy="5334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F5149"/>
                </a:solidFill>
                <a:latin typeface="+mn-lt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78276" y="640081"/>
            <a:ext cx="11004124" cy="45719"/>
          </a:xfrm>
          <a:prstGeom prst="rect">
            <a:avLst/>
          </a:prstGeom>
          <a:solidFill>
            <a:srgbClr val="46A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990600"/>
            <a:ext cx="11201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78276" y="640081"/>
            <a:ext cx="11004124" cy="45719"/>
          </a:xfrm>
          <a:prstGeom prst="rect">
            <a:avLst/>
          </a:prstGeom>
          <a:solidFill>
            <a:srgbClr val="46A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850" y="914400"/>
            <a:ext cx="544195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72200" y="914400"/>
            <a:ext cx="5410200" cy="1981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84605" y="3810000"/>
            <a:ext cx="2883195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223745" y="3810000"/>
            <a:ext cx="2358655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84900" y="3048000"/>
            <a:ext cx="5397500" cy="609600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397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990600"/>
            <a:ext cx="11201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78276" y="640081"/>
            <a:ext cx="11004124" cy="45719"/>
          </a:xfrm>
          <a:prstGeom prst="rect">
            <a:avLst/>
          </a:prstGeom>
          <a:solidFill>
            <a:srgbClr val="46A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850" y="914400"/>
            <a:ext cx="368935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419600" y="914399"/>
            <a:ext cx="4698222" cy="2743199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305226" y="4572000"/>
            <a:ext cx="2277174" cy="1523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87850" y="3810000"/>
            <a:ext cx="7194550" cy="609600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40648" y="4572000"/>
            <a:ext cx="2277174" cy="152399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419600" y="4569229"/>
            <a:ext cx="2277174" cy="152399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270222" y="914400"/>
            <a:ext cx="2277174" cy="27431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5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7" y="5410200"/>
            <a:ext cx="912503" cy="95981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295400" y="5410200"/>
            <a:ext cx="0" cy="1295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418979" y="5410200"/>
            <a:ext cx="10544421" cy="762000"/>
          </a:xfrm>
        </p:spPr>
        <p:txBody>
          <a:bodyPr>
            <a:normAutofit/>
          </a:bodyPr>
          <a:lstStyle>
            <a:lvl1pPr marL="0" indent="0">
              <a:buNone/>
              <a:defRPr sz="44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432231" y="6172200"/>
            <a:ext cx="10544421" cy="46676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8919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16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52400"/>
            <a:ext cx="12192000" cy="7315200"/>
          </a:xfrm>
          <a:prstGeom prst="rect">
            <a:avLst/>
          </a:prstGeom>
          <a:solidFill>
            <a:srgbClr val="002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24000"/>
            <a:ext cx="10363200" cy="1905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6576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8" name="Picture 2" descr="T:\CPM\LOGOS\Boise City Logos\BOISE CITY LOGOS\JPEGS\BCLogo-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11" y="5541822"/>
            <a:ext cx="1370337" cy="17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5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7" y="5410200"/>
            <a:ext cx="912503" cy="95981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295400" y="5410200"/>
            <a:ext cx="0" cy="1295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418979" y="5410200"/>
            <a:ext cx="10544421" cy="762000"/>
          </a:xfrm>
        </p:spPr>
        <p:txBody>
          <a:bodyPr>
            <a:normAutofit/>
          </a:bodyPr>
          <a:lstStyle>
            <a:lvl1pPr marL="0" indent="0">
              <a:buNone/>
              <a:defRPr sz="44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432231" y="6172200"/>
            <a:ext cx="10544421" cy="46676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12207240" cy="51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9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4614" y="-55133"/>
            <a:ext cx="1015873" cy="1434922"/>
            <a:chOff x="258959" y="0"/>
            <a:chExt cx="1015873" cy="1434921"/>
          </a:xfrm>
        </p:grpSpPr>
        <p:sp>
          <p:nvSpPr>
            <p:cNvPr id="8" name="Rectangle 15"/>
            <p:cNvSpPr/>
            <p:nvPr/>
          </p:nvSpPr>
          <p:spPr>
            <a:xfrm>
              <a:off x="258959" y="0"/>
              <a:ext cx="1015873" cy="1434921"/>
            </a:xfrm>
            <a:custGeom>
              <a:avLst/>
              <a:gdLst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0 w 1015873"/>
                <a:gd name="connsiteY3" fmla="*/ 1434921 h 1434921"/>
                <a:gd name="connsiteX4" fmla="*/ 0 w 1015873"/>
                <a:gd name="connsiteY4" fmla="*/ 0 h 1434921"/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543492 w 1015873"/>
                <a:gd name="connsiteY3" fmla="*/ 1428803 h 1434921"/>
                <a:gd name="connsiteX4" fmla="*/ 0 w 1015873"/>
                <a:gd name="connsiteY4" fmla="*/ 1434921 h 1434921"/>
                <a:gd name="connsiteX5" fmla="*/ 0 w 1015873"/>
                <a:gd name="connsiteY5" fmla="*/ 0 h 1434921"/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529204 w 1015873"/>
                <a:gd name="connsiteY3" fmla="*/ 1119241 h 1434921"/>
                <a:gd name="connsiteX4" fmla="*/ 0 w 1015873"/>
                <a:gd name="connsiteY4" fmla="*/ 1434921 h 1434921"/>
                <a:gd name="connsiteX5" fmla="*/ 0 w 1015873"/>
                <a:gd name="connsiteY5" fmla="*/ 0 h 1434921"/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500629 w 1015873"/>
                <a:gd name="connsiteY3" fmla="*/ 1162104 h 1434921"/>
                <a:gd name="connsiteX4" fmla="*/ 0 w 1015873"/>
                <a:gd name="connsiteY4" fmla="*/ 1434921 h 1434921"/>
                <a:gd name="connsiteX5" fmla="*/ 0 w 1015873"/>
                <a:gd name="connsiteY5" fmla="*/ 0 h 143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873" h="1434921">
                  <a:moveTo>
                    <a:pt x="0" y="0"/>
                  </a:moveTo>
                  <a:lnTo>
                    <a:pt x="1015873" y="0"/>
                  </a:lnTo>
                  <a:lnTo>
                    <a:pt x="1015873" y="1434921"/>
                  </a:lnTo>
                  <a:lnTo>
                    <a:pt x="500629" y="1162104"/>
                  </a:lnTo>
                  <a:lnTo>
                    <a:pt x="0" y="1434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9" name="Picture 8" descr="2016CityLogo-white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274" y="355666"/>
              <a:ext cx="551242" cy="58150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5" b="16621"/>
          <a:stretch/>
        </p:blipFill>
        <p:spPr>
          <a:xfrm>
            <a:off x="0" y="5274859"/>
            <a:ext cx="12192000" cy="1606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44" y="4724051"/>
            <a:ext cx="9511111" cy="147301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92824" y="4962856"/>
            <a:ext cx="7274257" cy="452495"/>
          </a:xfrm>
          <a:prstGeom prst="rect">
            <a:avLst/>
          </a:prstGeom>
          <a:solidFill>
            <a:srgbClr val="46A1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645046" y="5026168"/>
            <a:ext cx="674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pc="3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LASTING   •   INNOVATIVE   •  VIBRANT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62114"/>
            <a:ext cx="12192000" cy="123071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 b="0" cap="all" baseline="0">
                <a:solidFill>
                  <a:srgbClr val="4F5149"/>
                </a:solidFill>
              </a:defRPr>
            </a:lvl1pPr>
          </a:lstStyle>
          <a:p>
            <a:pPr lvl="0"/>
            <a:r>
              <a:rPr lang="en-US" dirty="0"/>
              <a:t>Headline 1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75643"/>
            <a:ext cx="12192000" cy="123071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7200" b="1" cap="all" baseline="0">
                <a:solidFill>
                  <a:srgbClr val="4F5149"/>
                </a:solidFill>
              </a:defRPr>
            </a:lvl1pPr>
          </a:lstStyle>
          <a:p>
            <a:pPr lvl="0"/>
            <a:r>
              <a:rPr lang="en-US" dirty="0"/>
              <a:t>Headline 2</a:t>
            </a:r>
          </a:p>
        </p:txBody>
      </p:sp>
    </p:spTree>
    <p:extLst>
      <p:ext uri="{BB962C8B-B14F-4D97-AF65-F5344CB8AC3E}">
        <p14:creationId xmlns:p14="http://schemas.microsoft.com/office/powerpoint/2010/main" val="91254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4614" y="-55133"/>
            <a:ext cx="1015873" cy="1434922"/>
            <a:chOff x="258959" y="0"/>
            <a:chExt cx="1015873" cy="1434921"/>
          </a:xfrm>
        </p:grpSpPr>
        <p:sp>
          <p:nvSpPr>
            <p:cNvPr id="8" name="Rectangle 15"/>
            <p:cNvSpPr/>
            <p:nvPr/>
          </p:nvSpPr>
          <p:spPr>
            <a:xfrm>
              <a:off x="258959" y="0"/>
              <a:ext cx="1015873" cy="1434921"/>
            </a:xfrm>
            <a:custGeom>
              <a:avLst/>
              <a:gdLst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0 w 1015873"/>
                <a:gd name="connsiteY3" fmla="*/ 1434921 h 1434921"/>
                <a:gd name="connsiteX4" fmla="*/ 0 w 1015873"/>
                <a:gd name="connsiteY4" fmla="*/ 0 h 1434921"/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543492 w 1015873"/>
                <a:gd name="connsiteY3" fmla="*/ 1428803 h 1434921"/>
                <a:gd name="connsiteX4" fmla="*/ 0 w 1015873"/>
                <a:gd name="connsiteY4" fmla="*/ 1434921 h 1434921"/>
                <a:gd name="connsiteX5" fmla="*/ 0 w 1015873"/>
                <a:gd name="connsiteY5" fmla="*/ 0 h 1434921"/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529204 w 1015873"/>
                <a:gd name="connsiteY3" fmla="*/ 1119241 h 1434921"/>
                <a:gd name="connsiteX4" fmla="*/ 0 w 1015873"/>
                <a:gd name="connsiteY4" fmla="*/ 1434921 h 1434921"/>
                <a:gd name="connsiteX5" fmla="*/ 0 w 1015873"/>
                <a:gd name="connsiteY5" fmla="*/ 0 h 1434921"/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500629 w 1015873"/>
                <a:gd name="connsiteY3" fmla="*/ 1162104 h 1434921"/>
                <a:gd name="connsiteX4" fmla="*/ 0 w 1015873"/>
                <a:gd name="connsiteY4" fmla="*/ 1434921 h 1434921"/>
                <a:gd name="connsiteX5" fmla="*/ 0 w 1015873"/>
                <a:gd name="connsiteY5" fmla="*/ 0 h 143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873" h="1434921">
                  <a:moveTo>
                    <a:pt x="0" y="0"/>
                  </a:moveTo>
                  <a:lnTo>
                    <a:pt x="1015873" y="0"/>
                  </a:lnTo>
                  <a:lnTo>
                    <a:pt x="1015873" y="1434921"/>
                  </a:lnTo>
                  <a:lnTo>
                    <a:pt x="500629" y="1162104"/>
                  </a:lnTo>
                  <a:lnTo>
                    <a:pt x="0" y="1434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9" name="Picture 8" descr="2016CityLogo-white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274" y="355666"/>
              <a:ext cx="551242" cy="58150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5" b="16621"/>
          <a:stretch/>
        </p:blipFill>
        <p:spPr>
          <a:xfrm>
            <a:off x="0" y="5274859"/>
            <a:ext cx="12192000" cy="1606637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62114"/>
            <a:ext cx="12192000" cy="123071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 b="0" cap="all" baseline="0">
                <a:solidFill>
                  <a:srgbClr val="4F5149"/>
                </a:solidFill>
              </a:defRPr>
            </a:lvl1pPr>
          </a:lstStyle>
          <a:p>
            <a:pPr lvl="0"/>
            <a:r>
              <a:rPr lang="en-US" dirty="0"/>
              <a:t>Headline 1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75643"/>
            <a:ext cx="12192000" cy="123071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7200" b="1" cap="all" baseline="0">
                <a:solidFill>
                  <a:srgbClr val="4F5149"/>
                </a:solidFill>
              </a:defRPr>
            </a:lvl1pPr>
          </a:lstStyle>
          <a:p>
            <a:pPr lvl="0"/>
            <a:r>
              <a:rPr lang="en-US" dirty="0"/>
              <a:t>Headline 2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5076589"/>
            <a:ext cx="12192000" cy="257411"/>
          </a:xfrm>
          <a:prstGeom prst="rect">
            <a:avLst/>
          </a:prstGeom>
          <a:solidFill>
            <a:srgbClr val="CF60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9946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17" y="0"/>
            <a:ext cx="12271817" cy="6927441"/>
          </a:xfrm>
          <a:prstGeom prst="rect">
            <a:avLst/>
          </a:prstGeom>
        </p:spPr>
      </p:pic>
      <p:sp>
        <p:nvSpPr>
          <p:cNvPr id="6" name="Snip Diagonal Corner Rectangle 5"/>
          <p:cNvSpPr/>
          <p:nvPr userDrawn="1"/>
        </p:nvSpPr>
        <p:spPr>
          <a:xfrm>
            <a:off x="4325286" y="1178016"/>
            <a:ext cx="3438221" cy="4571411"/>
          </a:xfrm>
          <a:prstGeom prst="snip2DiagRect">
            <a:avLst/>
          </a:prstGeom>
          <a:solidFill>
            <a:srgbClr val="46A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01346" y="1715020"/>
            <a:ext cx="3086100" cy="347299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4613" y="-72191"/>
            <a:ext cx="1015873" cy="1434921"/>
            <a:chOff x="258959" y="0"/>
            <a:chExt cx="1015873" cy="1434921"/>
          </a:xfrm>
        </p:grpSpPr>
        <p:sp>
          <p:nvSpPr>
            <p:cNvPr id="14" name="Rectangle 15"/>
            <p:cNvSpPr/>
            <p:nvPr/>
          </p:nvSpPr>
          <p:spPr>
            <a:xfrm>
              <a:off x="258959" y="0"/>
              <a:ext cx="1015873" cy="1434921"/>
            </a:xfrm>
            <a:custGeom>
              <a:avLst/>
              <a:gdLst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0 w 1015873"/>
                <a:gd name="connsiteY3" fmla="*/ 1434921 h 1434921"/>
                <a:gd name="connsiteX4" fmla="*/ 0 w 1015873"/>
                <a:gd name="connsiteY4" fmla="*/ 0 h 1434921"/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543492 w 1015873"/>
                <a:gd name="connsiteY3" fmla="*/ 1428803 h 1434921"/>
                <a:gd name="connsiteX4" fmla="*/ 0 w 1015873"/>
                <a:gd name="connsiteY4" fmla="*/ 1434921 h 1434921"/>
                <a:gd name="connsiteX5" fmla="*/ 0 w 1015873"/>
                <a:gd name="connsiteY5" fmla="*/ 0 h 1434921"/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529204 w 1015873"/>
                <a:gd name="connsiteY3" fmla="*/ 1119241 h 1434921"/>
                <a:gd name="connsiteX4" fmla="*/ 0 w 1015873"/>
                <a:gd name="connsiteY4" fmla="*/ 1434921 h 1434921"/>
                <a:gd name="connsiteX5" fmla="*/ 0 w 1015873"/>
                <a:gd name="connsiteY5" fmla="*/ 0 h 1434921"/>
                <a:gd name="connsiteX0" fmla="*/ 0 w 1015873"/>
                <a:gd name="connsiteY0" fmla="*/ 0 h 1434921"/>
                <a:gd name="connsiteX1" fmla="*/ 1015873 w 1015873"/>
                <a:gd name="connsiteY1" fmla="*/ 0 h 1434921"/>
                <a:gd name="connsiteX2" fmla="*/ 1015873 w 1015873"/>
                <a:gd name="connsiteY2" fmla="*/ 1434921 h 1434921"/>
                <a:gd name="connsiteX3" fmla="*/ 500629 w 1015873"/>
                <a:gd name="connsiteY3" fmla="*/ 1162104 h 1434921"/>
                <a:gd name="connsiteX4" fmla="*/ 0 w 1015873"/>
                <a:gd name="connsiteY4" fmla="*/ 1434921 h 1434921"/>
                <a:gd name="connsiteX5" fmla="*/ 0 w 1015873"/>
                <a:gd name="connsiteY5" fmla="*/ 0 h 143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873" h="1434921">
                  <a:moveTo>
                    <a:pt x="0" y="0"/>
                  </a:moveTo>
                  <a:lnTo>
                    <a:pt x="1015873" y="0"/>
                  </a:lnTo>
                  <a:lnTo>
                    <a:pt x="1015873" y="1434921"/>
                  </a:lnTo>
                  <a:lnTo>
                    <a:pt x="500629" y="1162104"/>
                  </a:lnTo>
                  <a:lnTo>
                    <a:pt x="0" y="1434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2016CityLogo-white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274" y="355666"/>
              <a:ext cx="551242" cy="581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599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5142"/>
            <a:ext cx="12192000" cy="672858"/>
          </a:xfrm>
          <a:prstGeom prst="rect">
            <a:avLst/>
          </a:prstGeom>
          <a:solidFill>
            <a:srgbClr val="002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6055024"/>
            <a:ext cx="12192000" cy="81886"/>
          </a:xfrm>
          <a:prstGeom prst="rect">
            <a:avLst/>
          </a:prstGeom>
          <a:solidFill>
            <a:srgbClr val="46A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0547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0" y="6329083"/>
            <a:ext cx="12192000" cy="31432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85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609600"/>
            <a:ext cx="4746530" cy="1447800"/>
          </a:xfrm>
          <a:prstGeom prst="snip1Rect">
            <a:avLst/>
          </a:prstGeom>
          <a:solidFill>
            <a:srgbClr val="46A149">
              <a:alpha val="88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95000"/>
                    <a:alpha val="0"/>
                  </a:schemeClr>
                </a:solidFill>
                <a:effectLst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200" y="609600"/>
            <a:ext cx="4391408" cy="1447800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12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Fill with Object">
    <p:bg>
      <p:bgPr>
        <a:solidFill>
          <a:srgbClr val="002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:\CPM\LOGOS\Boise City Logos\BOISE CITY LOGOS\JPEGS\BCLogo-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11" y="5541822"/>
            <a:ext cx="1370337" cy="17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789113"/>
            <a:ext cx="7315200" cy="327977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874713"/>
            <a:ext cx="7315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440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2996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F51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F51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F51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F51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F514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F514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30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0" r:id="rId2"/>
    <p:sldLayoutId id="2147483723" r:id="rId3"/>
    <p:sldLayoutId id="2147483707" r:id="rId4"/>
    <p:sldLayoutId id="2147483706" r:id="rId5"/>
    <p:sldLayoutId id="2147483704" r:id="rId6"/>
    <p:sldLayoutId id="2147483693" r:id="rId7"/>
    <p:sldLayoutId id="2147483697" r:id="rId8"/>
    <p:sldLayoutId id="214748368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D6D66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rgbClr val="84754E"/>
          </a:solidFill>
          <a:latin typeface="Century Gothic" panose="020B0502020202020204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6A149"/>
        </a:buClr>
        <a:buSzTx/>
        <a:buFont typeface="Arial" panose="020B0604020202020204" pitchFamily="34" charset="0"/>
        <a:buChar char="•"/>
        <a:tabLst/>
        <a:defRPr sz="2000" kern="1200">
          <a:solidFill>
            <a:srgbClr val="84754E"/>
          </a:solidFill>
          <a:latin typeface="Century Gothic" panose="020B0502020202020204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DE6736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84754E"/>
          </a:solidFill>
          <a:latin typeface="Century Gothic" panose="020B0502020202020204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B2B3AD"/>
        </a:buClr>
        <a:buSzTx/>
        <a:buFont typeface="Arial" panose="020B0604020202020204" pitchFamily="34" charset="0"/>
        <a:buChar char="–"/>
        <a:tabLst/>
        <a:defRPr sz="1600" kern="1200">
          <a:solidFill>
            <a:srgbClr val="84754E"/>
          </a:solidFill>
          <a:latin typeface="Century Gothic" panose="020B0502020202020204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19ECB"/>
        </a:buClr>
        <a:buSzTx/>
        <a:buFont typeface="Arial" panose="020B0604020202020204" pitchFamily="34" charset="0"/>
        <a:buChar char="»"/>
        <a:tabLst/>
        <a:defRPr sz="1400" kern="1200">
          <a:solidFill>
            <a:srgbClr val="84754E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75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8276" y="1066800"/>
            <a:ext cx="11004124" cy="45719"/>
          </a:xfrm>
          <a:prstGeom prst="rect">
            <a:avLst/>
          </a:prstGeom>
          <a:solidFill>
            <a:srgbClr val="46A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941205" y="6208890"/>
            <a:ext cx="641195" cy="649111"/>
          </a:xfrm>
          <a:prstGeom prst="rect">
            <a:avLst/>
          </a:prstGeom>
          <a:solidFill>
            <a:srgbClr val="00273B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2016CityLogo-white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48" y="6269927"/>
            <a:ext cx="464906" cy="490430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6172200" y="6350882"/>
            <a:ext cx="4742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dirty="0"/>
              <a:t>LASTING ENVIRONMENTS | INNOVATIVE ENTERPRISES | VIBRANT COMMUNITIES</a:t>
            </a:r>
          </a:p>
        </p:txBody>
      </p:sp>
      <p:sp>
        <p:nvSpPr>
          <p:cNvPr id="11" name="Slide Number Placeholder 5"/>
          <p:cNvSpPr>
            <a:spLocks noGrp="1"/>
          </p:cNvSpPr>
          <p:nvPr userDrawn="1"/>
        </p:nvSpPr>
        <p:spPr>
          <a:xfrm>
            <a:off x="533400" y="6411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B117C-DD6C-42E3-815B-7E80EC57649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1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9" r:id="rId3"/>
    <p:sldLayoutId id="2147483658" r:id="rId4"/>
    <p:sldLayoutId id="2147483652" r:id="rId5"/>
    <p:sldLayoutId id="2147483660" r:id="rId6"/>
    <p:sldLayoutId id="2147483656" r:id="rId7"/>
    <p:sldLayoutId id="2147483657" r:id="rId8"/>
    <p:sldLayoutId id="2147483715" r:id="rId9"/>
    <p:sldLayoutId id="2147483722" r:id="rId10"/>
    <p:sldLayoutId id="214748364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F514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6A149"/>
        </a:buClr>
        <a:buFont typeface="Arial" panose="020B0604020202020204" pitchFamily="34" charset="0"/>
        <a:buChar char="•"/>
        <a:defRPr sz="2000" kern="1200">
          <a:solidFill>
            <a:srgbClr val="4F51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DE6736"/>
        </a:buClr>
        <a:buFont typeface="Arial" panose="020B0604020202020204" pitchFamily="34" charset="0"/>
        <a:buChar char="•"/>
        <a:defRPr sz="1800" kern="1200">
          <a:solidFill>
            <a:srgbClr val="4F51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3AD"/>
        </a:buClr>
        <a:buFont typeface="Arial" panose="020B0604020202020204" pitchFamily="34" charset="0"/>
        <a:buChar char="–"/>
        <a:defRPr sz="1600" kern="1200">
          <a:solidFill>
            <a:srgbClr val="4F51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19ECB"/>
        </a:buClr>
        <a:buFont typeface="Arial" panose="020B0604020202020204" pitchFamily="34" charset="0"/>
        <a:buChar char="»"/>
        <a:defRPr sz="1400" kern="1200">
          <a:solidFill>
            <a:srgbClr val="4F51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.emf"/><Relationship Id="rId21" Type="http://schemas.openxmlformats.org/officeDocument/2006/relationships/image" Target="../media/image53.emf"/><Relationship Id="rId42" Type="http://schemas.openxmlformats.org/officeDocument/2006/relationships/image" Target="../media/image73.emf"/><Relationship Id="rId47" Type="http://schemas.openxmlformats.org/officeDocument/2006/relationships/image" Target="../media/image78.emf"/><Relationship Id="rId63" Type="http://schemas.openxmlformats.org/officeDocument/2006/relationships/image" Target="../media/image93.emf"/><Relationship Id="rId68" Type="http://schemas.openxmlformats.org/officeDocument/2006/relationships/image" Target="../media/image98.emf"/><Relationship Id="rId84" Type="http://schemas.openxmlformats.org/officeDocument/2006/relationships/image" Target="../media/image113.emf"/><Relationship Id="rId89" Type="http://schemas.openxmlformats.org/officeDocument/2006/relationships/image" Target="../media/image118.emf"/><Relationship Id="rId7" Type="http://schemas.openxmlformats.org/officeDocument/2006/relationships/image" Target="../media/image39.emf"/><Relationship Id="rId71" Type="http://schemas.openxmlformats.org/officeDocument/2006/relationships/image" Target="../media/image101.emf"/><Relationship Id="rId92" Type="http://schemas.openxmlformats.org/officeDocument/2006/relationships/image" Target="../media/image121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.emf"/><Relationship Id="rId29" Type="http://schemas.openxmlformats.org/officeDocument/2006/relationships/image" Target="../media/image61.emf"/><Relationship Id="rId11" Type="http://schemas.openxmlformats.org/officeDocument/2006/relationships/image" Target="../media/image43.emf"/><Relationship Id="rId24" Type="http://schemas.openxmlformats.org/officeDocument/2006/relationships/image" Target="../media/image56.emf"/><Relationship Id="rId32" Type="http://schemas.openxmlformats.org/officeDocument/2006/relationships/image" Target="../media/image64.emf"/><Relationship Id="rId37" Type="http://schemas.openxmlformats.org/officeDocument/2006/relationships/image" Target="../media/image68.emf"/><Relationship Id="rId40" Type="http://schemas.openxmlformats.org/officeDocument/2006/relationships/image" Target="../media/image71.emf"/><Relationship Id="rId45" Type="http://schemas.openxmlformats.org/officeDocument/2006/relationships/image" Target="../media/image76.emf"/><Relationship Id="rId53" Type="http://schemas.openxmlformats.org/officeDocument/2006/relationships/image" Target="../media/image84.emf"/><Relationship Id="rId58" Type="http://schemas.openxmlformats.org/officeDocument/2006/relationships/image" Target="../media/image89.emf"/><Relationship Id="rId66" Type="http://schemas.openxmlformats.org/officeDocument/2006/relationships/image" Target="../media/image96.emf"/><Relationship Id="rId74" Type="http://schemas.openxmlformats.org/officeDocument/2006/relationships/image" Target="../media/image104.emf"/><Relationship Id="rId79" Type="http://schemas.openxmlformats.org/officeDocument/2006/relationships/image" Target="../media/image109.emf"/><Relationship Id="rId87" Type="http://schemas.openxmlformats.org/officeDocument/2006/relationships/image" Target="../media/image116.emf"/><Relationship Id="rId102" Type="http://schemas.openxmlformats.org/officeDocument/2006/relationships/image" Target="../media/image130.emf"/><Relationship Id="rId5" Type="http://schemas.openxmlformats.org/officeDocument/2006/relationships/image" Target="../media/image37.emf"/><Relationship Id="rId61" Type="http://schemas.openxmlformats.org/officeDocument/2006/relationships/image" Target="../media/image92.emf"/><Relationship Id="rId82" Type="http://schemas.openxmlformats.org/officeDocument/2006/relationships/image" Target="../media/image111.emf"/><Relationship Id="rId90" Type="http://schemas.openxmlformats.org/officeDocument/2006/relationships/image" Target="../media/image119.emf"/><Relationship Id="rId95" Type="http://schemas.openxmlformats.org/officeDocument/2006/relationships/image" Target="../media/image124.emf"/><Relationship Id="rId19" Type="http://schemas.openxmlformats.org/officeDocument/2006/relationships/image" Target="../media/image51.emf"/><Relationship Id="rId14" Type="http://schemas.openxmlformats.org/officeDocument/2006/relationships/image" Target="../media/image46.emf"/><Relationship Id="rId22" Type="http://schemas.openxmlformats.org/officeDocument/2006/relationships/image" Target="../media/image54.emf"/><Relationship Id="rId27" Type="http://schemas.openxmlformats.org/officeDocument/2006/relationships/image" Target="../media/image59.emf"/><Relationship Id="rId30" Type="http://schemas.openxmlformats.org/officeDocument/2006/relationships/image" Target="../media/image62.emf"/><Relationship Id="rId35" Type="http://schemas.openxmlformats.org/officeDocument/2006/relationships/image" Target="../media/image25.emf"/><Relationship Id="rId43" Type="http://schemas.openxmlformats.org/officeDocument/2006/relationships/image" Target="../media/image74.emf"/><Relationship Id="rId48" Type="http://schemas.openxmlformats.org/officeDocument/2006/relationships/image" Target="../media/image79.emf"/><Relationship Id="rId56" Type="http://schemas.openxmlformats.org/officeDocument/2006/relationships/image" Target="../media/image87.emf"/><Relationship Id="rId64" Type="http://schemas.openxmlformats.org/officeDocument/2006/relationships/image" Target="../media/image94.emf"/><Relationship Id="rId69" Type="http://schemas.openxmlformats.org/officeDocument/2006/relationships/image" Target="../media/image99.emf"/><Relationship Id="rId77" Type="http://schemas.openxmlformats.org/officeDocument/2006/relationships/image" Target="../media/image107.emf"/><Relationship Id="rId100" Type="http://schemas.openxmlformats.org/officeDocument/2006/relationships/image" Target="../media/image128.emf"/><Relationship Id="rId8" Type="http://schemas.openxmlformats.org/officeDocument/2006/relationships/image" Target="../media/image40.emf"/><Relationship Id="rId51" Type="http://schemas.openxmlformats.org/officeDocument/2006/relationships/image" Target="../media/image82.emf"/><Relationship Id="rId72" Type="http://schemas.openxmlformats.org/officeDocument/2006/relationships/image" Target="../media/image102.emf"/><Relationship Id="rId80" Type="http://schemas.openxmlformats.org/officeDocument/2006/relationships/image" Target="../media/image24.emf"/><Relationship Id="rId85" Type="http://schemas.openxmlformats.org/officeDocument/2006/relationships/image" Target="../media/image114.emf"/><Relationship Id="rId93" Type="http://schemas.openxmlformats.org/officeDocument/2006/relationships/image" Target="../media/image122.emf"/><Relationship Id="rId98" Type="http://schemas.openxmlformats.org/officeDocument/2006/relationships/image" Target="../media/image126.png"/><Relationship Id="rId3" Type="http://schemas.openxmlformats.org/officeDocument/2006/relationships/image" Target="../media/image35.emf"/><Relationship Id="rId12" Type="http://schemas.openxmlformats.org/officeDocument/2006/relationships/image" Target="../media/image44.emf"/><Relationship Id="rId17" Type="http://schemas.openxmlformats.org/officeDocument/2006/relationships/image" Target="../media/image49.emf"/><Relationship Id="rId25" Type="http://schemas.openxmlformats.org/officeDocument/2006/relationships/image" Target="../media/image57.emf"/><Relationship Id="rId33" Type="http://schemas.openxmlformats.org/officeDocument/2006/relationships/image" Target="../media/image65.emf"/><Relationship Id="rId38" Type="http://schemas.openxmlformats.org/officeDocument/2006/relationships/image" Target="../media/image69.emf"/><Relationship Id="rId46" Type="http://schemas.openxmlformats.org/officeDocument/2006/relationships/image" Target="../media/image77.emf"/><Relationship Id="rId59" Type="http://schemas.openxmlformats.org/officeDocument/2006/relationships/image" Target="../media/image90.emf"/><Relationship Id="rId67" Type="http://schemas.openxmlformats.org/officeDocument/2006/relationships/image" Target="../media/image97.emf"/><Relationship Id="rId103" Type="http://schemas.openxmlformats.org/officeDocument/2006/relationships/image" Target="../media/image131.emf"/><Relationship Id="rId20" Type="http://schemas.openxmlformats.org/officeDocument/2006/relationships/image" Target="../media/image52.emf"/><Relationship Id="rId41" Type="http://schemas.openxmlformats.org/officeDocument/2006/relationships/image" Target="../media/image72.emf"/><Relationship Id="rId54" Type="http://schemas.openxmlformats.org/officeDocument/2006/relationships/image" Target="../media/image85.emf"/><Relationship Id="rId62" Type="http://schemas.openxmlformats.org/officeDocument/2006/relationships/image" Target="../media/image23.emf"/><Relationship Id="rId70" Type="http://schemas.openxmlformats.org/officeDocument/2006/relationships/image" Target="../media/image100.emf"/><Relationship Id="rId75" Type="http://schemas.openxmlformats.org/officeDocument/2006/relationships/image" Target="../media/image105.emf"/><Relationship Id="rId83" Type="http://schemas.openxmlformats.org/officeDocument/2006/relationships/image" Target="../media/image112.emf"/><Relationship Id="rId88" Type="http://schemas.openxmlformats.org/officeDocument/2006/relationships/image" Target="../media/image117.emf"/><Relationship Id="rId91" Type="http://schemas.openxmlformats.org/officeDocument/2006/relationships/image" Target="../media/image120.emf"/><Relationship Id="rId96" Type="http://schemas.openxmlformats.org/officeDocument/2006/relationships/image" Target="../media/image2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15" Type="http://schemas.openxmlformats.org/officeDocument/2006/relationships/image" Target="../media/image47.emf"/><Relationship Id="rId23" Type="http://schemas.openxmlformats.org/officeDocument/2006/relationships/image" Target="../media/image55.emf"/><Relationship Id="rId28" Type="http://schemas.openxmlformats.org/officeDocument/2006/relationships/image" Target="../media/image60.emf"/><Relationship Id="rId36" Type="http://schemas.openxmlformats.org/officeDocument/2006/relationships/image" Target="../media/image67.emf"/><Relationship Id="rId49" Type="http://schemas.openxmlformats.org/officeDocument/2006/relationships/image" Target="../media/image80.emf"/><Relationship Id="rId57" Type="http://schemas.openxmlformats.org/officeDocument/2006/relationships/image" Target="../media/image88.emf"/><Relationship Id="rId10" Type="http://schemas.openxmlformats.org/officeDocument/2006/relationships/image" Target="../media/image42.emf"/><Relationship Id="rId31" Type="http://schemas.openxmlformats.org/officeDocument/2006/relationships/image" Target="../media/image63.emf"/><Relationship Id="rId44" Type="http://schemas.openxmlformats.org/officeDocument/2006/relationships/image" Target="../media/image75.emf"/><Relationship Id="rId52" Type="http://schemas.openxmlformats.org/officeDocument/2006/relationships/image" Target="../media/image83.emf"/><Relationship Id="rId60" Type="http://schemas.openxmlformats.org/officeDocument/2006/relationships/image" Target="../media/image91.emf"/><Relationship Id="rId65" Type="http://schemas.openxmlformats.org/officeDocument/2006/relationships/image" Target="../media/image95.emf"/><Relationship Id="rId73" Type="http://schemas.openxmlformats.org/officeDocument/2006/relationships/image" Target="../media/image103.emf"/><Relationship Id="rId78" Type="http://schemas.openxmlformats.org/officeDocument/2006/relationships/image" Target="../media/image108.emf"/><Relationship Id="rId81" Type="http://schemas.openxmlformats.org/officeDocument/2006/relationships/image" Target="../media/image110.emf"/><Relationship Id="rId86" Type="http://schemas.openxmlformats.org/officeDocument/2006/relationships/image" Target="../media/image115.emf"/><Relationship Id="rId94" Type="http://schemas.openxmlformats.org/officeDocument/2006/relationships/image" Target="../media/image123.emf"/><Relationship Id="rId99" Type="http://schemas.openxmlformats.org/officeDocument/2006/relationships/image" Target="../media/image127.png"/><Relationship Id="rId101" Type="http://schemas.openxmlformats.org/officeDocument/2006/relationships/image" Target="../media/image129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Relationship Id="rId13" Type="http://schemas.openxmlformats.org/officeDocument/2006/relationships/image" Target="../media/image45.emf"/><Relationship Id="rId18" Type="http://schemas.openxmlformats.org/officeDocument/2006/relationships/image" Target="../media/image50.emf"/><Relationship Id="rId39" Type="http://schemas.openxmlformats.org/officeDocument/2006/relationships/image" Target="../media/image70.emf"/><Relationship Id="rId34" Type="http://schemas.openxmlformats.org/officeDocument/2006/relationships/image" Target="../media/image66.emf"/><Relationship Id="rId50" Type="http://schemas.openxmlformats.org/officeDocument/2006/relationships/image" Target="../media/image81.emf"/><Relationship Id="rId55" Type="http://schemas.openxmlformats.org/officeDocument/2006/relationships/image" Target="../media/image86.emf"/><Relationship Id="rId76" Type="http://schemas.openxmlformats.org/officeDocument/2006/relationships/image" Target="../media/image106.emf"/><Relationship Id="rId97" Type="http://schemas.openxmlformats.org/officeDocument/2006/relationships/image" Target="../media/image125.emf"/><Relationship Id="rId104" Type="http://schemas.openxmlformats.org/officeDocument/2006/relationships/image" Target="../media/image1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Community Development Analysis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 overview of the process and findings</a:t>
            </a:r>
          </a:p>
        </p:txBody>
      </p:sp>
    </p:spTree>
    <p:extLst>
      <p:ext uri="{BB962C8B-B14F-4D97-AF65-F5344CB8AC3E}">
        <p14:creationId xmlns:p14="http://schemas.microsoft.com/office/powerpoint/2010/main" val="304768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Citywide Findings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827838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64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Citywide Findings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6999288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5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Citywide Findings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0243" name="Picture 3" descr="Life_expectancy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6681787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9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Citywide Findings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1267" name="Picture 3" descr="Population Change_2010_2017_mauve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143000"/>
            <a:ext cx="649267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53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Citywide Findings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2290" name="Picture 2" descr="Income_RentCostBurden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659198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764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Citywide Findings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3314" name="Picture 2" descr="Poverty_Transportation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671222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315" name="Picture 3" descr="multifamily_units_perc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68131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Thematic Findings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1143000"/>
            <a:ext cx="10972800" cy="51054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900" b="1" dirty="0"/>
              <a:t>Trends</a:t>
            </a:r>
          </a:p>
          <a:p>
            <a:pPr lvl="1">
              <a:lnSpc>
                <a:spcPct val="150000"/>
              </a:lnSpc>
            </a:pPr>
            <a:r>
              <a:rPr lang="en-US" sz="2200" b="1" dirty="0"/>
              <a:t>Housing Costs are Relocating Residents</a:t>
            </a:r>
          </a:p>
          <a:p>
            <a:pPr lvl="1">
              <a:lnSpc>
                <a:spcPct val="150000"/>
              </a:lnSpc>
            </a:pPr>
            <a:r>
              <a:rPr lang="en-US" sz="2200" b="1" dirty="0"/>
              <a:t>Housing Costs Mean Vouchers Not as Effective</a:t>
            </a:r>
          </a:p>
          <a:p>
            <a:pPr lvl="1">
              <a:lnSpc>
                <a:spcPct val="150000"/>
              </a:lnSpc>
            </a:pPr>
            <a:r>
              <a:rPr lang="en-US" sz="2200" b="1" dirty="0"/>
              <a:t>Tenants Fearful of Reporting Unhealthy Issues</a:t>
            </a:r>
          </a:p>
          <a:p>
            <a:pPr lvl="1">
              <a:lnSpc>
                <a:spcPct val="150000"/>
              </a:lnSpc>
            </a:pPr>
            <a:r>
              <a:rPr lang="en-US" sz="2200" b="1" dirty="0"/>
              <a:t>Boise School District (BSD) Leadership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b="1" dirty="0"/>
              <a:t>What is Working</a:t>
            </a:r>
          </a:p>
          <a:p>
            <a:pPr lvl="1">
              <a:lnSpc>
                <a:spcPct val="150000"/>
              </a:lnSpc>
            </a:pPr>
            <a:r>
              <a:rPr lang="en-US" sz="2200" b="1" dirty="0"/>
              <a:t>Housing Efforts</a:t>
            </a:r>
          </a:p>
          <a:p>
            <a:pPr lvl="1">
              <a:lnSpc>
                <a:spcPct val="150000"/>
              </a:lnSpc>
            </a:pPr>
            <a:r>
              <a:rPr lang="en-US" sz="2200" b="1" dirty="0"/>
              <a:t>Crime Control &amp; Prevention</a:t>
            </a:r>
          </a:p>
          <a:p>
            <a:pPr lvl="1">
              <a:lnSpc>
                <a:spcPct val="150000"/>
              </a:lnSpc>
            </a:pPr>
            <a:r>
              <a:rPr lang="en-US" sz="2200" b="1" dirty="0"/>
              <a:t>School Support</a:t>
            </a:r>
            <a:endParaRPr lang="en-US" sz="2200" dirty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456975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181600"/>
            <a:ext cx="4569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Thematic Findings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900" b="1" dirty="0"/>
              <a:t>Concerns</a:t>
            </a:r>
          </a:p>
          <a:p>
            <a:pPr lvl="1">
              <a:lnSpc>
                <a:spcPct val="150000"/>
              </a:lnSpc>
            </a:pPr>
            <a:r>
              <a:rPr lang="en-US" sz="2200" b="1" dirty="0"/>
              <a:t>City Outreach Methods</a:t>
            </a:r>
          </a:p>
          <a:p>
            <a:pPr lvl="1">
              <a:lnSpc>
                <a:spcPct val="150000"/>
              </a:lnSpc>
            </a:pPr>
            <a:r>
              <a:rPr lang="en-US" sz="2200" b="1" dirty="0"/>
              <a:t>Family Homelessness</a:t>
            </a: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900" b="1" dirty="0"/>
              <a:t>Needs</a:t>
            </a:r>
          </a:p>
          <a:p>
            <a:pPr lvl="1">
              <a:lnSpc>
                <a:spcPct val="150000"/>
              </a:lnSpc>
            </a:pPr>
            <a:r>
              <a:rPr lang="en-US" sz="2200" b="1" dirty="0"/>
              <a:t>More Spectrum-Based Housing</a:t>
            </a:r>
          </a:p>
          <a:p>
            <a:pPr lvl="1">
              <a:lnSpc>
                <a:spcPct val="150000"/>
              </a:lnSpc>
            </a:pPr>
            <a:r>
              <a:rPr lang="en-US" sz="2200" b="1" dirty="0"/>
              <a:t>City-led Housing</a:t>
            </a:r>
            <a:endParaRPr lang="en-US" sz="2200" dirty="0"/>
          </a:p>
          <a:p>
            <a:pPr lvl="1">
              <a:lnSpc>
                <a:spcPct val="150000"/>
              </a:lnSpc>
            </a:pPr>
            <a:r>
              <a:rPr lang="en-US" sz="2200" b="1" dirty="0"/>
              <a:t>Mental Health Services</a:t>
            </a:r>
          </a:p>
          <a:p>
            <a:pPr lvl="1">
              <a:lnSpc>
                <a:spcPct val="150000"/>
              </a:lnSpc>
            </a:pPr>
            <a:r>
              <a:rPr lang="en-US" sz="2200" b="1" dirty="0"/>
              <a:t>Labor Shortage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0"/>
            <a:ext cx="456975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0"/>
            <a:ext cx="444281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Geographically Specific Findings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5362" name="Picture 2" descr="Health_Index_Map_Tier_1-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/>
          <a:stretch/>
        </p:blipFill>
        <p:spPr bwMode="auto">
          <a:xfrm>
            <a:off x="2438714" y="1143000"/>
            <a:ext cx="6705286" cy="518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241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Geographically Specific Findings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6386" name="Picture 2" descr="Health_Index_Map_Tier_2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74" y="1143000"/>
            <a:ext cx="675802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48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Health and Housing</a:t>
            </a:r>
          </a:p>
          <a:p>
            <a:pPr>
              <a:lnSpc>
                <a:spcPct val="150000"/>
              </a:lnSpc>
            </a:pPr>
            <a:r>
              <a:rPr lang="en-US" dirty="0"/>
              <a:t>Process Overview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Citywide Findings</a:t>
            </a:r>
          </a:p>
          <a:p>
            <a:pPr>
              <a:lnSpc>
                <a:spcPct val="150000"/>
              </a:lnSpc>
            </a:pPr>
            <a:r>
              <a:rPr lang="en-US" dirty="0"/>
              <a:t>Thematic Findings</a:t>
            </a:r>
          </a:p>
          <a:p>
            <a:pPr>
              <a:lnSpc>
                <a:spcPct val="150000"/>
              </a:lnSpc>
            </a:pPr>
            <a:r>
              <a:rPr lang="en-US" dirty="0"/>
              <a:t>Geographically Specific Findings</a:t>
            </a:r>
          </a:p>
          <a:p>
            <a:pPr>
              <a:lnSpc>
                <a:spcPct val="150000"/>
              </a:lnSpc>
            </a:pPr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44130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Geographically Specific Findings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7410" name="Picture 2" descr="Health_Index_Map_Tier_3-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764" b="-1"/>
          <a:stretch/>
        </p:blipFill>
        <p:spPr bwMode="auto">
          <a:xfrm>
            <a:off x="2399643" y="1169534"/>
            <a:ext cx="6680856" cy="523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36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Geographically Specific Findings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Description</a:t>
            </a:r>
          </a:p>
          <a:p>
            <a:pPr>
              <a:lnSpc>
                <a:spcPct val="150000"/>
              </a:lnSpc>
            </a:pPr>
            <a:r>
              <a:rPr lang="en-US" dirty="0"/>
              <a:t>Strengths</a:t>
            </a:r>
          </a:p>
          <a:p>
            <a:pPr>
              <a:lnSpc>
                <a:spcPct val="150000"/>
              </a:lnSpc>
            </a:pPr>
            <a:r>
              <a:rPr lang="en-US" dirty="0"/>
              <a:t>Weaknesses</a:t>
            </a:r>
          </a:p>
          <a:p>
            <a:pPr>
              <a:lnSpc>
                <a:spcPct val="150000"/>
              </a:lnSpc>
            </a:pPr>
            <a:r>
              <a:rPr lang="en-US" dirty="0"/>
              <a:t>Opportunities</a:t>
            </a:r>
          </a:p>
          <a:p>
            <a:pPr>
              <a:lnSpc>
                <a:spcPct val="150000"/>
              </a:lnSpc>
            </a:pPr>
            <a:r>
              <a:rPr lang="en-US" dirty="0"/>
              <a:t>Threats</a:t>
            </a:r>
          </a:p>
        </p:txBody>
      </p:sp>
      <p:pic>
        <p:nvPicPr>
          <p:cNvPr id="4" name="Picture 2" descr="Health_Index_Map_Tier_1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0"/>
            <a:ext cx="301252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0920"/>
            <a:ext cx="5715000" cy="23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234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Potential Project Ideas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Adaptive reuse</a:t>
            </a:r>
          </a:p>
          <a:p>
            <a:pPr>
              <a:lnSpc>
                <a:spcPct val="150000"/>
              </a:lnSpc>
            </a:pPr>
            <a:r>
              <a:rPr lang="en-US" dirty="0"/>
              <a:t>Mobile home improvements</a:t>
            </a:r>
          </a:p>
          <a:p>
            <a:pPr>
              <a:lnSpc>
                <a:spcPct val="150000"/>
              </a:lnSpc>
            </a:pPr>
            <a:r>
              <a:rPr lang="en-US" dirty="0"/>
              <a:t>Support City zoning change efforts</a:t>
            </a:r>
          </a:p>
          <a:p>
            <a:pPr>
              <a:lnSpc>
                <a:spcPct val="150000"/>
              </a:lnSpc>
            </a:pPr>
            <a:r>
              <a:rPr lang="en-US" dirty="0"/>
              <a:t>Broader transportation investment</a:t>
            </a:r>
          </a:p>
          <a:p>
            <a:pPr>
              <a:lnSpc>
                <a:spcPct val="150000"/>
              </a:lnSpc>
            </a:pPr>
            <a:r>
              <a:rPr lang="en-US" dirty="0"/>
              <a:t>Tree planting investment</a:t>
            </a:r>
          </a:p>
          <a:p>
            <a:pPr>
              <a:lnSpc>
                <a:spcPct val="150000"/>
              </a:lnSpc>
            </a:pPr>
            <a:r>
              <a:rPr lang="en-US" dirty="0"/>
              <a:t>Strategically located housing development</a:t>
            </a:r>
          </a:p>
          <a:p>
            <a:pPr>
              <a:lnSpc>
                <a:spcPct val="150000"/>
              </a:lnSpc>
            </a:pPr>
            <a:r>
              <a:rPr lang="en-US" dirty="0"/>
              <a:t>Grow mental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378548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Next Steps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5057775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4273543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5303837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1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Next Steps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Complete Impediments to Fair Housing</a:t>
            </a:r>
          </a:p>
          <a:p>
            <a:pPr>
              <a:lnSpc>
                <a:spcPct val="150000"/>
              </a:lnSpc>
            </a:pPr>
            <a:r>
              <a:rPr lang="en-US" dirty="0"/>
              <a:t>Complete 5 Year Consolidated Action Plan</a:t>
            </a:r>
          </a:p>
          <a:p>
            <a:pPr>
              <a:lnSpc>
                <a:spcPct val="150000"/>
              </a:lnSpc>
            </a:pPr>
            <a:r>
              <a:rPr lang="en-US" dirty="0"/>
              <a:t>Derive Annual Action Plan</a:t>
            </a:r>
          </a:p>
        </p:txBody>
      </p:sp>
    </p:spTree>
    <p:extLst>
      <p:ext uri="{BB962C8B-B14F-4D97-AF65-F5344CB8AC3E}">
        <p14:creationId xmlns:p14="http://schemas.microsoft.com/office/powerpoint/2010/main" val="506559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63527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43294"/>
            <a:ext cx="444281" cy="45720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88828"/>
            <a:ext cx="444281" cy="457200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934362"/>
            <a:ext cx="444281" cy="457200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479896"/>
            <a:ext cx="444281" cy="444500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3012730"/>
            <a:ext cx="444281" cy="444500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545564"/>
            <a:ext cx="444281" cy="457200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4091098"/>
            <a:ext cx="444281" cy="457200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4636632"/>
            <a:ext cx="444281" cy="457200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5182166"/>
            <a:ext cx="444281" cy="444500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5715000"/>
            <a:ext cx="444281" cy="4445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9676" y="843294"/>
            <a:ext cx="456975" cy="45720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9676" y="1387417"/>
            <a:ext cx="456975" cy="45720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9676" y="1931540"/>
            <a:ext cx="456975" cy="457200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9676" y="2475663"/>
            <a:ext cx="456975" cy="457200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29676" y="3019786"/>
            <a:ext cx="456975" cy="444500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29676" y="3551209"/>
            <a:ext cx="456975" cy="457200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29676" y="4095332"/>
            <a:ext cx="456975" cy="457200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9676" y="4639455"/>
            <a:ext cx="456975" cy="457200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29676" y="5183578"/>
            <a:ext cx="456975" cy="444500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29676" y="5715000"/>
            <a:ext cx="456975" cy="4445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2446" y="843294"/>
            <a:ext cx="456975" cy="457200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62446" y="1387417"/>
            <a:ext cx="456975" cy="457200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62446" y="1931540"/>
            <a:ext cx="456975" cy="457200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62446" y="2475663"/>
            <a:ext cx="456975" cy="457200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62446" y="3019786"/>
            <a:ext cx="456975" cy="444500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62446" y="3551209"/>
            <a:ext cx="456975" cy="457200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62446" y="4095332"/>
            <a:ext cx="456975" cy="457200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62446" y="4639455"/>
            <a:ext cx="456975" cy="457200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62446" y="5183578"/>
            <a:ext cx="456975" cy="444500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862446" y="5715000"/>
            <a:ext cx="456975" cy="4445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495216" y="843294"/>
            <a:ext cx="456975" cy="45720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95216" y="1387417"/>
            <a:ext cx="456975" cy="457200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495216" y="1931540"/>
            <a:ext cx="456975" cy="457200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495216" y="2475663"/>
            <a:ext cx="456975" cy="457200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495216" y="3019786"/>
            <a:ext cx="456975" cy="444500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495216" y="3551209"/>
            <a:ext cx="456975" cy="457200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495216" y="4095332"/>
            <a:ext cx="456975" cy="457200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495216" y="4639455"/>
            <a:ext cx="456975" cy="457200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495216" y="5183578"/>
            <a:ext cx="456975" cy="444500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495216" y="5715000"/>
            <a:ext cx="456975" cy="4445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127986" y="843294"/>
            <a:ext cx="444281" cy="457200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27986" y="1931540"/>
            <a:ext cx="444281" cy="457200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127986" y="2475663"/>
            <a:ext cx="444281" cy="457200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127986" y="3019786"/>
            <a:ext cx="444281" cy="444500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127986" y="3551209"/>
            <a:ext cx="444281" cy="457200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127986" y="4095332"/>
            <a:ext cx="444281" cy="457200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127986" y="4639455"/>
            <a:ext cx="444281" cy="457200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3127986" y="5183578"/>
            <a:ext cx="444281" cy="444500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127986" y="5715000"/>
            <a:ext cx="444281" cy="4445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748062" y="843294"/>
            <a:ext cx="444281" cy="457200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268570" y="3563909"/>
            <a:ext cx="444281" cy="457200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3748062" y="1931540"/>
            <a:ext cx="444281" cy="457200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3748062" y="2475663"/>
            <a:ext cx="444281" cy="457200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748062" y="3019786"/>
            <a:ext cx="444281" cy="444500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748062" y="3551209"/>
            <a:ext cx="444281" cy="457200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3748062" y="4095332"/>
            <a:ext cx="444281" cy="457200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3748062" y="4639455"/>
            <a:ext cx="444281" cy="457200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3748062" y="5183578"/>
            <a:ext cx="444281" cy="444500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748062" y="5715000"/>
            <a:ext cx="444281" cy="44450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4368138" y="843294"/>
            <a:ext cx="456975" cy="457200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4368138" y="1931540"/>
            <a:ext cx="456975" cy="457200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4368138" y="2475663"/>
            <a:ext cx="456975" cy="457200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4368138" y="3019786"/>
            <a:ext cx="456975" cy="444500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4368138" y="3551209"/>
            <a:ext cx="456975" cy="457200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368138" y="4095332"/>
            <a:ext cx="456975" cy="457200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4368138" y="4639455"/>
            <a:ext cx="456975" cy="457200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4368138" y="5183578"/>
            <a:ext cx="456975" cy="444500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4368138" y="5715000"/>
            <a:ext cx="456975" cy="44450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5000908" y="843294"/>
            <a:ext cx="456975" cy="457200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3121638" y="1388828"/>
            <a:ext cx="456975" cy="457200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5000908" y="1931540"/>
            <a:ext cx="456975" cy="457200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5000908" y="2475663"/>
            <a:ext cx="456975" cy="457200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5000908" y="3551209"/>
            <a:ext cx="456975" cy="457200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5000908" y="4095332"/>
            <a:ext cx="456975" cy="457200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5000908" y="4639455"/>
            <a:ext cx="456975" cy="457200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5000908" y="5183578"/>
            <a:ext cx="456975" cy="444500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5000908" y="5715000"/>
            <a:ext cx="456975" cy="44450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5633678" y="843294"/>
            <a:ext cx="456975" cy="457200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3747760" y="1373679"/>
            <a:ext cx="456975" cy="45720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5633678" y="1931540"/>
            <a:ext cx="456975" cy="457200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5633678" y="2475663"/>
            <a:ext cx="456975" cy="457200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5633678" y="3019786"/>
            <a:ext cx="456975" cy="444500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5633678" y="3551209"/>
            <a:ext cx="456975" cy="457200"/>
          </a:xfrm>
          <a:prstGeom prst="rect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5633678" y="4095332"/>
            <a:ext cx="456975" cy="457200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5633678" y="4639455"/>
            <a:ext cx="456975" cy="457200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5633678" y="5183578"/>
            <a:ext cx="456975" cy="444500"/>
          </a:xfrm>
          <a:prstGeom prst="rect">
            <a:avLst/>
          </a:prstGeom>
        </p:spPr>
      </p:pic>
      <p:pic>
        <p:nvPicPr>
          <p:cNvPr id="251" name="Picture 250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5633678" y="5715000"/>
            <a:ext cx="456975" cy="444500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268570" y="843294"/>
            <a:ext cx="444281" cy="457200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268570" y="1931540"/>
            <a:ext cx="444281" cy="457200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268570" y="2475663"/>
            <a:ext cx="444281" cy="457200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268570" y="3019786"/>
            <a:ext cx="444281" cy="444500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6268570" y="4095332"/>
            <a:ext cx="444281" cy="457200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6268570" y="4639455"/>
            <a:ext cx="444281" cy="457200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5000908" y="3019786"/>
            <a:ext cx="444281" cy="444500"/>
          </a:xfrm>
          <a:prstGeom prst="rect">
            <a:avLst/>
          </a:prstGeom>
        </p:spPr>
      </p:pic>
      <p:pic>
        <p:nvPicPr>
          <p:cNvPr id="252" name="Picture 251"/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6268570" y="5715000"/>
            <a:ext cx="444281" cy="4445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7204009" y="2388740"/>
            <a:ext cx="2320344" cy="3382052"/>
          </a:xfrm>
          <a:prstGeom prst="rect">
            <a:avLst/>
          </a:prstGeom>
        </p:spPr>
      </p:pic>
      <p:sp>
        <p:nvSpPr>
          <p:cNvPr id="106" name="TextBox 252"/>
          <p:cNvSpPr txBox="1"/>
          <p:nvPr/>
        </p:nvSpPr>
        <p:spPr>
          <a:xfrm>
            <a:off x="7111336" y="779558"/>
            <a:ext cx="443764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ICONS</a:t>
            </a:r>
          </a:p>
          <a:p>
            <a:r>
              <a:rPr lang="en-US" sz="1200" dirty="0"/>
              <a:t>Use icons to add visual interest to your presentations.</a:t>
            </a:r>
          </a:p>
          <a:p>
            <a:endParaRPr lang="en-US" sz="1200" b="1" dirty="0"/>
          </a:p>
          <a:p>
            <a:pPr>
              <a:spcAft>
                <a:spcPts val="300"/>
              </a:spcAft>
            </a:pPr>
            <a:r>
              <a:rPr lang="en-US" sz="1400" b="1" dirty="0"/>
              <a:t>How to Recolor Icons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Select icon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Right click and select “Format Picture</a:t>
            </a:r>
            <a:r>
              <a:rPr lang="en-US" sz="1400" dirty="0"/>
              <a:t>”</a:t>
            </a:r>
          </a:p>
          <a:p>
            <a:endParaRPr lang="en-US" dirty="0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636481" y="4835054"/>
            <a:ext cx="2137902" cy="9065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8" name="Straight Connector 107"/>
          <p:cNvCxnSpPr/>
          <p:nvPr/>
        </p:nvCxnSpPr>
        <p:spPr>
          <a:xfrm>
            <a:off x="6934200" y="860914"/>
            <a:ext cx="0" cy="5316206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6272492" y="1394472"/>
            <a:ext cx="456975" cy="44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5636047" y="1401528"/>
            <a:ext cx="444281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5030422" y="1373679"/>
            <a:ext cx="444281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4380530" y="1401706"/>
            <a:ext cx="444281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6272492" y="5183578"/>
            <a:ext cx="456975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4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Health and Housing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295400"/>
            <a:ext cx="10972800" cy="472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U.S. Department of Housing and Urban Development</a:t>
            </a:r>
          </a:p>
          <a:p>
            <a:pPr>
              <a:lnSpc>
                <a:spcPct val="150000"/>
              </a:lnSpc>
            </a:pPr>
            <a:r>
              <a:rPr lang="en-US" dirty="0"/>
              <a:t>Housing Needs Analysis </a:t>
            </a:r>
          </a:p>
          <a:p>
            <a:pPr>
              <a:lnSpc>
                <a:spcPct val="150000"/>
              </a:lnSpc>
            </a:pPr>
            <a:r>
              <a:rPr lang="en-US" dirty="0"/>
              <a:t>Health Impact Assessment</a:t>
            </a:r>
          </a:p>
          <a:p>
            <a:pPr>
              <a:lnSpc>
                <a:spcPct val="150000"/>
              </a:lnSpc>
            </a:pPr>
            <a:r>
              <a:rPr lang="en-US" dirty="0"/>
              <a:t>Community </a:t>
            </a:r>
            <a:r>
              <a:rPr lang="en-US"/>
              <a:t>Development Analysis</a:t>
            </a:r>
            <a:endParaRPr lang="en-US" dirty="0"/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Health and Housing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14" y="1295400"/>
            <a:ext cx="4430486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10" y="1295400"/>
            <a:ext cx="3476190" cy="4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0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Health and Housing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566755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24000"/>
            <a:ext cx="3885707" cy="39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4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Health and Housing</a:t>
            </a:r>
          </a:p>
          <a:p>
            <a:endParaRPr lang="en-US" dirty="0"/>
          </a:p>
        </p:txBody>
      </p:sp>
      <p:pic>
        <p:nvPicPr>
          <p:cNvPr id="1027" name="Picture 3" descr="C:\Users\Chris\Desktop\Boise Housing\8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763" b="941"/>
          <a:stretch/>
        </p:blipFill>
        <p:spPr bwMode="auto">
          <a:xfrm>
            <a:off x="2498270" y="1143000"/>
            <a:ext cx="6670223" cy="51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9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 Overview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32956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t="2976" r="2134"/>
          <a:stretch/>
        </p:blipFill>
        <p:spPr>
          <a:xfrm>
            <a:off x="4724400" y="1524000"/>
            <a:ext cx="6022884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7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 Overview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37546876"/>
              </p:ext>
            </p:extLst>
          </p:nvPr>
        </p:nvGraphicFramePr>
        <p:xfrm>
          <a:off x="609600" y="1295400"/>
          <a:ext cx="9677400" cy="4114801"/>
        </p:xfrm>
        <a:graphic>
          <a:graphicData uri="http://schemas.openxmlformats.org/drawingml/2006/table">
            <a:tbl>
              <a:tblPr/>
              <a:tblGrid>
                <a:gridCol w="313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86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Demographic Information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4D6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4D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82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Over 65 Years Old 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Total population over the age of 65.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82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Hispanic or Latino Origin 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Total population of Hispanic or Latino origin.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82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Median Age 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The median age of all residents living within the tract.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2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Percent Disabled 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Percentage of population with any form of disability.  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2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Life Expectancy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The number of years one could expect to live residing in a particular tract. 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82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Limited English Proficiency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A person not fluent in English, and for who English is not their primary language. 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82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Below Poverty Line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Households w/total annual income less than established poverty thresholds.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86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Housing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22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82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Vacancy Rate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The number of residential units currently unoccupied. 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82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Rent Cost Burdened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Percent of households paying greater than 30% of their income towards rental costs. 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82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Owner Cost Burdened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Percent of households paying greater than 30% of their income towards mortgage costs. 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82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Percent Tree Canopy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Percentage of a tract with current tree canopy coverage. 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252788" y="2824163"/>
            <a:ext cx="6777037" cy="27955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>
            <a:off x="4222750" y="4886325"/>
            <a:ext cx="6788150" cy="60658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rol 3"/>
          <p:cNvSpPr>
            <a:spLocks noChangeArrowheads="1" noChangeShapeType="1"/>
          </p:cNvSpPr>
          <p:nvPr/>
        </p:nvSpPr>
        <p:spPr bwMode="auto">
          <a:xfrm>
            <a:off x="4222750" y="4886325"/>
            <a:ext cx="6788150" cy="60658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548318"/>
              </p:ext>
            </p:extLst>
          </p:nvPr>
        </p:nvGraphicFramePr>
        <p:xfrm>
          <a:off x="1295400" y="1563815"/>
          <a:ext cx="7968235" cy="4798451"/>
        </p:xfrm>
        <a:graphic>
          <a:graphicData uri="http://schemas.openxmlformats.org/drawingml/2006/table">
            <a:tbl>
              <a:tblPr/>
              <a:tblGrid>
                <a:gridCol w="2402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Physical Health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4D6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4D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Sidewalk Access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Sidewalk miles per tract divided by per 1000 people.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Bike Lane Access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Bike lane miles per tract divided by per 1000 people.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Heart Disease Rate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Current heart disease death rate per tract.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Asthma Rate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Current asthma death rate per tract.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Diabetes Rate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Current diabetes death rate per tract.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Cancer Rate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Current cancer death rate per tract.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Obesity Rate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Current obesity (greater than 30% BMI) rate per tract.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Physical Health Status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People over 18 with poor physical health in 14 of 30 recent days divided by total over 18.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Greater than Half Mile to Healthy Food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Percent of households farther than 1/2 mile from healthy grocery outlet.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Households without a Car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Percentage of households with no car access.  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3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Environmental Health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22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Insured Population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People w/healthcare insurance divided by total number of people.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Group A Crime Rate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Number of Class A (assault, robbery, murder) crimes per 1000 people.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Acres of Park Space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Acres managed by Boise Parks per 1000 people.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Acres of Impervious Surface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Acres of impervious surfaces per 1000 people. 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87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Bus Stop Ratio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Number of bus stops per 1000 people. 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Control 6"/>
          <p:cNvSpPr>
            <a:spLocks noChangeArrowheads="1" noChangeShapeType="1"/>
          </p:cNvSpPr>
          <p:nvPr/>
        </p:nvSpPr>
        <p:spPr bwMode="auto">
          <a:xfrm>
            <a:off x="4222750" y="4886325"/>
            <a:ext cx="6788150" cy="60658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70519"/>
              </p:ext>
            </p:extLst>
          </p:nvPr>
        </p:nvGraphicFramePr>
        <p:xfrm>
          <a:off x="2362200" y="2362200"/>
          <a:ext cx="9448800" cy="3362909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37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Economic Health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4D6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4D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5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Access to Education Opportunities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People 3-19 years old enrolled in school divided by total age 3-19 years old. 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Percent with Bachelors Degree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People age  over 25 years old with Bachelor’s Degree divided by total over 25 years old.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5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Median Household Income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Median household income. 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5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Households w/Under 18 Receiving SNAP 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Households under 18 that received SNAP divided by total with under 18 years old. 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5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Unemployment Rate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Rate of unemployment for percent of population over 16 years old. 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7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Emotional Health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22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5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Mental Health 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People over 18 w/poor mental health 14 of 30 days divided by total over 18 years old. 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5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Binge Drinking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People over 18 who had 4/5 drinks at one time over 30 days divided by total over 18. 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7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Intellectual Health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4D6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4D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5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Households with Internet Access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solidFill>
                            <a:srgbClr val="4D4D66"/>
                          </a:solidFill>
                          <a:effectLst/>
                          <a:latin typeface="Calibri"/>
                        </a:rPr>
                        <a:t>Households with a computer and internet connection divided by total households. 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923" marR="25923" marT="25923" marB="25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Control 7"/>
          <p:cNvSpPr>
            <a:spLocks noChangeArrowheads="1" noChangeShapeType="1"/>
          </p:cNvSpPr>
          <p:nvPr/>
        </p:nvSpPr>
        <p:spPr bwMode="auto">
          <a:xfrm>
            <a:off x="4222750" y="4886325"/>
            <a:ext cx="6788150" cy="60658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 Overview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t="3095" r="2213"/>
          <a:stretch/>
        </p:blipFill>
        <p:spPr>
          <a:xfrm>
            <a:off x="2438400" y="1143000"/>
            <a:ext cx="6629400" cy="520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92317"/>
      </p:ext>
    </p:extLst>
  </p:cSld>
  <p:clrMapOvr>
    <a:masterClrMapping/>
  </p:clrMapOvr>
</p:sld>
</file>

<file path=ppt/theme/theme1.xml><?xml version="1.0" encoding="utf-8"?>
<a:theme xmlns:a="http://schemas.openxmlformats.org/drawingml/2006/main" name="CoB Master Cus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of Boise Template - Blue" id="{F527E7E7-0795-4D39-9FFC-BF6F9A4EFC98}" vid="{3B1B6B53-D286-41A3-9556-2166D517640D}"/>
    </a:ext>
  </a:extLst>
</a:theme>
</file>

<file path=ppt/theme/theme2.xml><?xml version="1.0" encoding="utf-8"?>
<a:theme xmlns:a="http://schemas.openxmlformats.org/drawingml/2006/main" name="CoB Master">
  <a:themeElements>
    <a:clrScheme name="City of Boise">
      <a:dk1>
        <a:srgbClr val="00273B"/>
      </a:dk1>
      <a:lt1>
        <a:srgbClr val="FFFFFF"/>
      </a:lt1>
      <a:dk2>
        <a:srgbClr val="4F5149"/>
      </a:dk2>
      <a:lt2>
        <a:srgbClr val="FFFFFF"/>
      </a:lt2>
      <a:accent1>
        <a:srgbClr val="46A149"/>
      </a:accent1>
      <a:accent2>
        <a:srgbClr val="B2B3AD"/>
      </a:accent2>
      <a:accent3>
        <a:srgbClr val="419ECB"/>
      </a:accent3>
      <a:accent4>
        <a:srgbClr val="FFCC38"/>
      </a:accent4>
      <a:accent5>
        <a:srgbClr val="ED2D30"/>
      </a:accent5>
      <a:accent6>
        <a:srgbClr val="DE6736"/>
      </a:accent6>
      <a:hlink>
        <a:srgbClr val="46A149"/>
      </a:hlink>
      <a:folHlink>
        <a:srgbClr val="B2B3A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of Boise Template - Blue" id="{F527E7E7-0795-4D39-9FFC-BF6F9A4EFC98}" vid="{D9C9AB58-57EB-4A8C-AC05-27E14BE4FD1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251D6925054B4F9709ADC3CF1B5F15" ma:contentTypeVersion="13" ma:contentTypeDescription="Create a new document." ma:contentTypeScope="" ma:versionID="d288f3b155a32b7ae677823dab2fe680">
  <xsd:schema xmlns:xsd="http://www.w3.org/2001/XMLSchema" xmlns:xs="http://www.w3.org/2001/XMLSchema" xmlns:p="http://schemas.microsoft.com/office/2006/metadata/properties" xmlns:ns3="f96c0543-cf8a-43c6-9b9a-12a952f1a808" xmlns:ns4="55e3d031-8580-497f-aa81-1cfedb946249" targetNamespace="http://schemas.microsoft.com/office/2006/metadata/properties" ma:root="true" ma:fieldsID="c55fd06d08bf164edfeba44e0cd67112" ns3:_="" ns4:_="">
    <xsd:import namespace="f96c0543-cf8a-43c6-9b9a-12a952f1a808"/>
    <xsd:import namespace="55e3d031-8580-497f-aa81-1cfedb9462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c0543-cf8a-43c6-9b9a-12a952f1a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3d031-8580-497f-aa81-1cfedb94624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EDD4CC-E3DC-44F1-9A55-5BD0DC148E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7BC8AC-72F7-4C1A-AD79-0DFFDEFD2B6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96c0543-cf8a-43c6-9b9a-12a952f1a808"/>
    <ds:schemaRef ds:uri="http://purl.org/dc/elements/1.1/"/>
    <ds:schemaRef ds:uri="http://schemas.microsoft.com/office/2006/metadata/properties"/>
    <ds:schemaRef ds:uri="http://schemas.microsoft.com/office/infopath/2007/PartnerControls"/>
    <ds:schemaRef ds:uri="55e3d031-8580-497f-aa81-1cfedb94624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BD7B76-65EB-4245-AC79-A0C273CC2B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6c0543-cf8a-43c6-9b9a-12a952f1a808"/>
    <ds:schemaRef ds:uri="55e3d031-8580-497f-aa81-1cfedb9462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of Boise Template - Blue</Template>
  <TotalTime>352</TotalTime>
  <Words>747</Words>
  <Application>Microsoft Office PowerPoint</Application>
  <PresentationFormat>Widescreen</PresentationFormat>
  <Paragraphs>158</Paragraphs>
  <Slides>26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CoB Master Custom</vt:lpstr>
      <vt:lpstr>CoB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Boise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Avery</dc:creator>
  <cp:lastModifiedBy>Karla Nelson</cp:lastModifiedBy>
  <cp:revision>25</cp:revision>
  <cp:lastPrinted>2017-03-17T22:52:58Z</cp:lastPrinted>
  <dcterms:created xsi:type="dcterms:W3CDTF">2020-05-19T20:18:57Z</dcterms:created>
  <dcterms:modified xsi:type="dcterms:W3CDTF">2020-10-15T21:13:20Z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0x01010025251D6925054B4F9709ADC3CF1B5F15</vt:lpwstr>
  </property>
</Properties>
</file>