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4"/>
    <p:sldMasterId id="2147483664" r:id="rId5"/>
    <p:sldMasterId id="2147483668" r:id="rId6"/>
  </p:sldMasterIdLst>
  <p:notesMasterIdLst>
    <p:notesMasterId r:id="rId38"/>
  </p:notesMasterIdLst>
  <p:sldIdLst>
    <p:sldId id="315" r:id="rId7"/>
    <p:sldId id="2729" r:id="rId8"/>
    <p:sldId id="2711" r:id="rId9"/>
    <p:sldId id="2719" r:id="rId10"/>
    <p:sldId id="2698" r:id="rId11"/>
    <p:sldId id="2699" r:id="rId12"/>
    <p:sldId id="2700" r:id="rId13"/>
    <p:sldId id="2702" r:id="rId14"/>
    <p:sldId id="2703" r:id="rId15"/>
    <p:sldId id="2704" r:id="rId16"/>
    <p:sldId id="2705" r:id="rId17"/>
    <p:sldId id="2706" r:id="rId18"/>
    <p:sldId id="2707" r:id="rId19"/>
    <p:sldId id="2708" r:id="rId20"/>
    <p:sldId id="2709" r:id="rId21"/>
    <p:sldId id="2712" r:id="rId22"/>
    <p:sldId id="2728" r:id="rId23"/>
    <p:sldId id="2720" r:id="rId24"/>
    <p:sldId id="2730" r:id="rId25"/>
    <p:sldId id="2718" r:id="rId26"/>
    <p:sldId id="2713" r:id="rId27"/>
    <p:sldId id="2716" r:id="rId28"/>
    <p:sldId id="2735" r:id="rId29"/>
    <p:sldId id="2724" r:id="rId30"/>
    <p:sldId id="2722" r:id="rId31"/>
    <p:sldId id="2726" r:id="rId32"/>
    <p:sldId id="2737" r:id="rId33"/>
    <p:sldId id="2727" r:id="rId34"/>
    <p:sldId id="2721" r:id="rId35"/>
    <p:sldId id="2725" r:id="rId36"/>
    <p:sldId id="2733" r:id="rId37"/>
  </p:sldIdLst>
  <p:sldSz cx="9144000" cy="5143500" type="screen16x9"/>
  <p:notesSz cx="6858000" cy="9144000"/>
  <p:embeddedFontLst>
    <p:embeddedFont>
      <p:font typeface="Helvetica Neue Light" panose="020B0604020202020204" charset="0"/>
      <p:regular r:id="rId39"/>
      <p:bold r:id="rId40"/>
      <p:italic r:id="rId41"/>
      <p:boldItalic r:id="rId42"/>
    </p:embeddedFont>
    <p:embeddedFont>
      <p:font typeface="Montserrat ExtraBold" panose="020B0604020202020204" charset="0"/>
      <p:bold r:id="rId43"/>
      <p:italic r:id="rId44"/>
      <p:boldItalic r:id="rId45"/>
    </p:embeddedFont>
    <p:embeddedFont>
      <p:font typeface="Montserrat Light" panose="020B0604020202020204" charset="0"/>
      <p:regular r:id="rId46"/>
      <p:bold r:id="rId47"/>
      <p:italic r:id="rId48"/>
      <p:boldItalic r:id="rId49"/>
    </p:embeddedFont>
    <p:embeddedFont>
      <p:font typeface="Zilla Slab Highlight" panose="020B0604020202020204" charset="0"/>
      <p:regular r:id="rId50"/>
    </p:embeddedFont>
    <p:embeddedFont>
      <p:font typeface="Zilla Slab Light" panose="020B0604020202020204" charset="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0FFFF"/>
    <a:srgbClr val="FF9900"/>
    <a:srgbClr val="3C78D8"/>
    <a:srgbClr val="F4626B"/>
    <a:srgbClr val="666666"/>
    <a:srgbClr val="F66F2C"/>
    <a:srgbClr val="F15547"/>
    <a:srgbClr val="ED415B"/>
    <a:srgbClr val="E61E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E9DF50D-D60B-4C71-904A-3F5AFCF451D2}">
  <a:tblStyle styleId="{3E9DF50D-D60B-4C71-904A-3F5AFCF451D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807" autoAdjust="0"/>
  </p:normalViewPr>
  <p:slideViewPr>
    <p:cSldViewPr snapToGrid="0">
      <p:cViewPr varScale="1">
        <p:scale>
          <a:sx n="81" d="100"/>
          <a:sy n="81" d="100"/>
        </p:scale>
        <p:origin x="60" y="4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3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13.fntdata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0649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233309" indent="-233309">
              <a:buFont typeface="+mj-lt"/>
              <a:buAutoNum type="arabicPeriod"/>
            </a:pPr>
            <a:r>
              <a:rPr lang="en-US" dirty="0"/>
              <a:t>Similar neural</a:t>
            </a:r>
            <a:r>
              <a:rPr lang="en-US" baseline="0" dirty="0"/>
              <a:t> circuits that deal with processing numbers</a:t>
            </a:r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Being left out of an activity lit up the same region that processes physical</a:t>
            </a:r>
            <a:r>
              <a:rPr lang="en-US" baseline="0" dirty="0"/>
              <a:t> pain; Envy = physical pain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“can I offer you some feedback” triggers similar response to hearing footsteps behind you – performance </a:t>
            </a:r>
            <a:r>
              <a:rPr lang="en-US" baseline="0" dirty="0" err="1"/>
              <a:t>evals</a:t>
            </a:r>
            <a:r>
              <a:rPr lang="en-US" baseline="0" dirty="0"/>
              <a:t>….forget it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Increase status by paying attention to improvement – let them compete against themselves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About relative position – find something that makes them important</a:t>
            </a:r>
          </a:p>
          <a:p>
            <a:pPr marL="233309" indent="-233309">
              <a:buFont typeface="+mj-lt"/>
              <a:buAutoNum type="arabicPeriod"/>
            </a:pPr>
            <a:endParaRPr lang="en-US" baseline="0" dirty="0"/>
          </a:p>
          <a:p>
            <a:pPr marL="233309" indent="-233309">
              <a:buFont typeface="+mj-lt"/>
              <a:buAutoNum type="arabicPeriod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5672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233309" indent="-233309">
              <a:buFont typeface="+mj-lt"/>
              <a:buAutoNum type="arabicPeriod"/>
            </a:pPr>
            <a:r>
              <a:rPr lang="en-US" dirty="0"/>
              <a:t>Brains</a:t>
            </a:r>
            <a:r>
              <a:rPr lang="en-US" baseline="0" dirty="0"/>
              <a:t> are pattern recognition machines– we like patterns &amp; predictability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Without patterns……which lead to prediction…the brain uses dramatically more resources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Our tolerance for ambiguous situations (Uncertainty) is different for people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Ambiguous social situations are stressful (more so for low esteem &amp; low ambiguity tolerance)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Strategies:</a:t>
            </a:r>
          </a:p>
          <a:p>
            <a:pPr marL="699927" lvl="1" indent="-233309">
              <a:buFont typeface="+mj-lt"/>
              <a:buAutoNum type="arabicPeriod"/>
            </a:pPr>
            <a:r>
              <a:rPr lang="en-US" baseline="0" dirty="0"/>
              <a:t>Breaking a project into smaller steps increases certainty</a:t>
            </a:r>
          </a:p>
          <a:p>
            <a:pPr marL="699927" lvl="1" indent="-233309">
              <a:buFont typeface="+mj-lt"/>
              <a:buAutoNum type="arabicPeriod"/>
            </a:pPr>
            <a:r>
              <a:rPr lang="en-US" baseline="0" dirty="0"/>
              <a:t>Make the implicit explicit</a:t>
            </a:r>
          </a:p>
          <a:p>
            <a:pPr marL="699927" lvl="1" indent="-233309">
              <a:buFont typeface="+mj-lt"/>
              <a:buAutoNum type="arabicPeriod"/>
            </a:pPr>
            <a:r>
              <a:rPr lang="en-US" baseline="0" dirty="0"/>
              <a:t>Even if you don’t know, provide a date when you will circle back</a:t>
            </a:r>
          </a:p>
          <a:p>
            <a:pPr marL="233309" indent="-233309">
              <a:buFont typeface="+mj-lt"/>
              <a:buAutoNum type="arabicPeriod"/>
            </a:pPr>
            <a:endParaRPr lang="en-US" baseline="0" dirty="0"/>
          </a:p>
          <a:p>
            <a:pPr marL="233309" indent="-233309">
              <a:buFont typeface="+mj-lt"/>
              <a:buAutoNum type="arabicPeriod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5356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233309" indent="-233309">
              <a:buFont typeface="+mj-lt"/>
              <a:buAutoNum type="arabicPeriod"/>
            </a:pPr>
            <a:r>
              <a:rPr lang="en-US" dirty="0"/>
              <a:t>Inescapable stress is debilitating vs escapable stress much less so</a:t>
            </a:r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Micromanaging = strong</a:t>
            </a:r>
            <a:r>
              <a:rPr lang="en-US" baseline="0" dirty="0"/>
              <a:t> threat response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Teams create autonomy challenges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Build autonomy by providing organizational boundaries through policy then let employees choose -- -desk, hours, etc.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Anticipation of making a choice = reward</a:t>
            </a:r>
            <a:endParaRPr lang="en-US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4470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233309" indent="-233309">
              <a:buFont typeface="+mj-lt"/>
              <a:buAutoNum type="arabicPeriod"/>
            </a:pPr>
            <a:r>
              <a:rPr lang="en-US" dirty="0"/>
              <a:t>In or out of tribe = friend or foe = greater</a:t>
            </a:r>
            <a:r>
              <a:rPr lang="en-US" baseline="0" dirty="0"/>
              <a:t> trust and empathy for those perceived as similar to us</a:t>
            </a:r>
            <a:endParaRPr lang="en-US" dirty="0"/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Information</a:t>
            </a:r>
            <a:r>
              <a:rPr lang="en-US" baseline="0" dirty="0"/>
              <a:t> about p</a:t>
            </a:r>
            <a:r>
              <a:rPr lang="en-US" dirty="0"/>
              <a:t>eople perceived as “like us” is processed using similar circuits for our own thoughts</a:t>
            </a:r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Social</a:t>
            </a:r>
            <a:r>
              <a:rPr lang="en-US" baseline="0" dirty="0"/>
              <a:t> time is not enough = share personal aspects of selves….pictures, stories….mentoring programs, “water cooler” talk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Gallup engagement poll = I have a best friend at work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Social support = life longevity</a:t>
            </a:r>
          </a:p>
          <a:p>
            <a:pPr marL="233309" indent="-233309">
              <a:buFont typeface="+mj-lt"/>
              <a:buAutoNum type="arabicPeriod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8242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233309" indent="-233309">
              <a:buFont typeface="+mj-lt"/>
              <a:buAutoNum type="arabicPeriod"/>
            </a:pPr>
            <a:r>
              <a:rPr lang="en-US" dirty="0"/>
              <a:t>Fairness is intrinsically regarding = $10/50</a:t>
            </a:r>
            <a:r>
              <a:rPr lang="en-US" baseline="0" dirty="0"/>
              <a:t> vs $.50/$1.00 experiment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Unfair exchanges  activate the part of brain for strong emotions, like disgust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Unfair exchanges lead us to have less empathy for persecutors, even feel reward when they are punished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Increase transparency to reduce threat to fairness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Let teams create their own rules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7404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6084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233309" indent="-233309">
              <a:buFont typeface="+mj-lt"/>
              <a:buAutoNum type="arabicPeriod"/>
            </a:pPr>
            <a:r>
              <a:rPr lang="en-US" dirty="0"/>
              <a:t>In or out of tribe = friend or foe = greater</a:t>
            </a:r>
            <a:r>
              <a:rPr lang="en-US" baseline="0" dirty="0"/>
              <a:t> trust and empathy for those perceived as similar to us</a:t>
            </a:r>
            <a:endParaRPr lang="en-US" dirty="0"/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Information</a:t>
            </a:r>
            <a:r>
              <a:rPr lang="en-US" baseline="0" dirty="0"/>
              <a:t> about p</a:t>
            </a:r>
            <a:r>
              <a:rPr lang="en-US" dirty="0"/>
              <a:t>eople perceived as “like us” is processed using similar circuits for our own thoughts</a:t>
            </a:r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Social</a:t>
            </a:r>
            <a:r>
              <a:rPr lang="en-US" baseline="0" dirty="0"/>
              <a:t> time is not enough = share personal aspects of selves….pictures, stories….mentoring programs, “water cooler” talk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Gallup engagement poll = I have a best friend at work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Social support = life longevity</a:t>
            </a:r>
          </a:p>
          <a:p>
            <a:pPr marL="233309" indent="-233309">
              <a:buFont typeface="+mj-lt"/>
              <a:buAutoNum type="arabicPeriod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526594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233309" indent="-233309">
              <a:buFont typeface="+mj-lt"/>
              <a:buAutoNum type="arabicPeriod"/>
            </a:pPr>
            <a:r>
              <a:rPr lang="en-US" dirty="0"/>
              <a:t>In or out of tribe = friend or foe = greater</a:t>
            </a:r>
            <a:r>
              <a:rPr lang="en-US" baseline="0" dirty="0"/>
              <a:t> trust and empathy for those perceived as similar to us</a:t>
            </a:r>
            <a:endParaRPr lang="en-US" dirty="0"/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Information</a:t>
            </a:r>
            <a:r>
              <a:rPr lang="en-US" baseline="0" dirty="0"/>
              <a:t> about p</a:t>
            </a:r>
            <a:r>
              <a:rPr lang="en-US" dirty="0"/>
              <a:t>eople perceived as “like us” is processed using similar circuits for our own thoughts</a:t>
            </a:r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Social</a:t>
            </a:r>
            <a:r>
              <a:rPr lang="en-US" baseline="0" dirty="0"/>
              <a:t> time is not enough = share personal aspects of selves….pictures, stories….mentoring programs, “water cooler” talk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Gallup engagement poll = I have a best friend at work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Social support = life longevity</a:t>
            </a:r>
          </a:p>
          <a:p>
            <a:pPr marL="233309" indent="-233309">
              <a:buFont typeface="+mj-lt"/>
              <a:buAutoNum type="arabicPeriod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4004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233309" indent="-233309">
              <a:buFont typeface="+mj-lt"/>
              <a:buAutoNum type="arabicPeriod"/>
            </a:pPr>
            <a:r>
              <a:rPr lang="en-US" dirty="0"/>
              <a:t>In or out of tribe = friend or foe = greater</a:t>
            </a:r>
            <a:r>
              <a:rPr lang="en-US" baseline="0" dirty="0"/>
              <a:t> trust and empathy for those perceived as similar to us</a:t>
            </a:r>
            <a:endParaRPr lang="en-US" dirty="0"/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Information</a:t>
            </a:r>
            <a:r>
              <a:rPr lang="en-US" baseline="0" dirty="0"/>
              <a:t> about p</a:t>
            </a:r>
            <a:r>
              <a:rPr lang="en-US" dirty="0"/>
              <a:t>eople perceived as “like us” is processed using similar circuits for our own thoughts</a:t>
            </a:r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Social</a:t>
            </a:r>
            <a:r>
              <a:rPr lang="en-US" baseline="0" dirty="0"/>
              <a:t> time is not enough = share personal aspects of selves….pictures, stories….mentoring programs, “water cooler” talk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Gallup engagement poll = I have a best friend at work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Social support = life longevity</a:t>
            </a:r>
          </a:p>
          <a:p>
            <a:pPr marL="233309" indent="-233309">
              <a:buFont typeface="+mj-lt"/>
              <a:buAutoNum type="arabicPeriod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497658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233309" indent="-233309">
              <a:buFont typeface="+mj-lt"/>
              <a:buAutoNum type="arabicPeriod"/>
            </a:pPr>
            <a:r>
              <a:rPr lang="en-US" dirty="0"/>
              <a:t>In or out of tribe = friend or foe = greater</a:t>
            </a:r>
            <a:r>
              <a:rPr lang="en-US" baseline="0" dirty="0"/>
              <a:t> trust and empathy for those perceived as similar to us</a:t>
            </a:r>
            <a:endParaRPr lang="en-US" dirty="0"/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Information</a:t>
            </a:r>
            <a:r>
              <a:rPr lang="en-US" baseline="0" dirty="0"/>
              <a:t> about p</a:t>
            </a:r>
            <a:r>
              <a:rPr lang="en-US" dirty="0"/>
              <a:t>eople perceived as “like us” is processed using similar circuits for our own thoughts</a:t>
            </a:r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Social</a:t>
            </a:r>
            <a:r>
              <a:rPr lang="en-US" baseline="0" dirty="0"/>
              <a:t> time is not enough = share personal aspects of selves….pictures, stories….mentoring programs, “water cooler” talk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Gallup engagement poll = I have a best friend at work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Social support = life longevity</a:t>
            </a:r>
          </a:p>
          <a:p>
            <a:pPr marL="233309" indent="-233309">
              <a:buFont typeface="+mj-lt"/>
              <a:buAutoNum type="arabicPeriod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856905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2621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82145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8584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022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233309" indent="-233309">
              <a:buFont typeface="+mj-lt"/>
              <a:buAutoNum type="arabicPeriod"/>
            </a:pPr>
            <a:r>
              <a:rPr lang="en-US" dirty="0"/>
              <a:t>In or out of tribe = friend or foe = greater</a:t>
            </a:r>
            <a:r>
              <a:rPr lang="en-US" baseline="0" dirty="0"/>
              <a:t> trust and empathy for those perceived as similar to us</a:t>
            </a:r>
            <a:endParaRPr lang="en-US" dirty="0"/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Information</a:t>
            </a:r>
            <a:r>
              <a:rPr lang="en-US" baseline="0" dirty="0"/>
              <a:t> about p</a:t>
            </a:r>
            <a:r>
              <a:rPr lang="en-US" dirty="0"/>
              <a:t>eople perceived as “like us” is processed using similar circuits for our own thoughts</a:t>
            </a:r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Social</a:t>
            </a:r>
            <a:r>
              <a:rPr lang="en-US" baseline="0" dirty="0"/>
              <a:t> time is not enough = share personal aspects of selves….pictures, stories….mentoring programs, “water cooler” talk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Gallup engagement poll = I have a best friend at work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Social support = life longevity</a:t>
            </a:r>
          </a:p>
          <a:p>
            <a:pPr marL="233309" indent="-233309">
              <a:buFont typeface="+mj-lt"/>
              <a:buAutoNum type="arabicPeriod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68493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233309" indent="-233309">
              <a:buFont typeface="+mj-lt"/>
              <a:buAutoNum type="arabicPeriod"/>
            </a:pPr>
            <a:r>
              <a:rPr lang="en-US" dirty="0"/>
              <a:t>In or out of tribe = friend or foe = greater</a:t>
            </a:r>
            <a:r>
              <a:rPr lang="en-US" baseline="0" dirty="0"/>
              <a:t> trust and empathy for those perceived as similar to us</a:t>
            </a:r>
            <a:endParaRPr lang="en-US" dirty="0"/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Information</a:t>
            </a:r>
            <a:r>
              <a:rPr lang="en-US" baseline="0" dirty="0"/>
              <a:t> about p</a:t>
            </a:r>
            <a:r>
              <a:rPr lang="en-US" dirty="0"/>
              <a:t>eople perceived as “like us” is processed using similar circuits for our own thoughts</a:t>
            </a:r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Social</a:t>
            </a:r>
            <a:r>
              <a:rPr lang="en-US" baseline="0" dirty="0"/>
              <a:t> time is not enough = share personal aspects of selves….pictures, stories….mentoring programs, “water cooler” talk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Gallup engagement poll = I have a best friend at work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Social support = life longevity</a:t>
            </a:r>
          </a:p>
          <a:p>
            <a:pPr marL="233309" indent="-233309">
              <a:buFont typeface="+mj-lt"/>
              <a:buAutoNum type="arabicPeriod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8338483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233309" indent="-233309">
              <a:buFont typeface="+mj-lt"/>
              <a:buAutoNum type="arabicPeriod"/>
            </a:pPr>
            <a:r>
              <a:rPr lang="en-US" dirty="0"/>
              <a:t>In or out of tribe = friend or foe = greater</a:t>
            </a:r>
            <a:r>
              <a:rPr lang="en-US" baseline="0" dirty="0"/>
              <a:t> trust and empathy for those perceived as similar to us</a:t>
            </a:r>
            <a:endParaRPr lang="en-US" dirty="0"/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Information</a:t>
            </a:r>
            <a:r>
              <a:rPr lang="en-US" baseline="0" dirty="0"/>
              <a:t> about p</a:t>
            </a:r>
            <a:r>
              <a:rPr lang="en-US" dirty="0"/>
              <a:t>eople perceived as “like us” is processed using similar circuits for our own thoughts</a:t>
            </a:r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Social</a:t>
            </a:r>
            <a:r>
              <a:rPr lang="en-US" baseline="0" dirty="0"/>
              <a:t> time is not enough = share personal aspects of selves….pictures, stories….mentoring programs, “water cooler” talk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Gallup engagement poll = I have a best friend at work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Social support = life longevity</a:t>
            </a:r>
          </a:p>
          <a:p>
            <a:pPr marL="233309" indent="-233309">
              <a:buFont typeface="+mj-lt"/>
              <a:buAutoNum type="arabicPeriod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925801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233309" indent="-233309">
              <a:buFont typeface="+mj-lt"/>
              <a:buAutoNum type="arabicPeriod"/>
            </a:pPr>
            <a:r>
              <a:rPr lang="en-US" dirty="0"/>
              <a:t>In or out of tribe = friend or foe = greater</a:t>
            </a:r>
            <a:r>
              <a:rPr lang="en-US" baseline="0" dirty="0"/>
              <a:t> trust and empathy for those perceived as similar to us</a:t>
            </a:r>
            <a:endParaRPr lang="en-US" dirty="0"/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Information</a:t>
            </a:r>
            <a:r>
              <a:rPr lang="en-US" baseline="0" dirty="0"/>
              <a:t> about p</a:t>
            </a:r>
            <a:r>
              <a:rPr lang="en-US" dirty="0"/>
              <a:t>eople perceived as “like us” is processed using similar circuits for our own thoughts</a:t>
            </a:r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Social</a:t>
            </a:r>
            <a:r>
              <a:rPr lang="en-US" baseline="0" dirty="0"/>
              <a:t> time is not enough = share personal aspects of selves….pictures, stories….mentoring programs, “water cooler” talk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Gallup engagement poll = I have a best friend at work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Social support = life longevity</a:t>
            </a:r>
          </a:p>
          <a:p>
            <a:pPr marL="233309" indent="-233309">
              <a:buFont typeface="+mj-lt"/>
              <a:buAutoNum type="arabicPeriod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26913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233309" indent="-233309">
              <a:buFont typeface="+mj-lt"/>
              <a:buAutoNum type="arabicPeriod"/>
            </a:pPr>
            <a:r>
              <a:rPr lang="en-US" dirty="0"/>
              <a:t>In or out of tribe = friend or foe = greater</a:t>
            </a:r>
            <a:r>
              <a:rPr lang="en-US" baseline="0" dirty="0"/>
              <a:t> trust and empathy for those perceived as similar to us</a:t>
            </a:r>
            <a:endParaRPr lang="en-US" dirty="0"/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Information</a:t>
            </a:r>
            <a:r>
              <a:rPr lang="en-US" baseline="0" dirty="0"/>
              <a:t> about p</a:t>
            </a:r>
            <a:r>
              <a:rPr lang="en-US" dirty="0"/>
              <a:t>eople perceived as “like us” is processed using similar circuits for our own thoughts</a:t>
            </a:r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Social</a:t>
            </a:r>
            <a:r>
              <a:rPr lang="en-US" baseline="0" dirty="0"/>
              <a:t> time is not enough = share personal aspects of selves….pictures, stories….mentoring programs, “water cooler” talk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Gallup engagement poll = I have a best friend at work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Social support = life longevity</a:t>
            </a:r>
          </a:p>
          <a:p>
            <a:pPr marL="233309" indent="-233309">
              <a:buFont typeface="+mj-lt"/>
              <a:buAutoNum type="arabicPeriod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1204443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233309" indent="-233309">
              <a:buFont typeface="+mj-lt"/>
              <a:buAutoNum type="arabicPeriod"/>
            </a:pPr>
            <a:r>
              <a:rPr lang="en-US" dirty="0"/>
              <a:t>In or out of tribe = friend or foe = greater</a:t>
            </a:r>
            <a:r>
              <a:rPr lang="en-US" baseline="0" dirty="0"/>
              <a:t> trust and empathy for those perceived as similar to us</a:t>
            </a:r>
            <a:endParaRPr lang="en-US" dirty="0"/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Information</a:t>
            </a:r>
            <a:r>
              <a:rPr lang="en-US" baseline="0" dirty="0"/>
              <a:t> about p</a:t>
            </a:r>
            <a:r>
              <a:rPr lang="en-US" dirty="0"/>
              <a:t>eople perceived as “like us” is processed using similar circuits for our own thoughts</a:t>
            </a:r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Social</a:t>
            </a:r>
            <a:r>
              <a:rPr lang="en-US" baseline="0" dirty="0"/>
              <a:t> time is not enough = share personal aspects of selves….pictures, stories….mentoring programs, “water cooler” talk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Gallup engagement poll = I have a best friend at work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Social support = life longevity</a:t>
            </a:r>
          </a:p>
          <a:p>
            <a:pPr marL="233309" indent="-233309">
              <a:buFont typeface="+mj-lt"/>
              <a:buAutoNum type="arabicPeriod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161412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233309" indent="-233309">
              <a:buFont typeface="+mj-lt"/>
              <a:buAutoNum type="arabicPeriod"/>
            </a:pPr>
            <a:r>
              <a:rPr lang="en-US" dirty="0"/>
              <a:t>In or out of tribe = friend or foe = greater</a:t>
            </a:r>
            <a:r>
              <a:rPr lang="en-US" baseline="0" dirty="0"/>
              <a:t> trust and empathy for those perceived as similar to us</a:t>
            </a:r>
            <a:endParaRPr lang="en-US" dirty="0"/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Information</a:t>
            </a:r>
            <a:r>
              <a:rPr lang="en-US" baseline="0" dirty="0"/>
              <a:t> about p</a:t>
            </a:r>
            <a:r>
              <a:rPr lang="en-US" dirty="0"/>
              <a:t>eople perceived as “like us” is processed using similar circuits for our own thoughts</a:t>
            </a:r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Social</a:t>
            </a:r>
            <a:r>
              <a:rPr lang="en-US" baseline="0" dirty="0"/>
              <a:t> time is not enough = share personal aspects of selves….pictures, stories….mentoring programs, “water cooler” talk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Gallup engagement poll = I have a best friend at work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Social support = life longevity</a:t>
            </a:r>
          </a:p>
          <a:p>
            <a:pPr marL="233309" indent="-233309">
              <a:buFont typeface="+mj-lt"/>
              <a:buAutoNum type="arabicPeriod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211917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47870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233309" indent="-233309">
              <a:buFont typeface="+mj-lt"/>
              <a:buAutoNum type="arabicPeriod"/>
            </a:pPr>
            <a:r>
              <a:rPr lang="en-US" dirty="0"/>
              <a:t>In or out of tribe = friend or foe = greater</a:t>
            </a:r>
            <a:r>
              <a:rPr lang="en-US" baseline="0" dirty="0"/>
              <a:t> trust and empathy for those perceived as similar to us</a:t>
            </a:r>
            <a:endParaRPr lang="en-US" dirty="0"/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Information</a:t>
            </a:r>
            <a:r>
              <a:rPr lang="en-US" baseline="0" dirty="0"/>
              <a:t> about p</a:t>
            </a:r>
            <a:r>
              <a:rPr lang="en-US" dirty="0"/>
              <a:t>eople perceived as “like us” is processed using similar circuits for our own thoughts</a:t>
            </a:r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Social</a:t>
            </a:r>
            <a:r>
              <a:rPr lang="en-US" baseline="0" dirty="0"/>
              <a:t> time is not enough = share personal aspects of selves….pictures, stories….mentoring programs, “water cooler” talk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Gallup engagement poll = I have a best friend at work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Social support = life longevity</a:t>
            </a:r>
          </a:p>
          <a:p>
            <a:pPr marL="233309" indent="-233309">
              <a:buFont typeface="+mj-lt"/>
              <a:buAutoNum type="arabicPeriod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7339873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233309" indent="-233309">
              <a:buFont typeface="+mj-lt"/>
              <a:buAutoNum type="arabicPeriod"/>
            </a:pPr>
            <a:r>
              <a:rPr lang="en-US" dirty="0"/>
              <a:t>In or out of tribe = friend or foe = greater</a:t>
            </a:r>
            <a:r>
              <a:rPr lang="en-US" baseline="0" dirty="0"/>
              <a:t> trust and empathy for those perceived as similar to us</a:t>
            </a:r>
            <a:endParaRPr lang="en-US" dirty="0"/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Information</a:t>
            </a:r>
            <a:r>
              <a:rPr lang="en-US" baseline="0" dirty="0"/>
              <a:t> about p</a:t>
            </a:r>
            <a:r>
              <a:rPr lang="en-US" dirty="0"/>
              <a:t>eople perceived as “like us” is processed using similar circuits for our own thoughts</a:t>
            </a:r>
          </a:p>
          <a:p>
            <a:pPr marL="233309" indent="-233309">
              <a:buFont typeface="+mj-lt"/>
              <a:buAutoNum type="arabicPeriod"/>
            </a:pPr>
            <a:r>
              <a:rPr lang="en-US" dirty="0"/>
              <a:t>Social</a:t>
            </a:r>
            <a:r>
              <a:rPr lang="en-US" baseline="0" dirty="0"/>
              <a:t> time is not enough = share personal aspects of selves….pictures, stories….mentoring programs, “water cooler” talk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Gallup engagement poll = I have a best friend at work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Social support = life longevity</a:t>
            </a:r>
          </a:p>
          <a:p>
            <a:pPr marL="233309" indent="-233309">
              <a:buFont typeface="+mj-lt"/>
              <a:buAutoNum type="arabicPeriod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494582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4685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447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6719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3102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233309" indent="-233309">
              <a:buFont typeface="+mj-lt"/>
              <a:buAutoNum type="arabicPeriod"/>
            </a:pPr>
            <a:r>
              <a:rPr lang="en-US" dirty="0"/>
              <a:t>Amygdala is responsible for remembering if</a:t>
            </a:r>
            <a:r>
              <a:rPr lang="en-US" baseline="0" dirty="0"/>
              <a:t> we should approach or avoid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The amygdala is not great at differentiating in subtle ways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The limbic systems processes before conscious awareness – subliminal threatening words study – 1/5 second response time</a:t>
            </a:r>
          </a:p>
          <a:p>
            <a:pPr marL="233309" indent="-233309">
              <a:buFont typeface="+mj-lt"/>
              <a:buAutoNum type="arabicPeriod"/>
            </a:pPr>
            <a:r>
              <a:rPr lang="en-US" baseline="0" dirty="0"/>
              <a:t>Negative correlation between threat response and resources available for the prefrontal cortex</a:t>
            </a:r>
          </a:p>
          <a:p>
            <a:pPr marL="233309" indent="-233309">
              <a:buFont typeface="+mj-lt"/>
              <a:buAutoNum type="arabicPeriod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097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8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r>
              <a:rPr lang="en-US" dirty="0"/>
              <a:t>Describe &amp; have them rank the social needs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0376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76888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57200" y="434587"/>
            <a:ext cx="4114800" cy="21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457200" y="2647975"/>
            <a:ext cx="4114800" cy="21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378" lvl="1" indent="-34289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566" lvl="2" indent="-34289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754" lvl="3" indent="-34289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5943" lvl="4" indent="-34289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132" lvl="5" indent="-34289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320" lvl="6" indent="-34289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509" lvl="7" indent="-34289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697" lvl="8" indent="-34289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61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57200" y="434587"/>
            <a:ext cx="4114800" cy="21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457200" y="2647975"/>
            <a:ext cx="4114800" cy="21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565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457200" y="434587"/>
            <a:ext cx="4114800" cy="21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457200" y="2571775"/>
            <a:ext cx="3121200" cy="23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3766505" y="2571775"/>
            <a:ext cx="3121200" cy="23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792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2724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rgbClr val="3C78D8"/>
            </a:gs>
            <a:gs pos="100000">
              <a:srgbClr val="00FFFF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683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4225" y="4275"/>
            <a:ext cx="6859500" cy="5143500"/>
          </a:xfrm>
          <a:prstGeom prst="rect">
            <a:avLst/>
          </a:prstGeom>
          <a:gradFill>
            <a:gsLst>
              <a:gs pos="0">
                <a:srgbClr val="000208">
                  <a:alpha val="0"/>
                </a:srgbClr>
              </a:gs>
              <a:gs pos="100000">
                <a:srgbClr val="000208">
                  <a:alpha val="59607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434587"/>
            <a:ext cx="4114800" cy="21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57200" y="2647975"/>
            <a:ext cx="4114800" cy="213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1pPr>
            <a:lvl2pPr lvl="1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2pPr>
            <a:lvl3pPr lvl="2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3pPr>
            <a:lvl4pPr lvl="3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4pPr>
            <a:lvl5pPr lvl="4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5pPr>
            <a:lvl6pPr lvl="5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6pPr>
            <a:lvl7pPr lvl="6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7pPr>
            <a:lvl8pPr lvl="7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8pPr>
            <a:lvl9pPr lvl="8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696703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4225" y="4275"/>
            <a:ext cx="6859500" cy="5143500"/>
          </a:xfrm>
          <a:prstGeom prst="rect">
            <a:avLst/>
          </a:prstGeom>
          <a:gradFill>
            <a:gsLst>
              <a:gs pos="0">
                <a:srgbClr val="000208">
                  <a:alpha val="0"/>
                </a:srgbClr>
              </a:gs>
              <a:gs pos="100000">
                <a:srgbClr val="000208">
                  <a:alpha val="59607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434587"/>
            <a:ext cx="4114800" cy="21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57200" y="2647975"/>
            <a:ext cx="4114800" cy="213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1pPr>
            <a:lvl2pPr lvl="1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2pPr>
            <a:lvl3pPr lvl="2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3pPr>
            <a:lvl4pPr lvl="3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4pPr>
            <a:lvl5pPr lvl="4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5pPr>
            <a:lvl6pPr lvl="5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6pPr>
            <a:lvl7pPr lvl="6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7pPr>
            <a:lvl8pPr lvl="7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8pPr>
            <a:lvl9pPr lvl="8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08135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3C78D8"/>
            </a:gs>
            <a:gs pos="100000">
              <a:srgbClr val="00FFFF"/>
            </a:gs>
          </a:gsLst>
          <a:lin ang="5400700" scaled="0"/>
        </a:gra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116946-AFD4-7C4E-8356-10D747A47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01"/>
          <a:stretch/>
        </p:blipFill>
        <p:spPr>
          <a:xfrm>
            <a:off x="0" y="-201478"/>
            <a:ext cx="9477214" cy="53604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6B0F64-A0D7-DA4F-A666-590EFB54BEBB}"/>
              </a:ext>
            </a:extLst>
          </p:cNvPr>
          <p:cNvSpPr txBox="1"/>
          <p:nvPr/>
        </p:nvSpPr>
        <p:spPr>
          <a:xfrm>
            <a:off x="852406" y="1379348"/>
            <a:ext cx="80591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Conflict, Change, and Neuroscience Oh My! </a:t>
            </a:r>
          </a:p>
        </p:txBody>
      </p:sp>
    </p:spTree>
    <p:extLst>
      <p:ext uri="{BB962C8B-B14F-4D97-AF65-F5344CB8AC3E}">
        <p14:creationId xmlns:p14="http://schemas.microsoft.com/office/powerpoint/2010/main" val="2912000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fld id="{00000000-1234-1234-1234-123412341234}" type="slidenum">
              <a:rPr lang="en"/>
              <a:pPr defTabSz="914378">
                <a:defRPr/>
              </a:pPr>
              <a:t>10</a:t>
            </a:fld>
            <a:endParaRPr/>
          </a:p>
        </p:txBody>
      </p:sp>
      <p:sp>
        <p:nvSpPr>
          <p:cNvPr id="4" name="Google Shape;223;p31"/>
          <p:cNvSpPr txBox="1">
            <a:spLocks/>
          </p:cNvSpPr>
          <p:nvPr/>
        </p:nvSpPr>
        <p:spPr>
          <a:xfrm>
            <a:off x="754456" y="1032629"/>
            <a:ext cx="2391346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 defTabSz="914378">
              <a:lnSpc>
                <a:spcPct val="115000"/>
              </a:lnSpc>
              <a:buNone/>
              <a:defRPr/>
            </a:pPr>
            <a:r>
              <a:rPr lang="en-US" sz="4000" dirty="0">
                <a:solidFill>
                  <a:srgbClr val="101631"/>
                </a:solidFill>
                <a:highlight>
                  <a:srgbClr val="FFFFFF"/>
                </a:highlight>
              </a:rPr>
              <a:t>Status</a:t>
            </a:r>
          </a:p>
        </p:txBody>
      </p:sp>
    </p:spTree>
    <p:extLst>
      <p:ext uri="{BB962C8B-B14F-4D97-AF65-F5344CB8AC3E}">
        <p14:creationId xmlns:p14="http://schemas.microsoft.com/office/powerpoint/2010/main" val="3461388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fld id="{00000000-1234-1234-1234-123412341234}" type="slidenum">
              <a:rPr lang="en"/>
              <a:pPr defTabSz="914378">
                <a:defRPr/>
              </a:pPr>
              <a:t>11</a:t>
            </a:fld>
            <a:endParaRPr/>
          </a:p>
        </p:txBody>
      </p:sp>
      <p:sp>
        <p:nvSpPr>
          <p:cNvPr id="4" name="Google Shape;223;p31"/>
          <p:cNvSpPr txBox="1">
            <a:spLocks/>
          </p:cNvSpPr>
          <p:nvPr/>
        </p:nvSpPr>
        <p:spPr>
          <a:xfrm>
            <a:off x="6451404" y="3617768"/>
            <a:ext cx="2391346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 defTabSz="914378">
              <a:lnSpc>
                <a:spcPct val="115000"/>
              </a:lnSpc>
              <a:buNone/>
              <a:defRPr/>
            </a:pPr>
            <a:r>
              <a:rPr lang="en-US" sz="4000" dirty="0">
                <a:solidFill>
                  <a:srgbClr val="101631"/>
                </a:solidFill>
                <a:highlight>
                  <a:srgbClr val="FFFFFF"/>
                </a:highlight>
              </a:rPr>
              <a:t>Certainty</a:t>
            </a:r>
          </a:p>
        </p:txBody>
      </p:sp>
    </p:spTree>
    <p:extLst>
      <p:ext uri="{BB962C8B-B14F-4D97-AF65-F5344CB8AC3E}">
        <p14:creationId xmlns:p14="http://schemas.microsoft.com/office/powerpoint/2010/main" val="674692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fld id="{00000000-1234-1234-1234-123412341234}" type="slidenum">
              <a:rPr lang="en"/>
              <a:pPr defTabSz="914378">
                <a:defRPr/>
              </a:pPr>
              <a:t>12</a:t>
            </a:fld>
            <a:endParaRPr/>
          </a:p>
        </p:txBody>
      </p:sp>
      <p:sp>
        <p:nvSpPr>
          <p:cNvPr id="4" name="Google Shape;223;p31"/>
          <p:cNvSpPr txBox="1">
            <a:spLocks/>
          </p:cNvSpPr>
          <p:nvPr/>
        </p:nvSpPr>
        <p:spPr>
          <a:xfrm>
            <a:off x="548742" y="4340065"/>
            <a:ext cx="2913649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 defTabSz="914378">
              <a:lnSpc>
                <a:spcPct val="115000"/>
              </a:lnSpc>
              <a:buNone/>
              <a:defRPr/>
            </a:pPr>
            <a:r>
              <a:rPr lang="en-US" sz="4000" dirty="0">
                <a:solidFill>
                  <a:srgbClr val="101631"/>
                </a:solidFill>
                <a:highlight>
                  <a:srgbClr val="FFFFFF"/>
                </a:highlight>
              </a:rPr>
              <a:t>Autonomy</a:t>
            </a:r>
          </a:p>
        </p:txBody>
      </p:sp>
    </p:spTree>
    <p:extLst>
      <p:ext uri="{BB962C8B-B14F-4D97-AF65-F5344CB8AC3E}">
        <p14:creationId xmlns:p14="http://schemas.microsoft.com/office/powerpoint/2010/main" val="3307607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fld id="{00000000-1234-1234-1234-123412341234}" type="slidenum">
              <a:rPr lang="en"/>
              <a:pPr defTabSz="914378">
                <a:defRPr/>
              </a:pPr>
              <a:t>13</a:t>
            </a:fld>
            <a:endParaRPr/>
          </a:p>
        </p:txBody>
      </p:sp>
      <p:sp>
        <p:nvSpPr>
          <p:cNvPr id="7" name="Google Shape;223;p31"/>
          <p:cNvSpPr txBox="1">
            <a:spLocks/>
          </p:cNvSpPr>
          <p:nvPr/>
        </p:nvSpPr>
        <p:spPr>
          <a:xfrm>
            <a:off x="215053" y="4238357"/>
            <a:ext cx="3535014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 defTabSz="914378">
              <a:lnSpc>
                <a:spcPct val="115000"/>
              </a:lnSpc>
              <a:buNone/>
              <a:defRPr/>
            </a:pPr>
            <a:r>
              <a:rPr lang="en-US" sz="4000" dirty="0">
                <a:solidFill>
                  <a:srgbClr val="101631"/>
                </a:solidFill>
                <a:highlight>
                  <a:srgbClr val="FFFFFF"/>
                </a:highlight>
              </a:rPr>
              <a:t>Relatedness</a:t>
            </a:r>
          </a:p>
        </p:txBody>
      </p:sp>
    </p:spTree>
    <p:extLst>
      <p:ext uri="{BB962C8B-B14F-4D97-AF65-F5344CB8AC3E}">
        <p14:creationId xmlns:p14="http://schemas.microsoft.com/office/powerpoint/2010/main" val="968338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fld id="{00000000-1234-1234-1234-123412341234}" type="slidenum">
              <a:rPr lang="en"/>
              <a:pPr defTabSz="914378">
                <a:defRPr/>
              </a:pPr>
              <a:t>14</a:t>
            </a:fld>
            <a:endParaRPr/>
          </a:p>
        </p:txBody>
      </p:sp>
      <p:sp>
        <p:nvSpPr>
          <p:cNvPr id="4" name="Google Shape;223;p31"/>
          <p:cNvSpPr txBox="1">
            <a:spLocks/>
          </p:cNvSpPr>
          <p:nvPr/>
        </p:nvSpPr>
        <p:spPr>
          <a:xfrm>
            <a:off x="6594944" y="619387"/>
            <a:ext cx="2391346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 defTabSz="914378">
              <a:lnSpc>
                <a:spcPct val="115000"/>
              </a:lnSpc>
              <a:buNone/>
              <a:defRPr/>
            </a:pPr>
            <a:r>
              <a:rPr lang="en-US" sz="4000" dirty="0">
                <a:solidFill>
                  <a:srgbClr val="101631"/>
                </a:solidFill>
                <a:highlight>
                  <a:srgbClr val="FFFFFF"/>
                </a:highlight>
              </a:rPr>
              <a:t>Fairness</a:t>
            </a:r>
          </a:p>
        </p:txBody>
      </p:sp>
    </p:spTree>
    <p:extLst>
      <p:ext uri="{BB962C8B-B14F-4D97-AF65-F5344CB8AC3E}">
        <p14:creationId xmlns:p14="http://schemas.microsoft.com/office/powerpoint/2010/main" val="1457192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fld id="{00000000-1234-1234-1234-123412341234}" type="slidenum">
              <a:rPr lang="en"/>
              <a:pPr defTabSz="914378">
                <a:defRPr/>
              </a:pPr>
              <a:t>15</a:t>
            </a:fld>
            <a:endParaRPr/>
          </a:p>
        </p:txBody>
      </p:sp>
      <p:sp>
        <p:nvSpPr>
          <p:cNvPr id="4" name="Google Shape;223;p31"/>
          <p:cNvSpPr txBox="1">
            <a:spLocks/>
          </p:cNvSpPr>
          <p:nvPr/>
        </p:nvSpPr>
        <p:spPr>
          <a:xfrm>
            <a:off x="119737" y="1360472"/>
            <a:ext cx="3552323" cy="17056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 defTabSz="914378">
              <a:lnSpc>
                <a:spcPct val="115000"/>
              </a:lnSpc>
              <a:buNone/>
              <a:defRPr/>
            </a:pPr>
            <a:r>
              <a:rPr lang="en-US" sz="2800" u="sng" dirty="0"/>
              <a:t>SCARF</a:t>
            </a:r>
          </a:p>
          <a:p>
            <a:pPr marL="175022" indent="-175022" defTabSz="914378">
              <a:lnSpc>
                <a:spcPct val="115000"/>
              </a:lnSpc>
              <a:defRPr/>
            </a:pPr>
            <a:endParaRPr lang="en-US" sz="1050" dirty="0"/>
          </a:p>
          <a:p>
            <a:pPr marL="175022" indent="-175022" defTabSz="914378">
              <a:lnSpc>
                <a:spcPct val="115000"/>
              </a:lnSpc>
              <a:defRPr/>
            </a:pPr>
            <a:r>
              <a:rPr lang="en-US" sz="2800" dirty="0"/>
              <a:t>Status</a:t>
            </a:r>
          </a:p>
          <a:p>
            <a:pPr marL="175022" indent="-175022" defTabSz="914378">
              <a:lnSpc>
                <a:spcPct val="115000"/>
              </a:lnSpc>
              <a:defRPr/>
            </a:pPr>
            <a:r>
              <a:rPr lang="en-US" sz="2800" dirty="0"/>
              <a:t>Certainty</a:t>
            </a:r>
          </a:p>
          <a:p>
            <a:pPr marL="175022" indent="-175022" defTabSz="914378">
              <a:lnSpc>
                <a:spcPct val="115000"/>
              </a:lnSpc>
              <a:defRPr/>
            </a:pPr>
            <a:r>
              <a:rPr lang="en-US" sz="2800" dirty="0"/>
              <a:t>Autonomy</a:t>
            </a:r>
          </a:p>
          <a:p>
            <a:pPr marL="175022" indent="-175022" defTabSz="914378">
              <a:lnSpc>
                <a:spcPct val="115000"/>
              </a:lnSpc>
              <a:defRPr/>
            </a:pPr>
            <a:r>
              <a:rPr lang="en-US" sz="2800" dirty="0"/>
              <a:t>Relatedness</a:t>
            </a:r>
          </a:p>
          <a:p>
            <a:pPr marL="175022" indent="-175022" defTabSz="914378">
              <a:lnSpc>
                <a:spcPct val="115000"/>
              </a:lnSpc>
              <a:defRPr/>
            </a:pPr>
            <a:r>
              <a:rPr lang="en-US" sz="2800" dirty="0"/>
              <a:t>Fairness</a:t>
            </a:r>
          </a:p>
        </p:txBody>
      </p:sp>
      <p:sp>
        <p:nvSpPr>
          <p:cNvPr id="6" name="Google Shape;223;p31"/>
          <p:cNvSpPr txBox="1">
            <a:spLocks/>
          </p:cNvSpPr>
          <p:nvPr/>
        </p:nvSpPr>
        <p:spPr>
          <a:xfrm>
            <a:off x="119737" y="220667"/>
            <a:ext cx="6241067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 defTabSz="914378">
              <a:lnSpc>
                <a:spcPct val="115000"/>
              </a:lnSpc>
              <a:buNone/>
              <a:defRPr/>
            </a:pPr>
            <a:r>
              <a:rPr lang="en-US" sz="4000" dirty="0" err="1">
                <a:solidFill>
                  <a:srgbClr val="101631"/>
                </a:solidFill>
                <a:highlight>
                  <a:srgbClr val="FFFFFF"/>
                </a:highlight>
              </a:rPr>
              <a:t>Th</a:t>
            </a:r>
            <a:r>
              <a:rPr lang="en-US" sz="4000" dirty="0">
                <a:solidFill>
                  <a:srgbClr val="101631"/>
                </a:solidFill>
                <a:highlight>
                  <a:srgbClr val="FFFFFF"/>
                </a:highlight>
              </a:rPr>
              <a:t>e SCARF Model</a:t>
            </a:r>
          </a:p>
        </p:txBody>
      </p:sp>
      <p:sp>
        <p:nvSpPr>
          <p:cNvPr id="5" name="Google Shape;223;p31"/>
          <p:cNvSpPr txBox="1">
            <a:spLocks/>
          </p:cNvSpPr>
          <p:nvPr/>
        </p:nvSpPr>
        <p:spPr>
          <a:xfrm>
            <a:off x="7017249" y="4588275"/>
            <a:ext cx="1642971" cy="40719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 defTabSz="914378">
              <a:lnSpc>
                <a:spcPct val="115000"/>
              </a:lnSpc>
              <a:buNone/>
              <a:defRPr/>
            </a:pPr>
            <a:r>
              <a:rPr lang="en-US" sz="1200" dirty="0"/>
              <a:t>- David Rock, 2008</a:t>
            </a:r>
          </a:p>
        </p:txBody>
      </p:sp>
      <p:sp>
        <p:nvSpPr>
          <p:cNvPr id="7" name="Google Shape;223;p31"/>
          <p:cNvSpPr txBox="1">
            <a:spLocks/>
          </p:cNvSpPr>
          <p:nvPr/>
        </p:nvSpPr>
        <p:spPr>
          <a:xfrm>
            <a:off x="5591677" y="3307271"/>
            <a:ext cx="3552323" cy="113289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 defTabSz="914378">
              <a:lnSpc>
                <a:spcPct val="115000"/>
              </a:lnSpc>
              <a:buNone/>
              <a:defRPr/>
            </a:pPr>
            <a:r>
              <a:rPr lang="en-US" sz="3998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90307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r="-11000" b="-17000"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fld id="{00000000-1234-1234-1234-123412341234}" type="slidenum">
              <a:rPr lang="en"/>
              <a:pPr defTabSz="914378">
                <a:defRPr/>
              </a:pPr>
              <a:t>16</a:t>
            </a:fld>
            <a:endParaRPr/>
          </a:p>
        </p:txBody>
      </p:sp>
      <p:sp>
        <p:nvSpPr>
          <p:cNvPr id="7" name="Google Shape;223;p31"/>
          <p:cNvSpPr txBox="1">
            <a:spLocks/>
          </p:cNvSpPr>
          <p:nvPr/>
        </p:nvSpPr>
        <p:spPr>
          <a:xfrm>
            <a:off x="71561" y="262705"/>
            <a:ext cx="3975652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 defTabSz="914378">
              <a:lnSpc>
                <a:spcPct val="115000"/>
              </a:lnSpc>
              <a:buNone/>
              <a:defRPr/>
            </a:pPr>
            <a:r>
              <a:rPr lang="en-US" sz="4000" dirty="0">
                <a:solidFill>
                  <a:srgbClr val="101631"/>
                </a:solidFill>
                <a:highlight>
                  <a:srgbClr val="FFFFFF"/>
                </a:highlight>
              </a:rPr>
              <a:t>Conflict Tools</a:t>
            </a:r>
          </a:p>
        </p:txBody>
      </p:sp>
      <p:sp>
        <p:nvSpPr>
          <p:cNvPr id="4" name="Google Shape;223;p31"/>
          <p:cNvSpPr txBox="1">
            <a:spLocks/>
          </p:cNvSpPr>
          <p:nvPr/>
        </p:nvSpPr>
        <p:spPr>
          <a:xfrm>
            <a:off x="119737" y="1360472"/>
            <a:ext cx="3552323" cy="17056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 defTabSz="914378">
              <a:lnSpc>
                <a:spcPct val="115000"/>
              </a:lnSpc>
              <a:buNone/>
              <a:defRPr/>
            </a:pPr>
            <a:endParaRPr lang="en-US" sz="1050" dirty="0"/>
          </a:p>
          <a:p>
            <a:pPr marL="175022" indent="-175022" defTabSz="914378">
              <a:lnSpc>
                <a:spcPct val="115000"/>
              </a:lnSpc>
              <a:defRPr/>
            </a:pPr>
            <a:r>
              <a:rPr lang="en-US" sz="2800" dirty="0"/>
              <a:t>Self-Awareness</a:t>
            </a:r>
          </a:p>
          <a:p>
            <a:pPr marL="175022" indent="-175022" defTabSz="914378">
              <a:lnSpc>
                <a:spcPct val="115000"/>
              </a:lnSpc>
              <a:defRPr/>
            </a:pPr>
            <a:r>
              <a:rPr lang="en-US" sz="2800" dirty="0"/>
              <a:t>Framing</a:t>
            </a:r>
          </a:p>
          <a:p>
            <a:pPr marL="175022" indent="-175022" defTabSz="914378">
              <a:lnSpc>
                <a:spcPct val="115000"/>
              </a:lnSpc>
              <a:defRPr/>
            </a:pPr>
            <a:r>
              <a:rPr lang="en-US" sz="2800" dirty="0"/>
              <a:t>Listening</a:t>
            </a:r>
          </a:p>
          <a:p>
            <a:pPr marL="175022" indent="-175022" defTabSz="914378">
              <a:lnSpc>
                <a:spcPct val="115000"/>
              </a:lnSpc>
              <a:defRPr/>
            </a:pPr>
            <a:r>
              <a:rPr lang="en-US" sz="2800" dirty="0"/>
              <a:t>Coalitions</a:t>
            </a:r>
          </a:p>
        </p:txBody>
      </p:sp>
    </p:spTree>
    <p:extLst>
      <p:ext uri="{BB962C8B-B14F-4D97-AF65-F5344CB8AC3E}">
        <p14:creationId xmlns:p14="http://schemas.microsoft.com/office/powerpoint/2010/main" val="1378440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Highlight"/>
                <a:cs typeface="Zilla Slab Highlight"/>
                <a:sym typeface="Zilla Slab Highlight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Highlight"/>
              <a:cs typeface="Zilla Slab Highlight"/>
              <a:sym typeface="Zilla Slab Highlight"/>
            </a:endParaRPr>
          </a:p>
        </p:txBody>
      </p:sp>
      <p:sp>
        <p:nvSpPr>
          <p:cNvPr id="7" name="Google Shape;223;p31"/>
          <p:cNvSpPr txBox="1">
            <a:spLocks/>
          </p:cNvSpPr>
          <p:nvPr/>
        </p:nvSpPr>
        <p:spPr>
          <a:xfrm>
            <a:off x="71561" y="262705"/>
            <a:ext cx="3975652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01631"/>
                </a:solidFill>
                <a:effectLst/>
                <a:highlight>
                  <a:srgbClr val="FFFFFF"/>
                </a:highlight>
                <a:uLnTx/>
                <a:uFillTx/>
                <a:latin typeface="Zilla Slab Light"/>
                <a:cs typeface="Zilla Slab Light"/>
                <a:sym typeface="Zilla Slab Light"/>
              </a:rPr>
              <a:t>Self-Awareness</a:t>
            </a:r>
          </a:p>
        </p:txBody>
      </p:sp>
      <p:sp>
        <p:nvSpPr>
          <p:cNvPr id="4" name="Google Shape;223;p31"/>
          <p:cNvSpPr txBox="1">
            <a:spLocks/>
          </p:cNvSpPr>
          <p:nvPr/>
        </p:nvSpPr>
        <p:spPr>
          <a:xfrm>
            <a:off x="3132568" y="4013104"/>
            <a:ext cx="6011432" cy="89886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/>
              <a:cs typeface="Zilla Slab Light"/>
              <a:sym typeface="Zilla Slab Light"/>
            </a:endParaRPr>
          </a:p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cs typeface="Zilla Slab Light"/>
                <a:sym typeface="Zilla Slab Light"/>
              </a:rPr>
              <a:t>The story I’m telling myself is… </a:t>
            </a:r>
          </a:p>
        </p:txBody>
      </p:sp>
    </p:spTree>
    <p:extLst>
      <p:ext uri="{BB962C8B-B14F-4D97-AF65-F5344CB8AC3E}">
        <p14:creationId xmlns:p14="http://schemas.microsoft.com/office/powerpoint/2010/main" val="418154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Highlight"/>
                <a:cs typeface="Zilla Slab Highlight"/>
                <a:sym typeface="Zilla Slab Highlight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Highlight"/>
              <a:cs typeface="Zilla Slab Highlight"/>
              <a:sym typeface="Zilla Slab Highlight"/>
            </a:endParaRPr>
          </a:p>
        </p:txBody>
      </p:sp>
      <p:sp>
        <p:nvSpPr>
          <p:cNvPr id="7" name="Google Shape;223;p31"/>
          <p:cNvSpPr txBox="1">
            <a:spLocks/>
          </p:cNvSpPr>
          <p:nvPr/>
        </p:nvSpPr>
        <p:spPr>
          <a:xfrm>
            <a:off x="71561" y="262705"/>
            <a:ext cx="3975652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01631"/>
                </a:solidFill>
                <a:effectLst/>
                <a:highlight>
                  <a:srgbClr val="FFFFFF"/>
                </a:highlight>
                <a:uLnTx/>
                <a:uFillTx/>
                <a:latin typeface="Zilla Slab Light"/>
                <a:cs typeface="Zilla Slab Light"/>
                <a:sym typeface="Zilla Slab Light"/>
              </a:rPr>
              <a:t>Self-Awareness</a:t>
            </a:r>
          </a:p>
        </p:txBody>
      </p:sp>
      <p:sp>
        <p:nvSpPr>
          <p:cNvPr id="4" name="Google Shape;223;p31"/>
          <p:cNvSpPr txBox="1">
            <a:spLocks/>
          </p:cNvSpPr>
          <p:nvPr/>
        </p:nvSpPr>
        <p:spPr>
          <a:xfrm>
            <a:off x="71561" y="3766523"/>
            <a:ext cx="6607333" cy="89886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 defTabSz="914378">
              <a:lnSpc>
                <a:spcPct val="115000"/>
              </a:lnSpc>
              <a:buNone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/>
              <a:cs typeface="Zilla Slab Light"/>
              <a:sym typeface="Zilla Slab Light"/>
            </a:endParaRPr>
          </a:p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cs typeface="Zilla Slab Light"/>
                <a:sym typeface="Zilla Slab Light"/>
              </a:rPr>
              <a:t>You are asking others to change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cs typeface="Zilla Slab Light"/>
                <a:sym typeface="Zilla Slab Light"/>
              </a:rPr>
              <a:t> but what are you willing to change?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/>
              <a:cs typeface="Zilla Slab Light"/>
              <a:sym typeface="Zilla Slab Light"/>
            </a:endParaRPr>
          </a:p>
        </p:txBody>
      </p:sp>
    </p:spTree>
    <p:extLst>
      <p:ext uri="{BB962C8B-B14F-4D97-AF65-F5344CB8AC3E}">
        <p14:creationId xmlns:p14="http://schemas.microsoft.com/office/powerpoint/2010/main" val="89798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Highlight"/>
                <a:cs typeface="Zilla Slab Highlight"/>
                <a:sym typeface="Zilla Slab Highlight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Highlight"/>
              <a:cs typeface="Zilla Slab Highlight"/>
              <a:sym typeface="Zilla Slab Highlight"/>
            </a:endParaRPr>
          </a:p>
        </p:txBody>
      </p:sp>
      <p:sp>
        <p:nvSpPr>
          <p:cNvPr id="7" name="Google Shape;223;p31"/>
          <p:cNvSpPr txBox="1">
            <a:spLocks/>
          </p:cNvSpPr>
          <p:nvPr/>
        </p:nvSpPr>
        <p:spPr>
          <a:xfrm>
            <a:off x="153623" y="4238356"/>
            <a:ext cx="5363468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lang="en-US" sz="4000" dirty="0">
                <a:solidFill>
                  <a:srgbClr val="101631"/>
                </a:solidFill>
                <a:highlight>
                  <a:srgbClr val="FFFFFF"/>
                </a:highlight>
              </a:rPr>
              <a:t>F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01631"/>
                </a:solidFill>
                <a:effectLst/>
                <a:highlight>
                  <a:srgbClr val="FFFFFF"/>
                </a:highlight>
                <a:uLnTx/>
                <a:uFillTx/>
                <a:latin typeface="Zilla Slab Light"/>
                <a:cs typeface="Zilla Slab Light"/>
                <a:sym typeface="Zilla Slab Light"/>
              </a:rPr>
              <a:t>raming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01631"/>
              </a:solidFill>
              <a:effectLst/>
              <a:highlight>
                <a:srgbClr val="FFFFFF"/>
              </a:highlight>
              <a:uLnTx/>
              <a:uFillTx/>
              <a:latin typeface="Zilla Slab Light"/>
              <a:cs typeface="Zilla Slab Light"/>
              <a:sym typeface="Zilla Slab Light"/>
            </a:endParaRPr>
          </a:p>
        </p:txBody>
      </p:sp>
    </p:spTree>
    <p:extLst>
      <p:ext uri="{BB962C8B-B14F-4D97-AF65-F5344CB8AC3E}">
        <p14:creationId xmlns:p14="http://schemas.microsoft.com/office/powerpoint/2010/main" val="3437386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4000" b="-96000"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1"/>
          <p:cNvSpPr txBox="1">
            <a:spLocks noGrp="1"/>
          </p:cNvSpPr>
          <p:nvPr>
            <p:ph type="body" idx="4294967295"/>
          </p:nvPr>
        </p:nvSpPr>
        <p:spPr>
          <a:xfrm>
            <a:off x="3673642" y="4166088"/>
            <a:ext cx="6288017" cy="6998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101631"/>
                </a:solidFill>
                <a:highlight>
                  <a:srgbClr val="FFFFFF"/>
                </a:highlight>
              </a:rPr>
              <a:t>Two Change Stories</a:t>
            </a:r>
            <a:endParaRPr sz="4000" dirty="0">
              <a:solidFill>
                <a:srgbClr val="101631"/>
              </a:solidFill>
              <a:highlight>
                <a:srgbClr val="FFFFFF"/>
              </a:highlight>
            </a:endParaRPr>
          </a:p>
        </p:txBody>
      </p:sp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Highlight"/>
                <a:ea typeface="Zilla Slab Highlight"/>
                <a:cs typeface="Zilla Slab Highlight"/>
                <a:sym typeface="Zilla Slab High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Highlight"/>
              <a:ea typeface="Zilla Slab Highlight"/>
              <a:cs typeface="Zilla Slab Highlight"/>
              <a:sym typeface="Zilla Slab Highlight"/>
            </a:endParaRPr>
          </a:p>
        </p:txBody>
      </p:sp>
    </p:spTree>
    <p:extLst>
      <p:ext uri="{BB962C8B-B14F-4D97-AF65-F5344CB8AC3E}">
        <p14:creationId xmlns:p14="http://schemas.microsoft.com/office/powerpoint/2010/main" val="2613433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Highlight"/>
                <a:ea typeface="Zilla Slab Highlight"/>
                <a:cs typeface="Zilla Slab Highlight"/>
                <a:sym typeface="Zilla Slab High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Highlight"/>
              <a:ea typeface="Zilla Slab Highlight"/>
              <a:cs typeface="Zilla Slab Highlight"/>
              <a:sym typeface="Zilla Slab Highlight"/>
            </a:endParaRPr>
          </a:p>
        </p:txBody>
      </p:sp>
      <p:sp>
        <p:nvSpPr>
          <p:cNvPr id="4" name="Google Shape;223;p31"/>
          <p:cNvSpPr txBox="1">
            <a:spLocks/>
          </p:cNvSpPr>
          <p:nvPr/>
        </p:nvSpPr>
        <p:spPr>
          <a:xfrm>
            <a:off x="513747" y="1304847"/>
            <a:ext cx="8716879" cy="60816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“At heart, blame is about 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judging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 [and looking backward] and contribution is about 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understanding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 [and looking forward]”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					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					         - Difficult Conversations</a:t>
            </a:r>
          </a:p>
        </p:txBody>
      </p:sp>
      <p:sp>
        <p:nvSpPr>
          <p:cNvPr id="5" name="Google Shape;223;p31"/>
          <p:cNvSpPr txBox="1">
            <a:spLocks/>
          </p:cNvSpPr>
          <p:nvPr/>
        </p:nvSpPr>
        <p:spPr>
          <a:xfrm>
            <a:off x="71560" y="262705"/>
            <a:ext cx="6832674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01631"/>
                </a:solidFill>
                <a:effectLst/>
                <a:highlight>
                  <a:srgbClr val="FFFFFF"/>
                </a:highlight>
                <a:uLnTx/>
                <a:uFillTx/>
                <a:latin typeface="Zilla Slab Light"/>
                <a:cs typeface="Zilla Slab Light"/>
                <a:sym typeface="Zilla Slab Light"/>
              </a:rPr>
              <a:t>Framing &amp; Self-awareness</a:t>
            </a:r>
          </a:p>
        </p:txBody>
      </p:sp>
    </p:spTree>
    <p:extLst>
      <p:ext uri="{BB962C8B-B14F-4D97-AF65-F5344CB8AC3E}">
        <p14:creationId xmlns:p14="http://schemas.microsoft.com/office/powerpoint/2010/main" val="29120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Highlight"/>
                <a:ea typeface="Zilla Slab Highlight"/>
                <a:cs typeface="Zilla Slab Highlight"/>
                <a:sym typeface="Zilla Slab High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Highlight"/>
              <a:ea typeface="Zilla Slab Highlight"/>
              <a:cs typeface="Zilla Slab Highlight"/>
              <a:sym typeface="Zilla Slab Highlight"/>
            </a:endParaRPr>
          </a:p>
        </p:txBody>
      </p:sp>
      <p:sp>
        <p:nvSpPr>
          <p:cNvPr id="4" name="Google Shape;223;p31"/>
          <p:cNvSpPr txBox="1">
            <a:spLocks/>
          </p:cNvSpPr>
          <p:nvPr/>
        </p:nvSpPr>
        <p:spPr>
          <a:xfrm>
            <a:off x="513747" y="1304847"/>
            <a:ext cx="8716879" cy="60816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“At heart,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blame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 is about 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judging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 [and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looking backward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] and contribution is about 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understanding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 [and looking forward]”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					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					         - Difficult Conversations</a:t>
            </a:r>
          </a:p>
        </p:txBody>
      </p:sp>
      <p:sp>
        <p:nvSpPr>
          <p:cNvPr id="5" name="Google Shape;223;p31"/>
          <p:cNvSpPr txBox="1">
            <a:spLocks/>
          </p:cNvSpPr>
          <p:nvPr/>
        </p:nvSpPr>
        <p:spPr>
          <a:xfrm>
            <a:off x="71560" y="262705"/>
            <a:ext cx="6616916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 defTabSz="914378">
              <a:lnSpc>
                <a:spcPct val="115000"/>
              </a:lnSpc>
              <a:buNone/>
              <a:defRPr/>
            </a:pPr>
            <a:r>
              <a:rPr lang="en-US" sz="4000" dirty="0">
                <a:solidFill>
                  <a:srgbClr val="101631"/>
                </a:solidFill>
                <a:highlight>
                  <a:srgbClr val="FFFFFF"/>
                </a:highlight>
              </a:rPr>
              <a:t>Framing &amp; Self-awareness</a:t>
            </a:r>
          </a:p>
        </p:txBody>
      </p:sp>
    </p:spTree>
    <p:extLst>
      <p:ext uri="{BB962C8B-B14F-4D97-AF65-F5344CB8AC3E}">
        <p14:creationId xmlns:p14="http://schemas.microsoft.com/office/powerpoint/2010/main" val="1642579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Highlight"/>
                <a:ea typeface="Zilla Slab Highlight"/>
                <a:cs typeface="Zilla Slab Highlight"/>
                <a:sym typeface="Zilla Slab High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Highlight"/>
              <a:ea typeface="Zilla Slab Highlight"/>
              <a:cs typeface="Zilla Slab Highlight"/>
              <a:sym typeface="Zilla Slab Highlight"/>
            </a:endParaRPr>
          </a:p>
        </p:txBody>
      </p:sp>
      <p:sp>
        <p:nvSpPr>
          <p:cNvPr id="4" name="Google Shape;223;p31"/>
          <p:cNvSpPr txBox="1">
            <a:spLocks/>
          </p:cNvSpPr>
          <p:nvPr/>
        </p:nvSpPr>
        <p:spPr>
          <a:xfrm>
            <a:off x="513747" y="1304847"/>
            <a:ext cx="8716879" cy="60816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“At heart, blame is about 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judging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 [and looking backward]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and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contribution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 is about 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understanding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 [and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looking forward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]”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					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					         - Difficult Conversations</a:t>
            </a:r>
          </a:p>
        </p:txBody>
      </p:sp>
      <p:sp>
        <p:nvSpPr>
          <p:cNvPr id="5" name="Google Shape;223;p31"/>
          <p:cNvSpPr txBox="1">
            <a:spLocks/>
          </p:cNvSpPr>
          <p:nvPr/>
        </p:nvSpPr>
        <p:spPr>
          <a:xfrm>
            <a:off x="71560" y="262705"/>
            <a:ext cx="7027883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01631"/>
                </a:solidFill>
                <a:effectLst/>
                <a:highlight>
                  <a:srgbClr val="FFFFFF"/>
                </a:highlight>
                <a:uLnTx/>
                <a:uFillTx/>
                <a:latin typeface="Zilla Slab Light"/>
                <a:cs typeface="Zilla Slab Light"/>
                <a:sym typeface="Zilla Slab Light"/>
              </a:rPr>
              <a:t>Framing &amp; Self-awareness</a:t>
            </a:r>
          </a:p>
        </p:txBody>
      </p:sp>
    </p:spTree>
    <p:extLst>
      <p:ext uri="{BB962C8B-B14F-4D97-AF65-F5344CB8AC3E}">
        <p14:creationId xmlns:p14="http://schemas.microsoft.com/office/powerpoint/2010/main" val="446177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Highlight"/>
                <a:cs typeface="Zilla Slab Highlight"/>
                <a:sym typeface="Zilla Slab Highlight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Highlight"/>
              <a:cs typeface="Zilla Slab Highlight"/>
              <a:sym typeface="Zilla Slab Highlight"/>
            </a:endParaRPr>
          </a:p>
        </p:txBody>
      </p:sp>
      <p:sp>
        <p:nvSpPr>
          <p:cNvPr id="7" name="Google Shape;223;p31"/>
          <p:cNvSpPr txBox="1">
            <a:spLocks/>
          </p:cNvSpPr>
          <p:nvPr/>
        </p:nvSpPr>
        <p:spPr>
          <a:xfrm>
            <a:off x="71561" y="262705"/>
            <a:ext cx="5363468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01631"/>
                </a:solidFill>
                <a:effectLst/>
                <a:highlight>
                  <a:srgbClr val="FFFFFF"/>
                </a:highlight>
                <a:uLnTx/>
                <a:uFillTx/>
                <a:latin typeface="Zilla Slab Light"/>
                <a:cs typeface="Zilla Slab Light"/>
                <a:sym typeface="Zilla Slab Light"/>
              </a:rPr>
              <a:t>Listening Mindset</a:t>
            </a:r>
          </a:p>
        </p:txBody>
      </p:sp>
      <p:sp>
        <p:nvSpPr>
          <p:cNvPr id="4" name="Google Shape;223;p31"/>
          <p:cNvSpPr txBox="1">
            <a:spLocks/>
          </p:cNvSpPr>
          <p:nvPr/>
        </p:nvSpPr>
        <p:spPr>
          <a:xfrm>
            <a:off x="71561" y="2519464"/>
            <a:ext cx="7980909" cy="17056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/>
              <a:cs typeface="Zilla Slab Light"/>
              <a:sym typeface="Zilla Slab Light"/>
            </a:endParaRPr>
          </a:p>
          <a:p>
            <a:pPr marL="175022" marR="0" lvl="0" indent="-175022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cs typeface="Zilla Slab Light"/>
                <a:sym typeface="Zilla Slab Light"/>
              </a:rPr>
              <a:t>Prepare</a:t>
            </a:r>
          </a:p>
          <a:p>
            <a:pPr marL="175022" marR="0" lvl="0" indent="-175022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cs typeface="Zilla Slab Light"/>
                <a:sym typeface="Zilla Slab Light"/>
              </a:rPr>
              <a:t>Attention</a:t>
            </a:r>
          </a:p>
          <a:p>
            <a:pPr marL="175022" marR="0" lvl="0" indent="-175022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tabLst/>
              <a:defRPr/>
            </a:pPr>
            <a:r>
              <a:rPr lang="en-US" sz="2800" dirty="0"/>
              <a:t>Empathize</a:t>
            </a:r>
          </a:p>
          <a:p>
            <a:pPr marL="175022" marR="0" lvl="0" indent="-175022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/>
              <a:cs typeface="Zilla Slab Light"/>
              <a:sym typeface="Zilla Slab Light"/>
            </a:endParaRPr>
          </a:p>
        </p:txBody>
      </p:sp>
    </p:spTree>
    <p:extLst>
      <p:ext uri="{BB962C8B-B14F-4D97-AF65-F5344CB8AC3E}">
        <p14:creationId xmlns:p14="http://schemas.microsoft.com/office/powerpoint/2010/main" val="1617587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Highlight"/>
                <a:cs typeface="Zilla Slab Highlight"/>
                <a:sym typeface="Zilla Slab Highlight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Highlight"/>
              <a:cs typeface="Zilla Slab Highlight"/>
              <a:sym typeface="Zilla Slab Highlight"/>
            </a:endParaRPr>
          </a:p>
        </p:txBody>
      </p:sp>
      <p:sp>
        <p:nvSpPr>
          <p:cNvPr id="7" name="Google Shape;223;p31"/>
          <p:cNvSpPr txBox="1">
            <a:spLocks/>
          </p:cNvSpPr>
          <p:nvPr/>
        </p:nvSpPr>
        <p:spPr>
          <a:xfrm>
            <a:off x="71561" y="262705"/>
            <a:ext cx="5363468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01631"/>
                </a:solidFill>
                <a:effectLst/>
                <a:highlight>
                  <a:srgbClr val="FFFFFF"/>
                </a:highlight>
                <a:uLnTx/>
                <a:uFillTx/>
                <a:latin typeface="Zilla Slab Light"/>
                <a:cs typeface="Zilla Slab Light"/>
                <a:sym typeface="Zilla Slab Light"/>
              </a:rPr>
              <a:t>Active Listening</a:t>
            </a:r>
          </a:p>
        </p:txBody>
      </p:sp>
      <p:sp>
        <p:nvSpPr>
          <p:cNvPr id="4" name="Google Shape;223;p31"/>
          <p:cNvSpPr txBox="1">
            <a:spLocks/>
          </p:cNvSpPr>
          <p:nvPr/>
        </p:nvSpPr>
        <p:spPr>
          <a:xfrm>
            <a:off x="71561" y="2796866"/>
            <a:ext cx="7980909" cy="17056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/>
              <a:cs typeface="Zilla Slab Light"/>
              <a:sym typeface="Zilla Slab Light"/>
            </a:endParaRPr>
          </a:p>
          <a:p>
            <a:pPr marL="175022" indent="-175022" defTabSz="914378">
              <a:lnSpc>
                <a:spcPct val="115000"/>
              </a:lnSpc>
              <a:defRPr/>
            </a:pPr>
            <a:r>
              <a:rPr lang="en-US" sz="2800" dirty="0"/>
              <a:t>Reflect</a:t>
            </a:r>
          </a:p>
          <a:p>
            <a:pPr marL="175022" marR="0" lvl="0" indent="-175022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tabLst/>
              <a:defRPr/>
            </a:pPr>
            <a:r>
              <a:rPr lang="en-US" sz="2800" dirty="0"/>
              <a:t>Ask Q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cs typeface="Zilla Slab Light"/>
                <a:sym typeface="Zilla Slab Light"/>
              </a:rPr>
              <a:t>uestions</a:t>
            </a:r>
            <a:endParaRPr kumimoji="0" lang="en-US" sz="2800" b="0" i="0" u="none" strike="noStrike" kern="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/>
              <a:cs typeface="Zilla Slab Light"/>
              <a:sym typeface="Zilla Slab Light"/>
            </a:endParaRPr>
          </a:p>
        </p:txBody>
      </p:sp>
    </p:spTree>
    <p:extLst>
      <p:ext uri="{BB962C8B-B14F-4D97-AF65-F5344CB8AC3E}">
        <p14:creationId xmlns:p14="http://schemas.microsoft.com/office/powerpoint/2010/main" val="1325862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Highlight"/>
                <a:cs typeface="Zilla Slab Highlight"/>
                <a:sym typeface="Zilla Slab Highlight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Highlight"/>
              <a:cs typeface="Zilla Slab Highlight"/>
              <a:sym typeface="Zilla Slab Highlight"/>
            </a:endParaRPr>
          </a:p>
        </p:txBody>
      </p:sp>
      <p:sp>
        <p:nvSpPr>
          <p:cNvPr id="7" name="Google Shape;223;p31"/>
          <p:cNvSpPr txBox="1">
            <a:spLocks/>
          </p:cNvSpPr>
          <p:nvPr/>
        </p:nvSpPr>
        <p:spPr>
          <a:xfrm>
            <a:off x="71561" y="262705"/>
            <a:ext cx="5363468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01631"/>
                </a:solidFill>
                <a:effectLst/>
                <a:highlight>
                  <a:srgbClr val="FFFFFF"/>
                </a:highlight>
                <a:uLnTx/>
                <a:uFillTx/>
                <a:latin typeface="Zilla Slab Light"/>
                <a:cs typeface="Zilla Slab Light"/>
                <a:sym typeface="Zilla Slab Light"/>
              </a:rPr>
              <a:t>Listening: For Bids</a:t>
            </a:r>
          </a:p>
        </p:txBody>
      </p:sp>
      <p:sp>
        <p:nvSpPr>
          <p:cNvPr id="4" name="Google Shape;223;p31"/>
          <p:cNvSpPr txBox="1">
            <a:spLocks/>
          </p:cNvSpPr>
          <p:nvPr/>
        </p:nvSpPr>
        <p:spPr>
          <a:xfrm>
            <a:off x="71561" y="3160282"/>
            <a:ext cx="7980909" cy="17056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/>
              <a:cs typeface="Zilla Slab Light"/>
              <a:sym typeface="Zilla Slab Light"/>
            </a:endParaRPr>
          </a:p>
          <a:p>
            <a:pPr marL="175022" marR="0" lvl="0" indent="-175022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cs typeface="Zilla Slab Light"/>
                <a:sym typeface="Zilla Slab Light"/>
              </a:rPr>
              <a:t>This can’t happen.</a:t>
            </a:r>
          </a:p>
          <a:p>
            <a:pPr marL="175022" marR="0" lvl="0" indent="-175022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tabLst/>
              <a:defRPr/>
            </a:pPr>
            <a:r>
              <a:rPr lang="en-US" sz="2800" noProof="0" dirty="0"/>
              <a:t>I don’t understand what that will look like.</a:t>
            </a:r>
          </a:p>
          <a:p>
            <a:pPr marL="175022" marR="0" lvl="0" indent="-175022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tabLst/>
              <a:defRPr/>
            </a:pPr>
            <a:r>
              <a:rPr kumimoji="0" lang="en-US" sz="28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cs typeface="Zilla Slab Light"/>
                <a:sym typeface="Zilla Slab Light"/>
              </a:rPr>
              <a:t>Can I talk with you for a minute?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/>
              <a:cs typeface="Zilla Slab Light"/>
              <a:sym typeface="Zilla Slab Light"/>
            </a:endParaRPr>
          </a:p>
        </p:txBody>
      </p:sp>
    </p:spTree>
    <p:extLst>
      <p:ext uri="{BB962C8B-B14F-4D97-AF65-F5344CB8AC3E}">
        <p14:creationId xmlns:p14="http://schemas.microsoft.com/office/powerpoint/2010/main" val="51684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Highlight"/>
                <a:cs typeface="Zilla Slab Highlight"/>
                <a:sym typeface="Zilla Slab Highlight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Highlight"/>
              <a:cs typeface="Zilla Slab Highlight"/>
              <a:sym typeface="Zilla Slab Highlight"/>
            </a:endParaRPr>
          </a:p>
        </p:txBody>
      </p:sp>
      <p:sp>
        <p:nvSpPr>
          <p:cNvPr id="7" name="Google Shape;223;p31"/>
          <p:cNvSpPr txBox="1">
            <a:spLocks/>
          </p:cNvSpPr>
          <p:nvPr/>
        </p:nvSpPr>
        <p:spPr>
          <a:xfrm>
            <a:off x="71561" y="262705"/>
            <a:ext cx="5363468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01631"/>
                </a:solidFill>
                <a:effectLst/>
                <a:highlight>
                  <a:srgbClr val="FFFFFF"/>
                </a:highlight>
                <a:uLnTx/>
                <a:uFillTx/>
                <a:latin typeface="Zilla Slab Light"/>
                <a:cs typeface="Zilla Slab Light"/>
                <a:sym typeface="Zilla Slab Light"/>
              </a:rPr>
              <a:t>Listening: Conflict</a:t>
            </a:r>
          </a:p>
        </p:txBody>
      </p:sp>
      <p:sp>
        <p:nvSpPr>
          <p:cNvPr id="4" name="Google Shape;223;p31"/>
          <p:cNvSpPr txBox="1">
            <a:spLocks/>
          </p:cNvSpPr>
          <p:nvPr/>
        </p:nvSpPr>
        <p:spPr>
          <a:xfrm>
            <a:off x="71561" y="2882632"/>
            <a:ext cx="7980909" cy="17056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/>
              <a:cs typeface="Zilla Slab Light"/>
              <a:sym typeface="Zilla Slab Light"/>
            </a:endParaRPr>
          </a:p>
          <a:p>
            <a:pPr marL="175022" marR="0" lvl="0" indent="-175022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tabLst/>
              <a:defRPr/>
            </a:pPr>
            <a:r>
              <a:rPr lang="en-US" sz="2800" dirty="0"/>
              <a:t>Step Into Conflict</a:t>
            </a:r>
          </a:p>
          <a:p>
            <a:pPr marL="175022" marR="0" lvl="0" indent="-175022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tabLst/>
              <a:defRPr/>
            </a:pPr>
            <a:r>
              <a:rPr lang="en-US" sz="2800" dirty="0"/>
              <a:t>Get Curious</a:t>
            </a:r>
            <a:endParaRPr kumimoji="0" lang="en-US" sz="2800" b="0" i="0" u="none" strike="noStrike" kern="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/>
              <a:cs typeface="Zilla Slab Light"/>
              <a:sym typeface="Zilla Slab Light"/>
            </a:endParaRPr>
          </a:p>
          <a:p>
            <a:pPr marL="175022" marR="0" lvl="0" indent="-175022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tabLst/>
              <a:defRPr/>
            </a:pPr>
            <a:r>
              <a:rPr lang="en-US" sz="2800" baseline="0" dirty="0"/>
              <a:t>Reframe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/>
              <a:cs typeface="Zilla Slab Light"/>
              <a:sym typeface="Zilla Slab Light"/>
            </a:endParaRPr>
          </a:p>
        </p:txBody>
      </p:sp>
    </p:spTree>
    <p:extLst>
      <p:ext uri="{BB962C8B-B14F-4D97-AF65-F5344CB8AC3E}">
        <p14:creationId xmlns:p14="http://schemas.microsoft.com/office/powerpoint/2010/main" val="3304923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Highlight"/>
                <a:cs typeface="Zilla Slab Highlight"/>
                <a:sym typeface="Zilla Slab Highlight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Highlight"/>
              <a:cs typeface="Zilla Slab Highlight"/>
              <a:sym typeface="Zilla Slab Highlight"/>
            </a:endParaRPr>
          </a:p>
        </p:txBody>
      </p:sp>
      <p:sp>
        <p:nvSpPr>
          <p:cNvPr id="7" name="Google Shape;223;p31"/>
          <p:cNvSpPr txBox="1">
            <a:spLocks/>
          </p:cNvSpPr>
          <p:nvPr/>
        </p:nvSpPr>
        <p:spPr>
          <a:xfrm>
            <a:off x="153623" y="4238356"/>
            <a:ext cx="5363468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lang="en-US" sz="4000" dirty="0">
                <a:solidFill>
                  <a:srgbClr val="101631"/>
                </a:solidFill>
                <a:highlight>
                  <a:srgbClr val="FFFFFF"/>
                </a:highlight>
              </a:rPr>
              <a:t>Ref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01631"/>
                </a:solidFill>
                <a:effectLst/>
                <a:highlight>
                  <a:srgbClr val="FFFFFF"/>
                </a:highlight>
                <a:uLnTx/>
                <a:uFillTx/>
                <a:latin typeface="Zilla Slab Light"/>
                <a:cs typeface="Zilla Slab Light"/>
                <a:sym typeface="Zilla Slab Light"/>
              </a:rPr>
              <a:t>raming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01631"/>
              </a:solidFill>
              <a:effectLst/>
              <a:highlight>
                <a:srgbClr val="FFFFFF"/>
              </a:highlight>
              <a:uLnTx/>
              <a:uFillTx/>
              <a:latin typeface="Zilla Slab Light"/>
              <a:cs typeface="Zilla Slab Light"/>
              <a:sym typeface="Zilla Slab Light"/>
            </a:endParaRPr>
          </a:p>
        </p:txBody>
      </p:sp>
      <p:sp>
        <p:nvSpPr>
          <p:cNvPr id="4" name="Google Shape;223;p31"/>
          <p:cNvSpPr txBox="1">
            <a:spLocks/>
          </p:cNvSpPr>
          <p:nvPr/>
        </p:nvSpPr>
        <p:spPr>
          <a:xfrm>
            <a:off x="2359550" y="1366388"/>
            <a:ext cx="3207533" cy="17056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171450" indent="-171450" defTabSz="914378">
              <a:lnSpc>
                <a:spcPct val="115000"/>
              </a:lnSpc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/>
              <a:cs typeface="Zilla Slab Light"/>
              <a:sym typeface="Zilla Slab Light"/>
            </a:endParaRPr>
          </a:p>
          <a:p>
            <a:pPr marL="0" marR="0" lvl="0" indent="0" algn="ctr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cs typeface="Zilla Slab Light"/>
                <a:sym typeface="Zilla Slab Light"/>
              </a:rPr>
              <a:t>From Conflict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cs typeface="Zilla Slab Light"/>
                <a:sym typeface="Zilla Slab Light"/>
              </a:rPr>
              <a:t> To </a:t>
            </a:r>
          </a:p>
          <a:p>
            <a:pPr marL="0" marR="0" lvl="0" indent="0" algn="ctr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tabLst/>
              <a:defRPr/>
            </a:pP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cs typeface="Zilla Slab Light"/>
                <a:sym typeface="Zilla Slab Light"/>
              </a:rPr>
              <a:t>Problem Solving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/>
              <a:cs typeface="Zilla Slab Light"/>
              <a:sym typeface="Zilla Slab Light"/>
            </a:endParaRPr>
          </a:p>
        </p:txBody>
      </p:sp>
    </p:spTree>
    <p:extLst>
      <p:ext uri="{BB962C8B-B14F-4D97-AF65-F5344CB8AC3E}">
        <p14:creationId xmlns:p14="http://schemas.microsoft.com/office/powerpoint/2010/main" val="774602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Highlight"/>
                <a:cs typeface="Zilla Slab Highlight"/>
                <a:sym typeface="Zilla Slab Highlight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Highlight"/>
              <a:cs typeface="Zilla Slab Highlight"/>
              <a:sym typeface="Zilla Slab Highlight"/>
            </a:endParaRPr>
          </a:p>
        </p:txBody>
      </p:sp>
      <p:sp>
        <p:nvSpPr>
          <p:cNvPr id="7" name="Google Shape;223;p31"/>
          <p:cNvSpPr txBox="1">
            <a:spLocks/>
          </p:cNvSpPr>
          <p:nvPr/>
        </p:nvSpPr>
        <p:spPr>
          <a:xfrm>
            <a:off x="71561" y="262705"/>
            <a:ext cx="5363468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01631"/>
                </a:solidFill>
                <a:effectLst/>
                <a:highlight>
                  <a:srgbClr val="FFFFFF"/>
                </a:highlight>
                <a:uLnTx/>
                <a:uFillTx/>
                <a:latin typeface="Zilla Slab Light"/>
                <a:cs typeface="Zilla Slab Light"/>
                <a:sym typeface="Zilla Slab Light"/>
              </a:rPr>
              <a:t>Reframing</a:t>
            </a:r>
          </a:p>
        </p:txBody>
      </p:sp>
    </p:spTree>
    <p:extLst>
      <p:ext uri="{BB962C8B-B14F-4D97-AF65-F5344CB8AC3E}">
        <p14:creationId xmlns:p14="http://schemas.microsoft.com/office/powerpoint/2010/main" val="1753752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Highlight"/>
                <a:cs typeface="Zilla Slab Highlight"/>
                <a:sym typeface="Zilla Slab Highlight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Highlight"/>
              <a:cs typeface="Zilla Slab Highlight"/>
              <a:sym typeface="Zilla Slab Highlight"/>
            </a:endParaRPr>
          </a:p>
        </p:txBody>
      </p:sp>
      <p:sp>
        <p:nvSpPr>
          <p:cNvPr id="7" name="Google Shape;223;p31"/>
          <p:cNvSpPr txBox="1">
            <a:spLocks/>
          </p:cNvSpPr>
          <p:nvPr/>
        </p:nvSpPr>
        <p:spPr>
          <a:xfrm>
            <a:off x="118452" y="1012982"/>
            <a:ext cx="4008071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01631"/>
                </a:solidFill>
                <a:effectLst/>
                <a:highlight>
                  <a:srgbClr val="FFFFFF"/>
                </a:highlight>
                <a:uLnTx/>
                <a:uFillTx/>
                <a:latin typeface="Zilla Slab Light"/>
                <a:cs typeface="Zilla Slab Light"/>
                <a:sym typeface="Zilla Slab Light"/>
              </a:rPr>
              <a:t>Coalitions: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101631"/>
                </a:solidFill>
                <a:effectLst/>
                <a:highlight>
                  <a:srgbClr val="FFFFFF"/>
                </a:highlight>
                <a:uLnTx/>
                <a:uFillTx/>
                <a:latin typeface="Zilla Slab Light"/>
                <a:cs typeface="Zilla Slab Light"/>
                <a:sym typeface="Zilla Slab Light"/>
              </a:rPr>
              <a:t> Stakeholders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01631"/>
              </a:solidFill>
              <a:effectLst/>
              <a:highlight>
                <a:srgbClr val="FFFFFF"/>
              </a:highlight>
              <a:uLnTx/>
              <a:uFillTx/>
              <a:latin typeface="Zilla Slab Light"/>
              <a:cs typeface="Zilla Slab Light"/>
              <a:sym typeface="Zilla Slab Light"/>
            </a:endParaRPr>
          </a:p>
        </p:txBody>
      </p:sp>
    </p:spTree>
    <p:extLst>
      <p:ext uri="{BB962C8B-B14F-4D97-AF65-F5344CB8AC3E}">
        <p14:creationId xmlns:p14="http://schemas.microsoft.com/office/powerpoint/2010/main" val="1426172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1"/>
          <p:cNvSpPr txBox="1">
            <a:spLocks noGrp="1"/>
          </p:cNvSpPr>
          <p:nvPr>
            <p:ph type="body" idx="4294967295"/>
          </p:nvPr>
        </p:nvSpPr>
        <p:spPr>
          <a:xfrm>
            <a:off x="168442" y="340282"/>
            <a:ext cx="6288017" cy="6998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101631"/>
                </a:solidFill>
                <a:highlight>
                  <a:srgbClr val="FFFFFF"/>
                </a:highlight>
              </a:rPr>
              <a:t>What Gets In The Way?</a:t>
            </a:r>
            <a:endParaRPr sz="4000" dirty="0">
              <a:solidFill>
                <a:srgbClr val="101631"/>
              </a:solidFill>
              <a:highlight>
                <a:srgbClr val="FFFFFF"/>
              </a:highlight>
            </a:endParaRPr>
          </a:p>
        </p:txBody>
      </p:sp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Highlight"/>
                <a:ea typeface="Zilla Slab Highlight"/>
                <a:sym typeface="Zilla Slab High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Highlight"/>
              <a:ea typeface="Zilla Slab Highlight"/>
              <a:sym typeface="Zilla Slab Highlight"/>
            </a:endParaRPr>
          </a:p>
        </p:txBody>
      </p:sp>
    </p:spTree>
    <p:extLst>
      <p:ext uri="{BB962C8B-B14F-4D97-AF65-F5344CB8AC3E}">
        <p14:creationId xmlns:p14="http://schemas.microsoft.com/office/powerpoint/2010/main" val="4252583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Highlight"/>
                <a:cs typeface="Zilla Slab Highlight"/>
                <a:sym typeface="Zilla Slab Highlight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Highlight"/>
              <a:cs typeface="Zilla Slab Highlight"/>
              <a:sym typeface="Zilla Slab Highlight"/>
            </a:endParaRPr>
          </a:p>
        </p:txBody>
      </p:sp>
      <p:sp>
        <p:nvSpPr>
          <p:cNvPr id="7" name="Google Shape;223;p31"/>
          <p:cNvSpPr txBox="1">
            <a:spLocks/>
          </p:cNvSpPr>
          <p:nvPr/>
        </p:nvSpPr>
        <p:spPr>
          <a:xfrm>
            <a:off x="71561" y="262705"/>
            <a:ext cx="5363468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01631"/>
                </a:solidFill>
                <a:effectLst/>
                <a:highlight>
                  <a:srgbClr val="FFFFFF"/>
                </a:highlight>
                <a:uLnTx/>
                <a:uFillTx/>
                <a:latin typeface="Zilla Slab Light"/>
                <a:cs typeface="Zilla Slab Light"/>
                <a:sym typeface="Zilla Slab Light"/>
              </a:rPr>
              <a:t>Coalitions</a:t>
            </a:r>
          </a:p>
        </p:txBody>
      </p:sp>
      <p:sp>
        <p:nvSpPr>
          <p:cNvPr id="4" name="Google Shape;223;p31"/>
          <p:cNvSpPr txBox="1">
            <a:spLocks/>
          </p:cNvSpPr>
          <p:nvPr/>
        </p:nvSpPr>
        <p:spPr>
          <a:xfrm>
            <a:off x="71561" y="3739793"/>
            <a:ext cx="7980909" cy="11261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/>
              <a:cs typeface="Zilla Slab Light"/>
              <a:sym typeface="Zilla Slab Light"/>
            </a:endParaRPr>
          </a:p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tabLst/>
              <a:defRPr/>
            </a:pPr>
            <a:r>
              <a:rPr lang="en-US" sz="2800" dirty="0"/>
              <a:t>Find Mutual Interests</a:t>
            </a:r>
          </a:p>
          <a:p>
            <a:pPr marL="175022" marR="0" lvl="0" indent="-175022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/>
              <a:cs typeface="Zilla Slab Light"/>
              <a:sym typeface="Zilla Slab Light"/>
            </a:endParaRPr>
          </a:p>
        </p:txBody>
      </p:sp>
    </p:spTree>
    <p:extLst>
      <p:ext uri="{BB962C8B-B14F-4D97-AF65-F5344CB8AC3E}">
        <p14:creationId xmlns:p14="http://schemas.microsoft.com/office/powerpoint/2010/main" val="2439549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Highlight"/>
                <a:cs typeface="Zilla Slab Highlight"/>
                <a:sym typeface="Zilla Slab Highlight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Highlight"/>
              <a:cs typeface="Zilla Slab Highlight"/>
              <a:sym typeface="Zilla Slab Highlight"/>
            </a:endParaRPr>
          </a:p>
        </p:txBody>
      </p:sp>
      <p:sp>
        <p:nvSpPr>
          <p:cNvPr id="7" name="Google Shape;223;p31"/>
          <p:cNvSpPr txBox="1">
            <a:spLocks/>
          </p:cNvSpPr>
          <p:nvPr/>
        </p:nvSpPr>
        <p:spPr>
          <a:xfrm>
            <a:off x="71561" y="262705"/>
            <a:ext cx="3975652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01631"/>
                </a:solidFill>
                <a:effectLst/>
                <a:highlight>
                  <a:srgbClr val="FFFFFF"/>
                </a:highlight>
                <a:uLnTx/>
                <a:uFillTx/>
                <a:latin typeface="Zilla Slab Light"/>
                <a:cs typeface="Zilla Slab Light"/>
                <a:sym typeface="Zilla Slab Light"/>
              </a:rPr>
              <a:t>Your Tools</a:t>
            </a:r>
          </a:p>
        </p:txBody>
      </p:sp>
      <p:sp>
        <p:nvSpPr>
          <p:cNvPr id="4" name="Google Shape;223;p31"/>
          <p:cNvSpPr txBox="1">
            <a:spLocks/>
          </p:cNvSpPr>
          <p:nvPr/>
        </p:nvSpPr>
        <p:spPr>
          <a:xfrm>
            <a:off x="119737" y="1360472"/>
            <a:ext cx="3552323" cy="17056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Light"/>
              <a:cs typeface="Zilla Slab Light"/>
              <a:sym typeface="Zilla Slab Light"/>
            </a:endParaRPr>
          </a:p>
          <a:p>
            <a:pPr marL="175022" marR="0" lvl="0" indent="-175022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cs typeface="Zilla Slab Light"/>
                <a:sym typeface="Zilla Slab Light"/>
              </a:rPr>
              <a:t>SCARF</a:t>
            </a:r>
          </a:p>
          <a:p>
            <a:pPr marL="175022" marR="0" lvl="0" indent="-175022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cs typeface="Zilla Slab Light"/>
                <a:sym typeface="Zilla Slab Light"/>
              </a:rPr>
              <a:t>Self-Awareness</a:t>
            </a:r>
          </a:p>
          <a:p>
            <a:pPr marL="175022" marR="0" lvl="0" indent="-175022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cs typeface="Zilla Slab Light"/>
                <a:sym typeface="Zilla Slab Light"/>
              </a:rPr>
              <a:t>Framing</a:t>
            </a:r>
          </a:p>
          <a:p>
            <a:pPr marL="175022" marR="0" lvl="0" indent="-175022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cs typeface="Zilla Slab Light"/>
                <a:sym typeface="Zilla Slab Light"/>
              </a:rPr>
              <a:t>Listening</a:t>
            </a:r>
          </a:p>
          <a:p>
            <a:pPr marL="175022" marR="0" lvl="0" indent="-175022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cs typeface="Zilla Slab Light"/>
                <a:sym typeface="Zilla Slab Light"/>
              </a:rPr>
              <a:t>Coalitions</a:t>
            </a:r>
          </a:p>
        </p:txBody>
      </p:sp>
    </p:spTree>
    <p:extLst>
      <p:ext uri="{BB962C8B-B14F-4D97-AF65-F5344CB8AC3E}">
        <p14:creationId xmlns:p14="http://schemas.microsoft.com/office/powerpoint/2010/main" val="724693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8000" b="-73000"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1"/>
          <p:cNvSpPr txBox="1">
            <a:spLocks noGrp="1"/>
          </p:cNvSpPr>
          <p:nvPr>
            <p:ph type="body" idx="4294967295"/>
          </p:nvPr>
        </p:nvSpPr>
        <p:spPr>
          <a:xfrm>
            <a:off x="86249" y="535490"/>
            <a:ext cx="7835126" cy="6998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101631"/>
                </a:solidFill>
                <a:highlight>
                  <a:srgbClr val="FFFFFF"/>
                </a:highlight>
              </a:rPr>
              <a:t>What Reactions Do You See?</a:t>
            </a:r>
            <a:endParaRPr sz="4000" dirty="0">
              <a:solidFill>
                <a:srgbClr val="101631"/>
              </a:solidFill>
              <a:highlight>
                <a:srgbClr val="FFFFFF"/>
              </a:highlight>
            </a:endParaRPr>
          </a:p>
        </p:txBody>
      </p:sp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Highlight"/>
                <a:ea typeface="Zilla Slab Highlight"/>
                <a:cs typeface="Zilla Slab Highlight"/>
                <a:sym typeface="Zilla Slab High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 Highlight"/>
              <a:ea typeface="Zilla Slab Highlight"/>
              <a:cs typeface="Zilla Slab Highlight"/>
              <a:sym typeface="Zilla Slab Highlight"/>
            </a:endParaRPr>
          </a:p>
        </p:txBody>
      </p:sp>
    </p:spTree>
    <p:extLst>
      <p:ext uri="{BB962C8B-B14F-4D97-AF65-F5344CB8AC3E}">
        <p14:creationId xmlns:p14="http://schemas.microsoft.com/office/powerpoint/2010/main" val="4283554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fld id="{00000000-1234-1234-1234-123412341234}" type="slidenum">
              <a:rPr lang="en"/>
              <a:pPr defTabSz="914378">
                <a:defRPr/>
              </a:pPr>
              <a:t>5</a:t>
            </a:fld>
            <a:endParaRPr/>
          </a:p>
        </p:txBody>
      </p:sp>
      <p:sp>
        <p:nvSpPr>
          <p:cNvPr id="6" name="Google Shape;223;p31"/>
          <p:cNvSpPr txBox="1">
            <a:spLocks/>
          </p:cNvSpPr>
          <p:nvPr/>
        </p:nvSpPr>
        <p:spPr>
          <a:xfrm>
            <a:off x="119737" y="220667"/>
            <a:ext cx="6241067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 defTabSz="914378">
              <a:lnSpc>
                <a:spcPct val="115000"/>
              </a:lnSpc>
              <a:buNone/>
              <a:defRPr/>
            </a:pPr>
            <a:r>
              <a:rPr lang="en-US" sz="4000" dirty="0">
                <a:solidFill>
                  <a:srgbClr val="101631"/>
                </a:solidFill>
                <a:highlight>
                  <a:srgbClr val="FFFFFF"/>
                </a:highlight>
              </a:rPr>
              <a:t>An Experiment</a:t>
            </a:r>
          </a:p>
        </p:txBody>
      </p:sp>
    </p:spTree>
    <p:extLst>
      <p:ext uri="{BB962C8B-B14F-4D97-AF65-F5344CB8AC3E}">
        <p14:creationId xmlns:p14="http://schemas.microsoft.com/office/powerpoint/2010/main" val="3975432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fld id="{00000000-1234-1234-1234-123412341234}" type="slidenum">
              <a:rPr lang="en"/>
              <a:pPr defTabSz="914378">
                <a:defRPr/>
              </a:p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6307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fld id="{00000000-1234-1234-1234-123412341234}" type="slidenum">
              <a:rPr lang="en"/>
              <a:pPr defTabSz="914378">
                <a:defRPr/>
              </a:pPr>
              <a:t>7</a:t>
            </a:fld>
            <a:endParaRPr/>
          </a:p>
        </p:txBody>
      </p:sp>
      <p:sp>
        <p:nvSpPr>
          <p:cNvPr id="3" name="Google Shape;223;p31"/>
          <p:cNvSpPr txBox="1">
            <a:spLocks/>
          </p:cNvSpPr>
          <p:nvPr/>
        </p:nvSpPr>
        <p:spPr>
          <a:xfrm>
            <a:off x="391511" y="4166088"/>
            <a:ext cx="4109052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 defTabSz="914378">
              <a:lnSpc>
                <a:spcPct val="115000"/>
              </a:lnSpc>
              <a:buNone/>
              <a:defRPr/>
            </a:pPr>
            <a:r>
              <a:rPr lang="en-US" sz="4000" dirty="0">
                <a:solidFill>
                  <a:srgbClr val="101631"/>
                </a:solidFill>
                <a:highlight>
                  <a:srgbClr val="FFFFFF"/>
                </a:highlight>
              </a:rPr>
              <a:t>Mirroring System</a:t>
            </a:r>
          </a:p>
        </p:txBody>
      </p:sp>
    </p:spTree>
    <p:extLst>
      <p:ext uri="{BB962C8B-B14F-4D97-AF65-F5344CB8AC3E}">
        <p14:creationId xmlns:p14="http://schemas.microsoft.com/office/powerpoint/2010/main" val="611118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fld id="{00000000-1234-1234-1234-123412341234}" type="slidenum">
              <a:rPr lang="en"/>
              <a:pPr defTabSz="914378">
                <a:defRPr/>
              </a:pPr>
              <a:t>8</a:t>
            </a:fld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865"/>
            <a:ext cx="6212192" cy="4126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523" y="1016865"/>
            <a:ext cx="4457477" cy="4457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793" y="1003486"/>
            <a:ext cx="1563760" cy="8870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5244" y="4510892"/>
            <a:ext cx="1764945" cy="887045"/>
          </a:xfrm>
          <a:prstGeom prst="rect">
            <a:avLst/>
          </a:prstGeom>
        </p:spPr>
      </p:pic>
      <p:sp>
        <p:nvSpPr>
          <p:cNvPr id="10" name="Google Shape;223;p31"/>
          <p:cNvSpPr txBox="1">
            <a:spLocks/>
          </p:cNvSpPr>
          <p:nvPr/>
        </p:nvSpPr>
        <p:spPr>
          <a:xfrm>
            <a:off x="119737" y="220667"/>
            <a:ext cx="6241067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 defTabSz="914378">
              <a:lnSpc>
                <a:spcPct val="115000"/>
              </a:lnSpc>
              <a:buNone/>
              <a:defRPr/>
            </a:pPr>
            <a:r>
              <a:rPr lang="en-US" sz="4000" dirty="0">
                <a:solidFill>
                  <a:srgbClr val="101631"/>
                </a:solidFill>
                <a:highlight>
                  <a:srgbClr val="FFFFFF"/>
                </a:highlight>
              </a:rPr>
              <a:t>Our Survival System</a:t>
            </a:r>
          </a:p>
        </p:txBody>
      </p:sp>
    </p:spTree>
    <p:extLst>
      <p:ext uri="{BB962C8B-B14F-4D97-AF65-F5344CB8AC3E}">
        <p14:creationId xmlns:p14="http://schemas.microsoft.com/office/powerpoint/2010/main" val="212699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fld id="{00000000-1234-1234-1234-123412341234}" type="slidenum">
              <a:rPr lang="en"/>
              <a:pPr defTabSz="914378">
                <a:defRPr/>
              </a:pPr>
              <a:t>9</a:t>
            </a:fld>
            <a:endParaRPr/>
          </a:p>
        </p:txBody>
      </p:sp>
      <p:sp>
        <p:nvSpPr>
          <p:cNvPr id="4" name="Google Shape;223;p31"/>
          <p:cNvSpPr txBox="1">
            <a:spLocks/>
          </p:cNvSpPr>
          <p:nvPr/>
        </p:nvSpPr>
        <p:spPr>
          <a:xfrm>
            <a:off x="119737" y="1360472"/>
            <a:ext cx="3552323" cy="17056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 defTabSz="914378">
              <a:lnSpc>
                <a:spcPct val="115000"/>
              </a:lnSpc>
              <a:buNone/>
              <a:defRPr/>
            </a:pPr>
            <a:r>
              <a:rPr lang="en-US" sz="2800" u="sng" dirty="0"/>
              <a:t>SCARF</a:t>
            </a:r>
          </a:p>
          <a:p>
            <a:pPr marL="175022" indent="-175022" defTabSz="914378">
              <a:lnSpc>
                <a:spcPct val="115000"/>
              </a:lnSpc>
              <a:defRPr/>
            </a:pPr>
            <a:endParaRPr lang="en-US" sz="1050" dirty="0"/>
          </a:p>
          <a:p>
            <a:pPr marL="175022" indent="-175022" defTabSz="914378">
              <a:lnSpc>
                <a:spcPct val="115000"/>
              </a:lnSpc>
              <a:defRPr/>
            </a:pPr>
            <a:r>
              <a:rPr lang="en-US" sz="2800" dirty="0"/>
              <a:t>Status</a:t>
            </a:r>
          </a:p>
          <a:p>
            <a:pPr marL="175022" indent="-175022" defTabSz="914378">
              <a:lnSpc>
                <a:spcPct val="115000"/>
              </a:lnSpc>
              <a:defRPr/>
            </a:pPr>
            <a:r>
              <a:rPr lang="en-US" sz="2800" dirty="0"/>
              <a:t>Certainty</a:t>
            </a:r>
          </a:p>
          <a:p>
            <a:pPr marL="175022" indent="-175022" defTabSz="914378">
              <a:lnSpc>
                <a:spcPct val="115000"/>
              </a:lnSpc>
              <a:defRPr/>
            </a:pPr>
            <a:r>
              <a:rPr lang="en-US" sz="2800" dirty="0"/>
              <a:t>Autonomy</a:t>
            </a:r>
          </a:p>
          <a:p>
            <a:pPr marL="175022" indent="-175022" defTabSz="914378">
              <a:lnSpc>
                <a:spcPct val="115000"/>
              </a:lnSpc>
              <a:defRPr/>
            </a:pPr>
            <a:r>
              <a:rPr lang="en-US" sz="2800" dirty="0"/>
              <a:t>Relatedness</a:t>
            </a:r>
          </a:p>
          <a:p>
            <a:pPr marL="175022" indent="-175022" defTabSz="914378">
              <a:lnSpc>
                <a:spcPct val="115000"/>
              </a:lnSpc>
              <a:defRPr/>
            </a:pPr>
            <a:r>
              <a:rPr lang="en-US" sz="2800" dirty="0"/>
              <a:t>Fairness</a:t>
            </a:r>
          </a:p>
        </p:txBody>
      </p:sp>
      <p:sp>
        <p:nvSpPr>
          <p:cNvPr id="6" name="Google Shape;223;p31"/>
          <p:cNvSpPr txBox="1">
            <a:spLocks/>
          </p:cNvSpPr>
          <p:nvPr/>
        </p:nvSpPr>
        <p:spPr>
          <a:xfrm>
            <a:off x="119737" y="220667"/>
            <a:ext cx="6241067" cy="6998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 defTabSz="914378">
              <a:lnSpc>
                <a:spcPct val="115000"/>
              </a:lnSpc>
              <a:buNone/>
              <a:defRPr/>
            </a:pPr>
            <a:r>
              <a:rPr lang="en-US" sz="4000" dirty="0" err="1">
                <a:solidFill>
                  <a:srgbClr val="101631"/>
                </a:solidFill>
                <a:highlight>
                  <a:srgbClr val="FFFFFF"/>
                </a:highlight>
              </a:rPr>
              <a:t>Th</a:t>
            </a:r>
            <a:r>
              <a:rPr lang="en-US" sz="4000" dirty="0">
                <a:solidFill>
                  <a:srgbClr val="101631"/>
                </a:solidFill>
                <a:highlight>
                  <a:srgbClr val="FFFFFF"/>
                </a:highlight>
              </a:rPr>
              <a:t>e SCARF Model</a:t>
            </a:r>
          </a:p>
        </p:txBody>
      </p:sp>
      <p:sp>
        <p:nvSpPr>
          <p:cNvPr id="5" name="Google Shape;223;p31"/>
          <p:cNvSpPr txBox="1">
            <a:spLocks/>
          </p:cNvSpPr>
          <p:nvPr/>
        </p:nvSpPr>
        <p:spPr>
          <a:xfrm>
            <a:off x="7145080" y="4588275"/>
            <a:ext cx="1515140" cy="40719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 defTabSz="914378">
              <a:lnSpc>
                <a:spcPct val="115000"/>
              </a:lnSpc>
              <a:buNone/>
              <a:defRPr/>
            </a:pPr>
            <a:r>
              <a:rPr lang="en-US" sz="1200" dirty="0"/>
              <a:t>- David Rock, 2008</a:t>
            </a:r>
          </a:p>
        </p:txBody>
      </p:sp>
    </p:spTree>
    <p:extLst>
      <p:ext uri="{BB962C8B-B14F-4D97-AF65-F5344CB8AC3E}">
        <p14:creationId xmlns:p14="http://schemas.microsoft.com/office/powerpoint/2010/main" val="850636618"/>
      </p:ext>
    </p:extLst>
  </p:cSld>
  <p:clrMapOvr>
    <a:masterClrMapping/>
  </p:clrMapOvr>
</p:sld>
</file>

<file path=ppt/theme/theme1.xml><?xml version="1.0" encoding="utf-8"?>
<a:theme xmlns:a="http://schemas.openxmlformats.org/drawingml/2006/main" name="Julie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lamon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alamon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251D6925054B4F9709ADC3CF1B5F15" ma:contentTypeVersion="13" ma:contentTypeDescription="Create a new document." ma:contentTypeScope="" ma:versionID="d288f3b155a32b7ae677823dab2fe680">
  <xsd:schema xmlns:xsd="http://www.w3.org/2001/XMLSchema" xmlns:xs="http://www.w3.org/2001/XMLSchema" xmlns:p="http://schemas.microsoft.com/office/2006/metadata/properties" xmlns:ns3="f96c0543-cf8a-43c6-9b9a-12a952f1a808" xmlns:ns4="55e3d031-8580-497f-aa81-1cfedb946249" targetNamespace="http://schemas.microsoft.com/office/2006/metadata/properties" ma:root="true" ma:fieldsID="c55fd06d08bf164edfeba44e0cd67112" ns3:_="" ns4:_="">
    <xsd:import namespace="f96c0543-cf8a-43c6-9b9a-12a952f1a808"/>
    <xsd:import namespace="55e3d031-8580-497f-aa81-1cfedb9462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6c0543-cf8a-43c6-9b9a-12a952f1a8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3d031-8580-497f-aa81-1cfedb94624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2595517-39D7-437F-B1B6-0CA871CD1D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6c0543-cf8a-43c6-9b9a-12a952f1a808"/>
    <ds:schemaRef ds:uri="55e3d031-8580-497f-aa81-1cfedb9462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4C41CA-0E58-4F2A-A22B-40567A5C88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42699D-D975-4023-864E-DA55BDC7CF8E}">
  <ds:schemaRefs>
    <ds:schemaRef ds:uri="http://purl.org/dc/terms/"/>
    <ds:schemaRef ds:uri="http://schemas.openxmlformats.org/package/2006/metadata/core-properties"/>
    <ds:schemaRef ds:uri="http://purl.org/dc/dcmitype/"/>
    <ds:schemaRef ds:uri="f96c0543-cf8a-43c6-9b9a-12a952f1a808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55e3d031-8580-497f-aa81-1cfedb94624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8372</TotalTime>
  <Words>1734</Words>
  <Application>Microsoft Office PowerPoint</Application>
  <PresentationFormat>On-screen Show (16:9)</PresentationFormat>
  <Paragraphs>220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Helvetica Neue Light</vt:lpstr>
      <vt:lpstr>Zilla Slab Light</vt:lpstr>
      <vt:lpstr>Arial</vt:lpstr>
      <vt:lpstr>Zilla Slab Highlight</vt:lpstr>
      <vt:lpstr>Montserrat Light</vt:lpstr>
      <vt:lpstr>Montserrat ExtraBold</vt:lpstr>
      <vt:lpstr>Juliet template</vt:lpstr>
      <vt:lpstr>Palamon template</vt:lpstr>
      <vt:lpstr>1_Palamon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David Nichols</dc:creator>
  <cp:lastModifiedBy>Karla Nelson</cp:lastModifiedBy>
  <cp:revision>132</cp:revision>
  <dcterms:modified xsi:type="dcterms:W3CDTF">2020-10-15T21:04:43Z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0x01010025251D6925054B4F9709ADC3CF1B5F15</vt:lpwstr>
  </property>
</Properties>
</file>