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39"/>
  </p:notesMasterIdLst>
  <p:sldIdLst>
    <p:sldId id="256" r:id="rId5"/>
    <p:sldId id="257" r:id="rId6"/>
    <p:sldId id="260" r:id="rId7"/>
    <p:sldId id="296" r:id="rId8"/>
    <p:sldId id="258" r:id="rId9"/>
    <p:sldId id="261" r:id="rId10"/>
    <p:sldId id="262" r:id="rId11"/>
    <p:sldId id="264" r:id="rId12"/>
    <p:sldId id="266" r:id="rId13"/>
    <p:sldId id="267" r:id="rId14"/>
    <p:sldId id="268" r:id="rId15"/>
    <p:sldId id="269" r:id="rId16"/>
    <p:sldId id="294" r:id="rId17"/>
    <p:sldId id="270" r:id="rId18"/>
    <p:sldId id="271" r:id="rId19"/>
    <p:sldId id="272" r:id="rId20"/>
    <p:sldId id="274" r:id="rId21"/>
    <p:sldId id="275" r:id="rId22"/>
    <p:sldId id="276" r:id="rId23"/>
    <p:sldId id="301" r:id="rId24"/>
    <p:sldId id="263" r:id="rId25"/>
    <p:sldId id="302" r:id="rId26"/>
    <p:sldId id="277" r:id="rId27"/>
    <p:sldId id="285" r:id="rId28"/>
    <p:sldId id="286" r:id="rId29"/>
    <p:sldId id="287" r:id="rId30"/>
    <p:sldId id="288" r:id="rId31"/>
    <p:sldId id="300" r:id="rId32"/>
    <p:sldId id="278" r:id="rId33"/>
    <p:sldId id="279" r:id="rId34"/>
    <p:sldId id="280" r:id="rId35"/>
    <p:sldId id="281" r:id="rId36"/>
    <p:sldId id="282" r:id="rId37"/>
    <p:sldId id="284" r:id="rId38"/>
  </p:sldIdLst>
  <p:sldSz cx="12192000" cy="6858000"/>
  <p:notesSz cx="6858000" cy="9144000"/>
  <p:embeddedFontLst>
    <p:embeddedFont>
      <p:font typeface="Calibri" panose="020F0502020204030204" pitchFamily="34" charset="0"/>
      <p:regular r:id="rId40"/>
      <p:bold r:id="rId41"/>
      <p:italic r:id="rId42"/>
      <p:boldItalic r:id="rId43"/>
    </p:embeddedFont>
    <p:embeddedFont>
      <p:font typeface="Kaushan Script" panose="020B0604020202020204" charset="0"/>
      <p:regular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5" roundtripDataSignature="AMtx7mg4RhwyicIC6JMYaI7ZmmoGUNKYd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D9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96" y="4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3.fntdata"/><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1.fntdata"/><Relationship Id="rId45" Type="http://customschemas.google.com/relationships/presentationmetadata" Target="meta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4.fntdata"/><Relationship Id="rId48"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427330733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66691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a:t>Survey evaluating the extent to which the plan and its associated planning process used demographic references, public engagement processes, goals, and strategies that include or reference diversity, inclusion, social justice and equity concepts or words</a:t>
            </a:r>
            <a:endParaRPr/>
          </a:p>
          <a:p>
            <a:pPr marL="0" lvl="0" indent="0" algn="l" rtl="0">
              <a:lnSpc>
                <a:spcPct val="100000"/>
              </a:lnSpc>
              <a:spcBef>
                <a:spcPts val="0"/>
              </a:spcBef>
              <a:spcAft>
                <a:spcPts val="0"/>
              </a:spcAft>
              <a:buSzPts val="1100"/>
              <a:buNone/>
            </a:pPr>
            <a:endParaRPr/>
          </a:p>
        </p:txBody>
      </p:sp>
      <p:sp>
        <p:nvSpPr>
          <p:cNvPr id="164" name="Google Shape;16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55003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1" name="Google Shape;17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168983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100" b="0" i="0" u="none" strike="noStrike" cap="none">
                <a:solidFill>
                  <a:srgbClr val="000000"/>
                </a:solidFill>
                <a:latin typeface="Arial"/>
                <a:ea typeface="Arial"/>
                <a:cs typeface="Arial"/>
                <a:sym typeface="Arial"/>
              </a:rPr>
              <a:t>NYC: “inclusive of communities representing categories of identity including but not limited to historically underrepresented communities”</a:t>
            </a:r>
            <a:endParaRPr/>
          </a:p>
          <a:p>
            <a:pPr marL="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0" lvl="0" indent="0" algn="l" rtl="0">
              <a:lnSpc>
                <a:spcPct val="100000"/>
              </a:lnSpc>
              <a:spcBef>
                <a:spcPts val="0"/>
              </a:spcBef>
              <a:spcAft>
                <a:spcPts val="0"/>
              </a:spcAft>
              <a:buSzPts val="1100"/>
              <a:buNone/>
            </a:pPr>
            <a:r>
              <a:rPr lang="en-US" sz="1100" b="0" i="0" u="none" strike="noStrike" cap="none">
                <a:solidFill>
                  <a:srgbClr val="000000"/>
                </a:solidFill>
                <a:latin typeface="Arial"/>
                <a:ea typeface="Arial"/>
                <a:cs typeface="Arial"/>
                <a:sym typeface="Arial"/>
              </a:rPr>
              <a:t>Tacoma, WA: “a social good and the wellspring of free expression. Its support and protection require equitable distribution of public resources, particularly to correct past injustices and balance an excess of commercialization.”</a:t>
            </a:r>
            <a:endParaRPr/>
          </a:p>
          <a:p>
            <a:pPr marL="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0" lvl="0" indent="0" algn="l" rtl="0">
              <a:lnSpc>
                <a:spcPct val="100000"/>
              </a:lnSpc>
              <a:spcBef>
                <a:spcPts val="0"/>
              </a:spcBef>
              <a:spcAft>
                <a:spcPts val="0"/>
              </a:spcAft>
              <a:buSzPts val="1100"/>
              <a:buNone/>
            </a:pPr>
            <a:r>
              <a:rPr lang="en-US" sz="1100" b="0" i="0" u="none" strike="noStrike" cap="none">
                <a:solidFill>
                  <a:srgbClr val="000000"/>
                </a:solidFill>
                <a:latin typeface="Arial"/>
                <a:ea typeface="Arial"/>
                <a:cs typeface="Arial"/>
                <a:sym typeface="Arial"/>
              </a:rPr>
              <a:t>Santa Clarita, California: diversity is “encompassing acceptance and respect. It means understanding that each individual is unique, and recognizing our individual differences. These can be along the dimensions of race, ethnicity, gender, sexual orientation, socio-economic status, age, physical abilities, religious beliefs, political beliefs, or other ideologies”</a:t>
            </a:r>
            <a:endParaRPr/>
          </a:p>
        </p:txBody>
      </p:sp>
      <p:sp>
        <p:nvSpPr>
          <p:cNvPr id="179" name="Google Shape;17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12030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9" name="Google Shape;189;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204155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Some planning processes identified specific tactics to involve and include the opinions of people of color, those with disabilities, or others targeted because they came from marginalized groups. </a:t>
            </a:r>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Other plans noted that themes emerged from their planning processes that pointed to the need to address gaps in services or resources to marginalized populations.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
        <p:nvSpPr>
          <p:cNvPr id="198" name="Google Shape;19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313766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“Engagement Teams,” populated by artists whose jobs it was to build relationships and collect information specifically from communities who had typically been excluded in the past planning processes, people of color. </a:t>
            </a:r>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“The artists involved were hired for their community expertise, experience and ability to connect to diverse communities across the city...The staff team and Artist Engagement Teams worked with Voices for Racial Justice, a local community organization working to advance racial, cultural, social and economic justice, to learn how to infuse racial equity into data analysis” (p. 19). </a:t>
            </a:r>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This outreach process resulted in higher engagement levels from people of color and a more nuanced analysis of survey responses in the final plan which compared white people’s survey answers to those from people of color.</a:t>
            </a:r>
            <a:endParaRPr/>
          </a:p>
          <a:p>
            <a:pPr marL="0" lvl="0" indent="0" algn="l" rtl="0">
              <a:lnSpc>
                <a:spcPct val="100000"/>
              </a:lnSpc>
              <a:spcBef>
                <a:spcPts val="0"/>
              </a:spcBef>
              <a:spcAft>
                <a:spcPts val="0"/>
              </a:spcAft>
              <a:buSzPts val="1100"/>
              <a:buNone/>
            </a:pPr>
            <a:endParaRPr/>
          </a:p>
        </p:txBody>
      </p:sp>
      <p:sp>
        <p:nvSpPr>
          <p:cNvPr id="206" name="Google Shape;20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698004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2" name="Google Shape;22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205889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100" b="0" i="0" u="none" strike="noStrike" cap="none">
                <a:solidFill>
                  <a:srgbClr val="000000"/>
                </a:solidFill>
                <a:latin typeface="Arial"/>
                <a:ea typeface="Arial"/>
                <a:cs typeface="Arial"/>
                <a:sym typeface="Arial"/>
              </a:rPr>
              <a:t>Denver was an impressive exception in the front-end engagement area. They used bilingual input tools to collect vision concepts and priorities during the planning process. They also conducted a survey targeting African Americans and Hispanics “to further understand commonalities and differences among key communities in their desire for, evaluation of and experience with arts, culture and creativity in Denver” </a:t>
            </a:r>
            <a:endParaRPr/>
          </a:p>
        </p:txBody>
      </p:sp>
      <p:sp>
        <p:nvSpPr>
          <p:cNvPr id="229" name="Google Shape;22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707229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6241e18fa5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100" b="0" i="0" u="none" strike="noStrike" cap="none">
                <a:solidFill>
                  <a:srgbClr val="000000"/>
                </a:solidFill>
                <a:latin typeface="Arial"/>
                <a:ea typeface="Arial"/>
                <a:cs typeface="Arial"/>
                <a:sym typeface="Arial"/>
              </a:rPr>
              <a:t>Diverse populations are identified as the other who needs to be included, understood, or appreciated, but frequently the populations who are called diverse are not identified with specific demographic information.  </a:t>
            </a:r>
            <a:endParaRPr/>
          </a:p>
          <a:p>
            <a:pPr marL="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0" lvl="0" indent="0" algn="l" rtl="0">
              <a:lnSpc>
                <a:spcPct val="100000"/>
              </a:lnSpc>
              <a:spcBef>
                <a:spcPts val="0"/>
              </a:spcBef>
              <a:spcAft>
                <a:spcPts val="0"/>
              </a:spcAft>
              <a:buSzPts val="1100"/>
              <a:buNone/>
            </a:pPr>
            <a:r>
              <a:rPr lang="en-US" sz="1100" b="0" i="0" u="none" strike="noStrike" cap="none">
                <a:solidFill>
                  <a:srgbClr val="000000"/>
                </a:solidFill>
                <a:latin typeface="Arial"/>
                <a:ea typeface="Arial"/>
                <a:cs typeface="Arial"/>
                <a:sym typeface="Arial"/>
              </a:rPr>
              <a:t>For example, Oklahoma City’s plan notes “The cultural momentum of our City is influencing economic growth, opportunities for tourism, the revitalization of neighborhoods, and a deeper appreciation of ethnic diversity” (2009, p. 3). There is no mention in the plan of what ethnic diversity the authors are referring to, nor any indication that those of ethnic diversity were participants in the cultural planning process. </a:t>
            </a:r>
            <a:endParaRPr/>
          </a:p>
          <a:p>
            <a:pPr marL="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0" lvl="0" indent="0" algn="l" rtl="0">
              <a:lnSpc>
                <a:spcPct val="100000"/>
              </a:lnSpc>
              <a:spcBef>
                <a:spcPts val="0"/>
              </a:spcBef>
              <a:spcAft>
                <a:spcPts val="0"/>
              </a:spcAft>
              <a:buSzPts val="1100"/>
              <a:buNone/>
            </a:pPr>
            <a:r>
              <a:rPr lang="en-US" sz="1100" b="0" i="0" u="none" strike="noStrike" cap="none">
                <a:solidFill>
                  <a:srgbClr val="000000"/>
                </a:solidFill>
                <a:latin typeface="Arial"/>
                <a:ea typeface="Arial"/>
                <a:cs typeface="Arial"/>
                <a:sym typeface="Arial"/>
              </a:rPr>
              <a:t>When discussing board leadership, Reno’s plan notes that while about 30-35% of the Reno’s population is non-Caucasian, and that most cultural organizations have made an effort to establish relationships with minority groups, “overall diversity is still not present in the arts to a great degree” (2012, p. 13-14). The only other mentions in the plan regarding diversity were about encouraging “diversity awareness,” with no indication that the engagement of actual people of color was a goal.</a:t>
            </a:r>
            <a:endParaRPr/>
          </a:p>
        </p:txBody>
      </p:sp>
      <p:sp>
        <p:nvSpPr>
          <p:cNvPr id="238" name="Google Shape;238;g6241e18fa5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479682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a:t>There is evidence that equity is being advanced with increasing prioritization in recent plans, however there is still much work to be done in understanding and identifying more robust best practices in this arena. </a:t>
            </a:r>
            <a:endParaRPr b="1"/>
          </a:p>
          <a:p>
            <a:pPr marL="0" lvl="0" indent="0" algn="l" rtl="0">
              <a:lnSpc>
                <a:spcPct val="100000"/>
              </a:lnSpc>
              <a:spcBef>
                <a:spcPts val="0"/>
              </a:spcBef>
              <a:spcAft>
                <a:spcPts val="0"/>
              </a:spcAft>
              <a:buSzPts val="1100"/>
              <a:buNone/>
            </a:pPr>
            <a:endParaRPr/>
          </a:p>
        </p:txBody>
      </p:sp>
      <p:sp>
        <p:nvSpPr>
          <p:cNvPr id="248" name="Google Shape;24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90616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813961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a:t>There is evidence that equity is being advanced with increasing prioritization in recent plans, however there is still much work to be done in understanding and identifying more robust best practices in this arena. </a:t>
            </a:r>
            <a:endParaRPr b="1"/>
          </a:p>
          <a:p>
            <a:pPr marL="0" lvl="0" indent="0" algn="l" rtl="0">
              <a:lnSpc>
                <a:spcPct val="100000"/>
              </a:lnSpc>
              <a:spcBef>
                <a:spcPts val="0"/>
              </a:spcBef>
              <a:spcAft>
                <a:spcPts val="0"/>
              </a:spcAft>
              <a:buSzPts val="1100"/>
              <a:buNone/>
            </a:pPr>
            <a:endParaRPr/>
          </a:p>
        </p:txBody>
      </p:sp>
      <p:sp>
        <p:nvSpPr>
          <p:cNvPr id="248" name="Google Shape;24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048912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a:t>There is evidence that equity is being advanced with increasing prioritization in recent plans, however there is still much work to be done in understanding and identifying more robust best practices in this arena. </a:t>
            </a:r>
            <a:endParaRPr b="1"/>
          </a:p>
          <a:p>
            <a:pPr marL="0" lvl="0" indent="0" algn="l" rtl="0">
              <a:lnSpc>
                <a:spcPct val="100000"/>
              </a:lnSpc>
              <a:spcBef>
                <a:spcPts val="0"/>
              </a:spcBef>
              <a:spcAft>
                <a:spcPts val="0"/>
              </a:spcAft>
              <a:buSzPts val="1100"/>
              <a:buNone/>
            </a:pPr>
            <a:endParaRPr/>
          </a:p>
        </p:txBody>
      </p:sp>
      <p:sp>
        <p:nvSpPr>
          <p:cNvPr id="248" name="Google Shape;24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51451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a:t>There is evidence that equity is being advanced with increasing prioritization in recent plans, however there is still much work to be done in understanding and identifying more robust best practices in this arena. </a:t>
            </a:r>
            <a:endParaRPr b="1"/>
          </a:p>
          <a:p>
            <a:pPr marL="0" lvl="0" indent="0" algn="l" rtl="0">
              <a:lnSpc>
                <a:spcPct val="100000"/>
              </a:lnSpc>
              <a:spcBef>
                <a:spcPts val="0"/>
              </a:spcBef>
              <a:spcAft>
                <a:spcPts val="0"/>
              </a:spcAft>
              <a:buSzPts val="1100"/>
              <a:buNone/>
            </a:pPr>
            <a:endParaRPr/>
          </a:p>
        </p:txBody>
      </p:sp>
      <p:sp>
        <p:nvSpPr>
          <p:cNvPr id="248" name="Google Shape;24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790166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a:t>There is evidence that equity is being advanced with increasing prioritization in recent plans, however there is still much work to be done in understanding and identifying more robust best practices in this arena. </a:t>
            </a:r>
            <a:endParaRPr b="1"/>
          </a:p>
          <a:p>
            <a:pPr marL="0" lvl="0" indent="0" algn="l" rtl="0">
              <a:lnSpc>
                <a:spcPct val="100000"/>
              </a:lnSpc>
              <a:spcBef>
                <a:spcPts val="0"/>
              </a:spcBef>
              <a:spcAft>
                <a:spcPts val="0"/>
              </a:spcAft>
              <a:buSzPts val="1100"/>
              <a:buNone/>
            </a:pPr>
            <a:endParaRPr/>
          </a:p>
        </p:txBody>
      </p:sp>
      <p:sp>
        <p:nvSpPr>
          <p:cNvPr id="248" name="Google Shape;24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205486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5" name="Google Shape;255;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563027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2" name="Google Shape;262;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918087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a02db9078f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9" name="Google Shape;269;ga02db9078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559802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a02db9078f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6" name="Google Shape;276;ga02db9078f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296896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a02db9078f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3" name="Google Shape;283;ga02db9078f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334616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7" name="Google Shape;297;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97415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5" name="Google Shape;11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32042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9b8f5dd141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9b8f5dd141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6839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9" name="Google Shape;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84596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a:t>Our applied interdisciplinary research team of practitioners and faculty span arts and cultural planning, arts economic development, general planning practice, and art making. </a:t>
            </a:r>
            <a:endParaRPr/>
          </a:p>
          <a:p>
            <a:pPr marL="0" lvl="0" indent="0" algn="l" rtl="0">
              <a:lnSpc>
                <a:spcPct val="100000"/>
              </a:lnSpc>
              <a:spcBef>
                <a:spcPts val="0"/>
              </a:spcBef>
              <a:spcAft>
                <a:spcPts val="0"/>
              </a:spcAft>
              <a:buSzPts val="1100"/>
              <a:buNone/>
            </a:pPr>
            <a:endParaRPr/>
          </a:p>
        </p:txBody>
      </p:sp>
      <p:sp>
        <p:nvSpPr>
          <p:cNvPr id="123" name="Google Shape;12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2836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66511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9b8f5dd141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9b8f5dd141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9725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7" name="Google Shape;15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9700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3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3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alpha val="40000"/>
          </a:schemeClr>
        </a:solidFill>
        <a:effectLst/>
      </p:bgPr>
    </p:bg>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2" y="811839"/>
            <a:ext cx="11430002" cy="1352389"/>
          </a:xfrm>
          <a:prstGeom prst="rect">
            <a:avLst/>
          </a:prstGeom>
          <a:noFill/>
          <a:ln>
            <a:noFill/>
          </a:ln>
        </p:spPr>
        <p:txBody>
          <a:bodyPr spcFirstLastPara="1" wrap="square" lIns="91425" tIns="45700" rIns="91425" bIns="45700" anchor="b" anchorCtr="0">
            <a:normAutofit fontScale="90000"/>
          </a:bodyPr>
          <a:lstStyle/>
          <a:p>
            <a:pPr marL="0" lvl="0" indent="0" algn="r" rtl="0">
              <a:lnSpc>
                <a:spcPct val="90000"/>
              </a:lnSpc>
              <a:spcBef>
                <a:spcPts val="0"/>
              </a:spcBef>
              <a:spcAft>
                <a:spcPts val="0"/>
              </a:spcAft>
              <a:buClr>
                <a:srgbClr val="548135"/>
              </a:buClr>
              <a:buSzPts val="5400"/>
              <a:buFont typeface="Kaushan Script"/>
              <a:buNone/>
            </a:pPr>
            <a:r>
              <a:rPr lang="en-US" sz="4860" dirty="0">
                <a:solidFill>
                  <a:srgbClr val="548135"/>
                </a:solidFill>
                <a:latin typeface="Kaushan Script"/>
                <a:ea typeface="Kaushan Script"/>
                <a:cs typeface="Kaushan Script"/>
                <a:sym typeface="Kaushan Script"/>
              </a:rPr>
              <a:t>Cultural Planning </a:t>
            </a:r>
            <a:br>
              <a:rPr lang="en-US" sz="4860" dirty="0">
                <a:solidFill>
                  <a:srgbClr val="548135"/>
                </a:solidFill>
                <a:latin typeface="Kaushan Script"/>
                <a:ea typeface="Kaushan Script"/>
                <a:cs typeface="Kaushan Script"/>
                <a:sym typeface="Kaushan Script"/>
              </a:rPr>
            </a:br>
            <a:r>
              <a:rPr lang="en-US" sz="4860" dirty="0">
                <a:solidFill>
                  <a:srgbClr val="548135"/>
                </a:solidFill>
                <a:latin typeface="Kaushan Script"/>
                <a:ea typeface="Kaushan Script"/>
                <a:cs typeface="Kaushan Script"/>
                <a:sym typeface="Kaushan Script"/>
              </a:rPr>
              <a:t>for Diversity, Equity, and Inclusion</a:t>
            </a:r>
            <a:r>
              <a:rPr lang="en-US" sz="4860" b="1" dirty="0">
                <a:solidFill>
                  <a:srgbClr val="548135"/>
                </a:solidFill>
                <a:latin typeface="Calibri"/>
                <a:ea typeface="Calibri"/>
                <a:cs typeface="Calibri"/>
                <a:sym typeface="Calibri"/>
              </a:rPr>
              <a:t>:</a:t>
            </a:r>
            <a:br>
              <a:rPr lang="en-US" sz="4860" b="1" dirty="0">
                <a:solidFill>
                  <a:srgbClr val="548135"/>
                </a:solidFill>
                <a:latin typeface="Calibri"/>
                <a:ea typeface="Calibri"/>
                <a:cs typeface="Calibri"/>
                <a:sym typeface="Calibri"/>
              </a:rPr>
            </a:br>
            <a:r>
              <a:rPr lang="en-US" sz="2916" b="1" dirty="0">
                <a:solidFill>
                  <a:srgbClr val="548135"/>
                </a:solidFill>
              </a:rPr>
              <a:t>Cultivating Change in Communities</a:t>
            </a:r>
            <a:endParaRPr sz="4860" b="1" dirty="0">
              <a:solidFill>
                <a:srgbClr val="548135"/>
              </a:solidFill>
              <a:latin typeface="Calibri"/>
              <a:ea typeface="Calibri"/>
              <a:cs typeface="Calibri"/>
              <a:sym typeface="Calibri"/>
            </a:endParaRPr>
          </a:p>
        </p:txBody>
      </p:sp>
      <p:sp>
        <p:nvSpPr>
          <p:cNvPr id="85" name="Google Shape;85;p1"/>
          <p:cNvSpPr txBox="1">
            <a:spLocks noGrp="1"/>
          </p:cNvSpPr>
          <p:nvPr>
            <p:ph type="subTitle" idx="1"/>
          </p:nvPr>
        </p:nvSpPr>
        <p:spPr>
          <a:xfrm>
            <a:off x="635620" y="2391509"/>
            <a:ext cx="10794380" cy="4079630"/>
          </a:xfrm>
          <a:prstGeom prst="rect">
            <a:avLst/>
          </a:prstGeom>
          <a:noFill/>
          <a:ln>
            <a:noFill/>
          </a:ln>
        </p:spPr>
        <p:txBody>
          <a:bodyPr spcFirstLastPara="1" wrap="square" lIns="91425" tIns="45700" rIns="91425" bIns="45700" anchor="t" anchorCtr="0">
            <a:normAutofit/>
          </a:bodyPr>
          <a:lstStyle/>
          <a:p>
            <a:pPr marL="0" lvl="0" indent="0" algn="r" rtl="0">
              <a:lnSpc>
                <a:spcPct val="70000"/>
              </a:lnSpc>
              <a:spcBef>
                <a:spcPts val="0"/>
              </a:spcBef>
              <a:spcAft>
                <a:spcPts val="0"/>
              </a:spcAft>
              <a:buClr>
                <a:schemeClr val="dk1"/>
              </a:buClr>
              <a:buSzPts val="2000"/>
              <a:buNone/>
            </a:pPr>
            <a:r>
              <a:rPr lang="en-US" sz="2000" dirty="0"/>
              <a:t>Dr. Amanda Ashley, Associate Professor, School of Public Service, Boise State University</a:t>
            </a:r>
            <a:endParaRPr dirty="0"/>
          </a:p>
          <a:p>
            <a:pPr marL="0" lvl="0" indent="0" algn="r" rtl="0">
              <a:lnSpc>
                <a:spcPct val="70000"/>
              </a:lnSpc>
              <a:spcBef>
                <a:spcPts val="1000"/>
              </a:spcBef>
              <a:spcAft>
                <a:spcPts val="0"/>
              </a:spcAft>
              <a:buClr>
                <a:schemeClr val="dk1"/>
              </a:buClr>
              <a:buSzPts val="2000"/>
              <a:buNone/>
            </a:pPr>
            <a:r>
              <a:rPr lang="en-US" sz="2000" dirty="0"/>
              <a:t>Dr. Carolyn G. Loh, Associate Professor, Wayne State University</a:t>
            </a:r>
            <a:endParaRPr sz="2000" dirty="0"/>
          </a:p>
          <a:p>
            <a:pPr marL="0" lvl="0" indent="0" algn="r" rtl="0">
              <a:lnSpc>
                <a:spcPct val="70000"/>
              </a:lnSpc>
              <a:spcBef>
                <a:spcPts val="1000"/>
              </a:spcBef>
              <a:spcAft>
                <a:spcPts val="0"/>
              </a:spcAft>
              <a:buClr>
                <a:schemeClr val="dk1"/>
              </a:buClr>
              <a:buSzPts val="2000"/>
              <a:buNone/>
            </a:pPr>
            <a:r>
              <a:rPr lang="en-US" sz="2000" dirty="0"/>
              <a:t>Karen Bubb, Cultural Planner, City of Boise &amp; PhD Student, Boise State University</a:t>
            </a:r>
            <a:endParaRPr sz="2000" dirty="0"/>
          </a:p>
          <a:p>
            <a:pPr marL="0" lvl="0" indent="0" algn="r" rtl="0">
              <a:lnSpc>
                <a:spcPct val="70000"/>
              </a:lnSpc>
              <a:spcBef>
                <a:spcPts val="1000"/>
              </a:spcBef>
              <a:spcAft>
                <a:spcPts val="0"/>
              </a:spcAft>
              <a:buClr>
                <a:schemeClr val="dk1"/>
              </a:buClr>
              <a:buSzPts val="2000"/>
              <a:buNone/>
            </a:pPr>
            <a:r>
              <a:rPr lang="en-US" sz="2000" dirty="0"/>
              <a:t>Dr. Leslie Durham, Interim Dean, College of Arts &amp; Sciences, Boise State University</a:t>
            </a:r>
            <a:endParaRPr dirty="0"/>
          </a:p>
          <a:p>
            <a:pPr marL="0" lvl="0" indent="0" algn="r" rtl="0">
              <a:lnSpc>
                <a:spcPct val="70000"/>
              </a:lnSpc>
              <a:spcBef>
                <a:spcPts val="1000"/>
              </a:spcBef>
              <a:spcAft>
                <a:spcPts val="0"/>
              </a:spcAft>
              <a:buClr>
                <a:schemeClr val="dk1"/>
              </a:buClr>
              <a:buSzPts val="2000"/>
              <a:buNone/>
            </a:pPr>
            <a:endParaRPr dirty="0"/>
          </a:p>
          <a:p>
            <a:pPr marL="0" lvl="0" indent="0" algn="r" rtl="0">
              <a:lnSpc>
                <a:spcPct val="70000"/>
              </a:lnSpc>
              <a:spcBef>
                <a:spcPts val="1000"/>
              </a:spcBef>
              <a:spcAft>
                <a:spcPts val="0"/>
              </a:spcAft>
              <a:buClr>
                <a:schemeClr val="dk1"/>
              </a:buClr>
              <a:buSzPts val="2400"/>
              <a:buNone/>
            </a:pPr>
            <a:endParaRPr dirty="0"/>
          </a:p>
          <a:p>
            <a:pPr marL="0" lvl="0" indent="0" algn="r" rtl="0">
              <a:lnSpc>
                <a:spcPct val="70000"/>
              </a:lnSpc>
              <a:spcBef>
                <a:spcPts val="1000"/>
              </a:spcBef>
              <a:spcAft>
                <a:spcPts val="0"/>
              </a:spcAft>
              <a:buClr>
                <a:schemeClr val="dk1"/>
              </a:buClr>
              <a:buSzPts val="2400"/>
              <a:buNone/>
            </a:pPr>
            <a:endParaRPr dirty="0"/>
          </a:p>
          <a:p>
            <a:pPr marL="0" lvl="0" indent="0" algn="ctr" rtl="0">
              <a:lnSpc>
                <a:spcPct val="70000"/>
              </a:lnSpc>
              <a:spcBef>
                <a:spcPts val="1000"/>
              </a:spcBef>
              <a:spcAft>
                <a:spcPts val="0"/>
              </a:spcAft>
              <a:buClr>
                <a:schemeClr val="dk1"/>
              </a:buClr>
              <a:buSzPts val="2400"/>
              <a:buNone/>
            </a:pPr>
            <a:r>
              <a:rPr lang="en-US" dirty="0"/>
              <a:t> </a:t>
            </a:r>
            <a:endParaRPr dirty="0"/>
          </a:p>
          <a:p>
            <a:pPr marL="0" lvl="0" indent="0" algn="ctr" rtl="0">
              <a:lnSpc>
                <a:spcPct val="70000"/>
              </a:lnSpc>
              <a:spcBef>
                <a:spcPts val="1000"/>
              </a:spcBef>
              <a:spcAft>
                <a:spcPts val="0"/>
              </a:spcAft>
              <a:buClr>
                <a:schemeClr val="dk1"/>
              </a:buClr>
              <a:buSzPts val="2400"/>
              <a:buNone/>
            </a:pPr>
            <a:endParaRPr dirty="0"/>
          </a:p>
          <a:p>
            <a:pPr marL="0" lvl="0" indent="0" algn="l" rtl="0">
              <a:lnSpc>
                <a:spcPct val="70000"/>
              </a:lnSpc>
              <a:spcBef>
                <a:spcPts val="1000"/>
              </a:spcBef>
              <a:spcAft>
                <a:spcPts val="0"/>
              </a:spcAft>
              <a:buClr>
                <a:srgbClr val="548135"/>
              </a:buClr>
              <a:buSzPts val="2000"/>
              <a:buNone/>
            </a:pPr>
            <a:r>
              <a:rPr lang="en-US" sz="2000" b="1" dirty="0">
                <a:solidFill>
                  <a:srgbClr val="548135"/>
                </a:solidFill>
              </a:rPr>
              <a:t>October 8</a:t>
            </a:r>
            <a:endParaRPr dirty="0"/>
          </a:p>
          <a:p>
            <a:pPr marL="0" lvl="0" indent="0" algn="l" rtl="0">
              <a:lnSpc>
                <a:spcPct val="70000"/>
              </a:lnSpc>
              <a:spcBef>
                <a:spcPts val="1000"/>
              </a:spcBef>
              <a:spcAft>
                <a:spcPts val="0"/>
              </a:spcAft>
              <a:buClr>
                <a:srgbClr val="548135"/>
              </a:buClr>
              <a:buSzPts val="2000"/>
              <a:buNone/>
            </a:pPr>
            <a:r>
              <a:rPr lang="en-US" sz="2000" b="1" dirty="0">
                <a:solidFill>
                  <a:srgbClr val="548135"/>
                </a:solidFill>
              </a:rPr>
              <a:t>APA ID 2020 ANNUAL CONFERENCE</a:t>
            </a:r>
            <a:endParaRPr dirty="0"/>
          </a:p>
          <a:p>
            <a:pPr marL="0" lvl="0" indent="0" algn="ctr" rtl="0">
              <a:lnSpc>
                <a:spcPct val="70000"/>
              </a:lnSpc>
              <a:spcBef>
                <a:spcPts val="1000"/>
              </a:spcBef>
              <a:spcAft>
                <a:spcPts val="0"/>
              </a:spcAft>
              <a:buClr>
                <a:schemeClr val="dk1"/>
              </a:buClr>
              <a:buSzPts val="2400"/>
              <a:buNone/>
            </a:pPr>
            <a:endParaRPr dirty="0"/>
          </a:p>
        </p:txBody>
      </p:sp>
      <p:sp>
        <p:nvSpPr>
          <p:cNvPr id="86" name="Google Shape;86;p1"/>
          <p:cNvSpPr/>
          <p:nvPr/>
        </p:nvSpPr>
        <p:spPr>
          <a:xfrm>
            <a:off x="11552664" y="0"/>
            <a:ext cx="122664" cy="6858000"/>
          </a:xfrm>
          <a:prstGeom prst="rect">
            <a:avLst/>
          </a:prstGeom>
          <a:solidFill>
            <a:srgbClr val="54813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7" name="Google Shape;87;p1"/>
          <p:cNvSpPr/>
          <p:nvPr/>
        </p:nvSpPr>
        <p:spPr>
          <a:xfrm>
            <a:off x="11797992" y="0"/>
            <a:ext cx="122664" cy="6858000"/>
          </a:xfrm>
          <a:prstGeom prst="rect">
            <a:avLst/>
          </a:prstGeom>
          <a:solidFill>
            <a:srgbClr val="54813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8" name="Google Shape;88;p1" descr="http://idahoapa.org/wp-content/uploads/2020/05/2020-Logo-Final-web-based-colors.jpg"/>
          <p:cNvPicPr preferRelativeResize="0"/>
          <p:nvPr/>
        </p:nvPicPr>
        <p:blipFill rotWithShape="1">
          <a:blip r:embed="rId3">
            <a:alphaModFix/>
          </a:blip>
          <a:srcRect/>
          <a:stretch/>
        </p:blipFill>
        <p:spPr>
          <a:xfrm>
            <a:off x="4660241" y="3854548"/>
            <a:ext cx="2320849" cy="300345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9"/>
          <p:cNvSpPr txBox="1">
            <a:spLocks noGrp="1"/>
          </p:cNvSpPr>
          <p:nvPr>
            <p:ph type="ctrTitle"/>
          </p:nvPr>
        </p:nvSpPr>
        <p:spPr>
          <a:xfrm>
            <a:off x="3" y="963877"/>
            <a:ext cx="3828600" cy="4438500"/>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548135"/>
              </a:buClr>
              <a:buSzPts val="4400"/>
              <a:buFont typeface="Calibri"/>
              <a:buNone/>
            </a:pPr>
            <a:r>
              <a:rPr lang="en-US" sz="4400" b="1">
                <a:solidFill>
                  <a:srgbClr val="548135"/>
                </a:solidFill>
                <a:latin typeface="Calibri"/>
                <a:ea typeface="Calibri"/>
                <a:cs typeface="Calibri"/>
                <a:sym typeface="Calibri"/>
              </a:rPr>
              <a:t>Methodology</a:t>
            </a:r>
            <a:endParaRPr sz="4400" b="1">
              <a:solidFill>
                <a:srgbClr val="548135"/>
              </a:solidFill>
              <a:latin typeface="Calibri"/>
              <a:ea typeface="Calibri"/>
              <a:cs typeface="Calibri"/>
              <a:sym typeface="Calibri"/>
            </a:endParaRPr>
          </a:p>
        </p:txBody>
      </p:sp>
      <p:sp>
        <p:nvSpPr>
          <p:cNvPr id="167" name="Google Shape;167;p9"/>
          <p:cNvSpPr txBox="1">
            <a:spLocks noGrp="1"/>
          </p:cNvSpPr>
          <p:nvPr>
            <p:ph type="subTitle" idx="1"/>
          </p:nvPr>
        </p:nvSpPr>
        <p:spPr>
          <a:xfrm>
            <a:off x="4225606" y="963877"/>
            <a:ext cx="7668300" cy="5160809"/>
          </a:xfrm>
          <a:prstGeom prst="rect">
            <a:avLst/>
          </a:prstGeom>
          <a:noFill/>
          <a:ln>
            <a:noFill/>
          </a:ln>
        </p:spPr>
        <p:txBody>
          <a:bodyPr spcFirstLastPara="1" wrap="square" lIns="91425" tIns="45700" rIns="91425" bIns="45700" anchor="ctr" anchorCtr="0">
            <a:normAutofit/>
          </a:bodyPr>
          <a:lstStyle/>
          <a:p>
            <a:pPr marL="0" lvl="0" indent="0" algn="ctr" rtl="0">
              <a:lnSpc>
                <a:spcPct val="80000"/>
              </a:lnSpc>
              <a:spcBef>
                <a:spcPts val="0"/>
              </a:spcBef>
              <a:spcAft>
                <a:spcPts val="0"/>
              </a:spcAft>
              <a:buClr>
                <a:schemeClr val="dk1"/>
              </a:buClr>
              <a:buSzPts val="2220"/>
              <a:buNone/>
            </a:pPr>
            <a:r>
              <a:rPr lang="en-US" sz="3200" b="1" dirty="0">
                <a:solidFill>
                  <a:schemeClr val="accent6">
                    <a:lumMod val="75000"/>
                  </a:schemeClr>
                </a:solidFill>
              </a:rPr>
              <a:t>Quantitative Content Analysis </a:t>
            </a:r>
            <a:endParaRPr sz="3200" dirty="0">
              <a:solidFill>
                <a:schemeClr val="accent6">
                  <a:lumMod val="75000"/>
                </a:schemeClr>
              </a:solidFill>
            </a:endParaRPr>
          </a:p>
          <a:p>
            <a:pPr marL="342900" lvl="0" indent="-342900" algn="l" rtl="0">
              <a:lnSpc>
                <a:spcPct val="80000"/>
              </a:lnSpc>
              <a:spcBef>
                <a:spcPts val="1000"/>
              </a:spcBef>
              <a:spcAft>
                <a:spcPts val="0"/>
              </a:spcAft>
              <a:buClr>
                <a:schemeClr val="dk1"/>
              </a:buClr>
              <a:buSzPts val="2220"/>
              <a:buFont typeface="Arial"/>
              <a:buChar char="•"/>
            </a:pPr>
            <a:r>
              <a:rPr lang="en-US" sz="3200" dirty="0"/>
              <a:t>Plans selected from a national sample derived from Americans for the Arts database &amp; Internet</a:t>
            </a:r>
            <a:br>
              <a:rPr lang="en-US" sz="3200" dirty="0"/>
            </a:br>
            <a:endParaRPr sz="3200" dirty="0"/>
          </a:p>
          <a:p>
            <a:pPr marL="342900" lvl="0" indent="-342900" algn="l" rtl="0">
              <a:lnSpc>
                <a:spcPct val="80000"/>
              </a:lnSpc>
              <a:spcBef>
                <a:spcPts val="1000"/>
              </a:spcBef>
              <a:spcAft>
                <a:spcPts val="0"/>
              </a:spcAft>
              <a:buClr>
                <a:schemeClr val="dk1"/>
              </a:buClr>
              <a:buSzPts val="2220"/>
              <a:buFont typeface="Arial"/>
              <a:buChar char="•"/>
            </a:pPr>
            <a:r>
              <a:rPr lang="en-US" sz="3200" dirty="0"/>
              <a:t>Content survey of 64 municipal arts and cultural plans from 1998-2018</a:t>
            </a:r>
          </a:p>
          <a:p>
            <a:pPr marL="342900" lvl="0" indent="-342900" algn="l" rtl="0">
              <a:lnSpc>
                <a:spcPct val="80000"/>
              </a:lnSpc>
              <a:spcBef>
                <a:spcPts val="1000"/>
              </a:spcBef>
              <a:spcAft>
                <a:spcPts val="0"/>
              </a:spcAft>
              <a:buClr>
                <a:schemeClr val="dk1"/>
              </a:buClr>
              <a:buSzPts val="2220"/>
              <a:buFont typeface="Arial"/>
              <a:buChar char="•"/>
            </a:pPr>
            <a:endParaRPr lang="en-US" sz="3200" dirty="0"/>
          </a:p>
          <a:p>
            <a:pPr marL="0" lvl="0" indent="0" rtl="0">
              <a:lnSpc>
                <a:spcPct val="80000"/>
              </a:lnSpc>
              <a:spcBef>
                <a:spcPts val="1000"/>
              </a:spcBef>
              <a:spcAft>
                <a:spcPts val="0"/>
              </a:spcAft>
              <a:buClr>
                <a:schemeClr val="dk1"/>
              </a:buClr>
              <a:buSzPts val="2220"/>
            </a:pPr>
            <a:r>
              <a:rPr lang="en-US" sz="3200" i="1" dirty="0">
                <a:solidFill>
                  <a:srgbClr val="FF0000"/>
                </a:solidFill>
              </a:rPr>
              <a:t>What is? How are these cities defining and looking at equity, diversity, and inclusion?</a:t>
            </a:r>
            <a:endParaRPr sz="3200" i="1" dirty="0">
              <a:solidFill>
                <a:srgbClr val="FF0000"/>
              </a:solidFill>
            </a:endParaRPr>
          </a:p>
          <a:p>
            <a:pPr marL="457200" lvl="0" indent="0" algn="l" rtl="0">
              <a:lnSpc>
                <a:spcPct val="80000"/>
              </a:lnSpc>
              <a:spcBef>
                <a:spcPts val="1000"/>
              </a:spcBef>
              <a:spcAft>
                <a:spcPts val="0"/>
              </a:spcAft>
              <a:buNone/>
            </a:pPr>
            <a:endParaRPr dirty="0"/>
          </a:p>
        </p:txBody>
      </p:sp>
      <p:cxnSp>
        <p:nvCxnSpPr>
          <p:cNvPr id="168" name="Google Shape;168;p9"/>
          <p:cNvCxnSpPr/>
          <p:nvPr/>
        </p:nvCxnSpPr>
        <p:spPr>
          <a:xfrm>
            <a:off x="4061154" y="1301625"/>
            <a:ext cx="0" cy="4254900"/>
          </a:xfrm>
          <a:prstGeom prst="straightConnector1">
            <a:avLst/>
          </a:prstGeom>
          <a:noFill/>
          <a:ln w="25400" cap="flat" cmpd="sng">
            <a:solidFill>
              <a:schemeClr val="dk1"/>
            </a:solidFill>
            <a:prstDash val="solid"/>
            <a:miter lim="800000"/>
            <a:headEnd type="none" w="sm" len="sm"/>
            <a:tailEnd type="none" w="sm" len="sm"/>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0"/>
          <p:cNvSpPr txBox="1">
            <a:spLocks noGrp="1"/>
          </p:cNvSpPr>
          <p:nvPr>
            <p:ph type="ctrTitle"/>
          </p:nvPr>
        </p:nvSpPr>
        <p:spPr>
          <a:xfrm>
            <a:off x="838200" y="963875"/>
            <a:ext cx="2279754" cy="43266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548135"/>
              </a:buClr>
              <a:buSzPts val="4400"/>
              <a:buFont typeface="Calibri"/>
              <a:buNone/>
            </a:pPr>
            <a:br>
              <a:rPr lang="en-US" sz="4400" b="1">
                <a:solidFill>
                  <a:srgbClr val="548135"/>
                </a:solidFill>
                <a:latin typeface="Calibri"/>
                <a:ea typeface="Calibri"/>
                <a:cs typeface="Calibri"/>
                <a:sym typeface="Calibri"/>
              </a:rPr>
            </a:br>
            <a:r>
              <a:rPr lang="en-US" sz="4400" b="1">
                <a:solidFill>
                  <a:srgbClr val="548135"/>
                </a:solidFill>
                <a:latin typeface="Calibri"/>
                <a:ea typeface="Calibri"/>
                <a:cs typeface="Calibri"/>
                <a:sym typeface="Calibri"/>
              </a:rPr>
              <a:t>Findings</a:t>
            </a:r>
            <a:endParaRPr sz="4400" b="1">
              <a:solidFill>
                <a:srgbClr val="548135"/>
              </a:solidFill>
              <a:latin typeface="Calibri"/>
              <a:ea typeface="Calibri"/>
              <a:cs typeface="Calibri"/>
              <a:sym typeface="Calibri"/>
            </a:endParaRPr>
          </a:p>
        </p:txBody>
      </p:sp>
      <p:sp>
        <p:nvSpPr>
          <p:cNvPr id="174" name="Google Shape;174;p10"/>
          <p:cNvSpPr txBox="1">
            <a:spLocks noGrp="1"/>
          </p:cNvSpPr>
          <p:nvPr>
            <p:ph type="subTitle" idx="1"/>
          </p:nvPr>
        </p:nvSpPr>
        <p:spPr>
          <a:xfrm>
            <a:off x="3670779" y="1220470"/>
            <a:ext cx="8304680" cy="9099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200"/>
              <a:buNone/>
            </a:pPr>
            <a:r>
              <a:rPr lang="en-US" sz="3200" b="1" dirty="0">
                <a:solidFill>
                  <a:schemeClr val="accent6">
                    <a:lumMod val="75000"/>
                  </a:schemeClr>
                </a:solidFill>
              </a:rPr>
              <a:t>Who is writing municipal cultural plans?</a:t>
            </a:r>
            <a:endParaRPr sz="3200" dirty="0">
              <a:solidFill>
                <a:schemeClr val="accent6">
                  <a:lumMod val="75000"/>
                </a:schemeClr>
              </a:solidFill>
            </a:endParaRPr>
          </a:p>
        </p:txBody>
      </p:sp>
      <p:cxnSp>
        <p:nvCxnSpPr>
          <p:cNvPr id="175" name="Google Shape;175;p10"/>
          <p:cNvCxnSpPr/>
          <p:nvPr/>
        </p:nvCxnSpPr>
        <p:spPr>
          <a:xfrm>
            <a:off x="3394366" y="1371575"/>
            <a:ext cx="0" cy="3918900"/>
          </a:xfrm>
          <a:prstGeom prst="straightConnector1">
            <a:avLst/>
          </a:prstGeom>
          <a:noFill/>
          <a:ln w="25400" cap="flat" cmpd="sng">
            <a:solidFill>
              <a:schemeClr val="dk1"/>
            </a:solidFill>
            <a:prstDash val="solid"/>
            <a:miter lim="800000"/>
            <a:headEnd type="none" w="sm" len="sm"/>
            <a:tailEnd type="none" w="sm" len="sm"/>
          </a:ln>
        </p:spPr>
      </p:cxnSp>
      <p:sp>
        <p:nvSpPr>
          <p:cNvPr id="176" name="Google Shape;176;p10"/>
          <p:cNvSpPr/>
          <p:nvPr/>
        </p:nvSpPr>
        <p:spPr>
          <a:xfrm>
            <a:off x="3904243" y="2596675"/>
            <a:ext cx="8403821" cy="2215991"/>
          </a:xfrm>
          <a:prstGeom prst="rect">
            <a:avLst/>
          </a:prstGeom>
          <a:noFill/>
          <a:ln>
            <a:noFill/>
          </a:ln>
        </p:spPr>
        <p:txBody>
          <a:bodyPr spcFirstLastPara="1" wrap="square" lIns="91425" tIns="0" rIns="91425" bIns="0" anchor="ctr" anchorCtr="0">
            <a:spAutoFit/>
          </a:bodyPr>
          <a:lstStyle/>
          <a:p>
            <a:pPr marL="171450" marR="0" lvl="0" indent="-171450" algn="l" rtl="0">
              <a:lnSpc>
                <a:spcPct val="100000"/>
              </a:lnSpc>
              <a:spcBef>
                <a:spcPts val="0"/>
              </a:spcBef>
              <a:spcAft>
                <a:spcPts val="0"/>
              </a:spcAft>
              <a:buClr>
                <a:srgbClr val="000000"/>
              </a:buClr>
              <a:buSzPts val="2400"/>
              <a:buFont typeface="Arial"/>
              <a:buChar char="•"/>
            </a:pPr>
            <a:r>
              <a:rPr lang="en-US" sz="2400" b="0" i="0" u="none" strike="noStrike" cap="none" dirty="0">
                <a:solidFill>
                  <a:srgbClr val="000000"/>
                </a:solidFill>
                <a:latin typeface="Calibri"/>
                <a:ea typeface="Calibri"/>
                <a:cs typeface="Calibri"/>
                <a:sym typeface="Calibri"/>
              </a:rPr>
              <a:t>A combination of consultants, municipal staff, steering committees, volunteers, and in a few rare cases, artists (Bellevue, WA, Houston, TX)</a:t>
            </a:r>
            <a:endParaRPr sz="2400" b="0" i="0" u="none" strike="noStrike" cap="none" dirty="0">
              <a:solidFill>
                <a:srgbClr val="000000"/>
              </a:solidFill>
              <a:latin typeface="Arial"/>
              <a:ea typeface="Arial"/>
              <a:cs typeface="Arial"/>
              <a:sym typeface="Arial"/>
            </a:endParaRPr>
          </a:p>
          <a:p>
            <a:pPr marL="171450" marR="0" lvl="0" indent="-44450" algn="l" rtl="0">
              <a:lnSpc>
                <a:spcPct val="100000"/>
              </a:lnSpc>
              <a:spcBef>
                <a:spcPts val="0"/>
              </a:spcBef>
              <a:spcAft>
                <a:spcPts val="0"/>
              </a:spcAft>
              <a:buClr>
                <a:schemeClr val="dk1"/>
              </a:buClr>
              <a:buSzPts val="2000"/>
              <a:buFont typeface="Arial"/>
              <a:buNone/>
            </a:pPr>
            <a:endParaRPr sz="2400" b="0" i="0" u="none" strike="noStrike" cap="none" dirty="0">
              <a:solidFill>
                <a:srgbClr val="000000"/>
              </a:solidFill>
              <a:latin typeface="Noto Sans Symbols"/>
              <a:ea typeface="Noto Sans Symbols"/>
              <a:cs typeface="Noto Sans Symbols"/>
              <a:sym typeface="Noto Sans Symbols"/>
            </a:endParaRPr>
          </a:p>
          <a:p>
            <a:pPr marL="0" marR="0" lvl="0" indent="0" algn="l" rtl="0">
              <a:lnSpc>
                <a:spcPct val="100000"/>
              </a:lnSpc>
              <a:spcBef>
                <a:spcPts val="0"/>
              </a:spcBef>
              <a:spcAft>
                <a:spcPts val="0"/>
              </a:spcAft>
              <a:buClr>
                <a:schemeClr val="dk1"/>
              </a:buClr>
              <a:buSzPts val="1800"/>
              <a:buFont typeface="Arial"/>
              <a:buNone/>
            </a:pPr>
            <a:br>
              <a:rPr lang="en-US" sz="2400" b="0" i="0" u="none" strike="noStrike" cap="none" dirty="0">
                <a:solidFill>
                  <a:schemeClr val="dk1"/>
                </a:solidFill>
                <a:latin typeface="Arial"/>
                <a:ea typeface="Arial"/>
                <a:cs typeface="Arial"/>
                <a:sym typeface="Arial"/>
              </a:rPr>
            </a:b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1"/>
          <p:cNvSpPr txBox="1">
            <a:spLocks noGrp="1"/>
          </p:cNvSpPr>
          <p:nvPr>
            <p:ph type="ctrTitle"/>
          </p:nvPr>
        </p:nvSpPr>
        <p:spPr>
          <a:xfrm>
            <a:off x="838200" y="963875"/>
            <a:ext cx="2878500" cy="4326600"/>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548135"/>
              </a:buClr>
              <a:buSzPts val="4400"/>
              <a:buFont typeface="Calibri"/>
              <a:buNone/>
            </a:pPr>
            <a:r>
              <a:rPr lang="en-US" sz="4400" b="1">
                <a:solidFill>
                  <a:srgbClr val="548135"/>
                </a:solidFill>
              </a:rPr>
              <a:t>Findings</a:t>
            </a:r>
            <a:endParaRPr sz="4400" b="1">
              <a:solidFill>
                <a:srgbClr val="548135"/>
              </a:solidFill>
              <a:latin typeface="Calibri"/>
              <a:ea typeface="Calibri"/>
              <a:cs typeface="Calibri"/>
              <a:sym typeface="Calibri"/>
            </a:endParaRPr>
          </a:p>
        </p:txBody>
      </p:sp>
      <p:sp>
        <p:nvSpPr>
          <p:cNvPr id="182" name="Google Shape;182;p11"/>
          <p:cNvSpPr txBox="1">
            <a:spLocks noGrp="1"/>
          </p:cNvSpPr>
          <p:nvPr>
            <p:ph type="subTitle" idx="1"/>
          </p:nvPr>
        </p:nvSpPr>
        <p:spPr>
          <a:xfrm>
            <a:off x="4160075" y="256300"/>
            <a:ext cx="7950900" cy="2324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200"/>
              <a:buNone/>
            </a:pPr>
            <a:r>
              <a:rPr lang="en-US" sz="3200" b="1" dirty="0">
                <a:solidFill>
                  <a:schemeClr val="accent6">
                    <a:lumMod val="75000"/>
                  </a:schemeClr>
                </a:solidFill>
              </a:rPr>
              <a:t>Definitions: </a:t>
            </a:r>
            <a:endParaRPr sz="3600" dirty="0">
              <a:solidFill>
                <a:schemeClr val="accent6">
                  <a:lumMod val="75000"/>
                </a:schemeClr>
              </a:solidFill>
            </a:endParaRPr>
          </a:p>
          <a:p>
            <a:pPr marL="0" lvl="0" indent="0" algn="ctr" rtl="0">
              <a:lnSpc>
                <a:spcPct val="90000"/>
              </a:lnSpc>
              <a:spcBef>
                <a:spcPts val="1000"/>
              </a:spcBef>
              <a:spcAft>
                <a:spcPts val="0"/>
              </a:spcAft>
              <a:buClr>
                <a:schemeClr val="dk1"/>
              </a:buClr>
              <a:buSzPts val="2200"/>
              <a:buNone/>
            </a:pPr>
            <a:r>
              <a:rPr lang="en-US" sz="2200" dirty="0"/>
              <a:t>When used, words such as diversity are infrequently defined (diversity used in 94% of plans, defined by 22%). </a:t>
            </a:r>
            <a:endParaRPr sz="2200" dirty="0"/>
          </a:p>
          <a:p>
            <a:pPr marL="0" lvl="0" indent="0" algn="ctr" rtl="0">
              <a:lnSpc>
                <a:spcPct val="90000"/>
              </a:lnSpc>
              <a:spcBef>
                <a:spcPts val="1000"/>
              </a:spcBef>
              <a:spcAft>
                <a:spcPts val="0"/>
              </a:spcAft>
              <a:buClr>
                <a:schemeClr val="dk1"/>
              </a:buClr>
              <a:buSzPts val="2200"/>
              <a:buNone/>
            </a:pPr>
            <a:r>
              <a:rPr lang="en-US" sz="2200" dirty="0"/>
              <a:t>When equity, inclusion, or diversity is defined, plans had </a:t>
            </a:r>
            <a:br>
              <a:rPr lang="en-US" sz="2200" dirty="0"/>
            </a:br>
            <a:r>
              <a:rPr lang="en-US" sz="2200" dirty="0"/>
              <a:t>a more comprehensive inclusion of equity principles </a:t>
            </a:r>
            <a:br>
              <a:rPr lang="en-US" sz="2200" dirty="0"/>
            </a:br>
            <a:r>
              <a:rPr lang="en-US" sz="2200" dirty="0"/>
              <a:t>in the planning process and resulting plan. </a:t>
            </a:r>
            <a:endParaRPr dirty="0"/>
          </a:p>
        </p:txBody>
      </p:sp>
      <p:cxnSp>
        <p:nvCxnSpPr>
          <p:cNvPr id="183" name="Google Shape;183;p11"/>
          <p:cNvCxnSpPr/>
          <p:nvPr/>
        </p:nvCxnSpPr>
        <p:spPr>
          <a:xfrm>
            <a:off x="4051729" y="1371625"/>
            <a:ext cx="0" cy="3918900"/>
          </a:xfrm>
          <a:prstGeom prst="straightConnector1">
            <a:avLst/>
          </a:prstGeom>
          <a:noFill/>
          <a:ln w="25400" cap="flat" cmpd="sng">
            <a:solidFill>
              <a:schemeClr val="dk1"/>
            </a:solidFill>
            <a:prstDash val="solid"/>
            <a:miter lim="800000"/>
            <a:headEnd type="none" w="sm" len="sm"/>
            <a:tailEnd type="none" w="sm" len="sm"/>
          </a:ln>
        </p:spPr>
      </p:cxnSp>
      <p:pic>
        <p:nvPicPr>
          <p:cNvPr id="184" name="Google Shape;184;p11" descr="A picture containing tree, outdoor, person, sport&#10;&#10;Description automatically generated"/>
          <p:cNvPicPr preferRelativeResize="0"/>
          <p:nvPr/>
        </p:nvPicPr>
        <p:blipFill rotWithShape="1">
          <a:blip r:embed="rId3">
            <a:alphaModFix/>
          </a:blip>
          <a:srcRect/>
          <a:stretch/>
        </p:blipFill>
        <p:spPr>
          <a:xfrm>
            <a:off x="4596422" y="2718278"/>
            <a:ext cx="1881206" cy="2421294"/>
          </a:xfrm>
          <a:prstGeom prst="rect">
            <a:avLst/>
          </a:prstGeom>
          <a:noFill/>
          <a:ln>
            <a:noFill/>
          </a:ln>
        </p:spPr>
      </p:pic>
      <p:pic>
        <p:nvPicPr>
          <p:cNvPr id="185" name="Google Shape;185;p11" descr="A close up of a tree&#10;&#10;Description automatically generated"/>
          <p:cNvPicPr preferRelativeResize="0"/>
          <p:nvPr/>
        </p:nvPicPr>
        <p:blipFill rotWithShape="1">
          <a:blip r:embed="rId4">
            <a:alphaModFix/>
          </a:blip>
          <a:srcRect/>
          <a:stretch/>
        </p:blipFill>
        <p:spPr>
          <a:xfrm>
            <a:off x="7140251" y="3179111"/>
            <a:ext cx="2088805" cy="2693282"/>
          </a:xfrm>
          <a:prstGeom prst="rect">
            <a:avLst/>
          </a:prstGeom>
          <a:noFill/>
          <a:ln>
            <a:noFill/>
          </a:ln>
          <a:effectLst>
            <a:outerShdw blurRad="50800" dist="38100" algn="l" rotWithShape="0">
              <a:srgbClr val="000000">
                <a:alpha val="40000"/>
              </a:srgbClr>
            </a:outerShdw>
          </a:effectLst>
        </p:spPr>
      </p:pic>
      <p:pic>
        <p:nvPicPr>
          <p:cNvPr id="186" name="Google Shape;186;p11" descr="A close up of a sign&#10;&#10;Description automatically generated"/>
          <p:cNvPicPr preferRelativeResize="0"/>
          <p:nvPr/>
        </p:nvPicPr>
        <p:blipFill rotWithShape="1">
          <a:blip r:embed="rId5">
            <a:alphaModFix/>
          </a:blip>
          <a:srcRect/>
          <a:stretch/>
        </p:blipFill>
        <p:spPr>
          <a:xfrm>
            <a:off x="9787936" y="4187377"/>
            <a:ext cx="1845936" cy="242129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EF755C-2612-45A7-B8BA-DC76FAC37352}"/>
              </a:ext>
            </a:extLst>
          </p:cNvPr>
          <p:cNvSpPr txBox="1"/>
          <p:nvPr/>
        </p:nvSpPr>
        <p:spPr>
          <a:xfrm>
            <a:off x="538843" y="274290"/>
            <a:ext cx="11114314" cy="6309420"/>
          </a:xfrm>
          <a:prstGeom prst="rect">
            <a:avLst/>
          </a:prstGeom>
          <a:noFill/>
        </p:spPr>
        <p:txBody>
          <a:bodyPr wrap="square">
            <a:spAutoFit/>
          </a:bodyPr>
          <a:lstStyle/>
          <a:p>
            <a:pPr algn="ctr"/>
            <a:r>
              <a:rPr lang="en-US" sz="2800" b="1" dirty="0">
                <a:solidFill>
                  <a:schemeClr val="accent6">
                    <a:lumMod val="75000"/>
                  </a:schemeClr>
                </a:solidFill>
              </a:rPr>
              <a:t>Diversity</a:t>
            </a:r>
          </a:p>
          <a:p>
            <a:endParaRPr lang="en-US" sz="2000" dirty="0"/>
          </a:p>
          <a:p>
            <a:r>
              <a:rPr lang="en-US" sz="2000" b="1" dirty="0"/>
              <a:t>New York City, NY</a:t>
            </a:r>
          </a:p>
          <a:p>
            <a:r>
              <a:rPr lang="en-US" sz="2000" dirty="0"/>
              <a:t>“inclusive of communities representing categories of identity including but not</a:t>
            </a:r>
          </a:p>
          <a:p>
            <a:r>
              <a:rPr lang="en-US" sz="2000" dirty="0"/>
              <a:t>limited to historically underrepresented communities, including individuals from ALAANA</a:t>
            </a:r>
          </a:p>
          <a:p>
            <a:r>
              <a:rPr lang="en-US" sz="2000" dirty="0"/>
              <a:t>racial and/or ethnic groups, people with disabilities, and LGBTQI populations, people with</a:t>
            </a:r>
          </a:p>
          <a:p>
            <a:r>
              <a:rPr lang="en-US" sz="2000" dirty="0"/>
              <a:t>disabilities, all genders, including transgender and gender non-conforming individuals,</a:t>
            </a:r>
          </a:p>
          <a:p>
            <a:r>
              <a:rPr lang="en-US" sz="2000" dirty="0"/>
              <a:t>Indigenous, immigrant, and refugee populations, ESL or non-English language speakers, all</a:t>
            </a:r>
          </a:p>
          <a:p>
            <a:r>
              <a:rPr lang="en-US" sz="2000" dirty="0"/>
              <a:t>ages, including older adults and youth, and low-income New Yorkers” (2017, p. 69)</a:t>
            </a:r>
          </a:p>
          <a:p>
            <a:endParaRPr lang="en-US" sz="2000" dirty="0"/>
          </a:p>
          <a:p>
            <a:r>
              <a:rPr lang="en-US" sz="2000" b="1" dirty="0"/>
              <a:t>Tacoma, Washington</a:t>
            </a:r>
          </a:p>
          <a:p>
            <a:r>
              <a:rPr lang="en-US" sz="2000" dirty="0"/>
              <a:t>“a social good and the wellspring of free expression. Its support and protection require equitable distribution of public resources, particularly to correct past injustices and balance an excess of commercialization” (2016, p. 46). </a:t>
            </a:r>
          </a:p>
          <a:p>
            <a:endParaRPr lang="en-US" sz="2000" dirty="0"/>
          </a:p>
          <a:p>
            <a:r>
              <a:rPr lang="en-US" sz="2000" b="1" dirty="0"/>
              <a:t>Santa Clarita, California </a:t>
            </a:r>
          </a:p>
          <a:p>
            <a:r>
              <a:rPr lang="en-US" sz="2000" dirty="0"/>
              <a:t>“encompassing acceptance and respect. It means understanding that each individual is unique, and recognizing our individual differences. These can be along the dimensions of race, ethnicity, gender, sexual orientation, socio-economic status, age, physical abilities, religious beliefs, political beliefs, or other ideologies” (2016, p. 75).</a:t>
            </a:r>
          </a:p>
        </p:txBody>
      </p:sp>
    </p:spTree>
    <p:extLst>
      <p:ext uri="{BB962C8B-B14F-4D97-AF65-F5344CB8AC3E}">
        <p14:creationId xmlns:p14="http://schemas.microsoft.com/office/powerpoint/2010/main" val="2904448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7"/>
          <p:cNvSpPr txBox="1">
            <a:spLocks noGrp="1"/>
          </p:cNvSpPr>
          <p:nvPr>
            <p:ph type="ctrTitle"/>
          </p:nvPr>
        </p:nvSpPr>
        <p:spPr>
          <a:xfrm>
            <a:off x="838200" y="963875"/>
            <a:ext cx="2312400" cy="4326600"/>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548135"/>
              </a:buClr>
              <a:buSzPts val="4400"/>
              <a:buFont typeface="Calibri"/>
              <a:buNone/>
            </a:pPr>
            <a:r>
              <a:rPr lang="en-US" sz="4400" b="1">
                <a:solidFill>
                  <a:srgbClr val="548135"/>
                </a:solidFill>
                <a:latin typeface="Calibri"/>
                <a:ea typeface="Calibri"/>
                <a:cs typeface="Calibri"/>
                <a:sym typeface="Calibri"/>
              </a:rPr>
              <a:t>Findings</a:t>
            </a:r>
            <a:endParaRPr sz="4400" b="1">
              <a:solidFill>
                <a:srgbClr val="548135"/>
              </a:solidFill>
              <a:latin typeface="Calibri"/>
              <a:ea typeface="Calibri"/>
              <a:cs typeface="Calibri"/>
              <a:sym typeface="Calibri"/>
            </a:endParaRPr>
          </a:p>
        </p:txBody>
      </p:sp>
      <p:sp>
        <p:nvSpPr>
          <p:cNvPr id="192" name="Google Shape;192;p17"/>
          <p:cNvSpPr txBox="1">
            <a:spLocks noGrp="1"/>
          </p:cNvSpPr>
          <p:nvPr>
            <p:ph type="subTitle" idx="1"/>
          </p:nvPr>
        </p:nvSpPr>
        <p:spPr>
          <a:xfrm>
            <a:off x="4552545" y="237425"/>
            <a:ext cx="7558529" cy="5375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400"/>
              <a:buNone/>
            </a:pPr>
            <a:r>
              <a:rPr lang="en-US" sz="2800" b="1" dirty="0">
                <a:solidFill>
                  <a:schemeClr val="accent6">
                    <a:lumMod val="75000"/>
                  </a:schemeClr>
                </a:solidFill>
              </a:rPr>
              <a:t>Who is identified as marginalized, underserved?</a:t>
            </a:r>
            <a:endParaRPr sz="2800" b="1" dirty="0">
              <a:solidFill>
                <a:schemeClr val="accent6">
                  <a:lumMod val="75000"/>
                </a:schemeClr>
              </a:solidFill>
            </a:endParaRPr>
          </a:p>
          <a:p>
            <a:pPr marL="0" lvl="0" indent="0" algn="l" rtl="0">
              <a:lnSpc>
                <a:spcPct val="90000"/>
              </a:lnSpc>
              <a:spcBef>
                <a:spcPts val="0"/>
              </a:spcBef>
              <a:spcAft>
                <a:spcPts val="0"/>
              </a:spcAft>
              <a:buClr>
                <a:schemeClr val="dk1"/>
              </a:buClr>
              <a:buSzPts val="2400"/>
              <a:buNone/>
            </a:pPr>
            <a:endParaRPr dirty="0"/>
          </a:p>
          <a:p>
            <a:pPr marL="342900" lvl="0" indent="-342900" algn="l" rtl="0">
              <a:lnSpc>
                <a:spcPct val="90000"/>
              </a:lnSpc>
              <a:spcBef>
                <a:spcPts val="0"/>
              </a:spcBef>
              <a:spcAft>
                <a:spcPts val="0"/>
              </a:spcAft>
              <a:buClr>
                <a:schemeClr val="dk1"/>
              </a:buClr>
              <a:buSzPts val="2400"/>
              <a:buFont typeface="Arial" panose="020B0604020202020204" pitchFamily="34" charset="0"/>
              <a:buChar char="•"/>
            </a:pPr>
            <a:r>
              <a:rPr lang="en-US" dirty="0"/>
              <a:t>people of color/ethnically or racially diverse </a:t>
            </a:r>
            <a:endParaRPr dirty="0"/>
          </a:p>
          <a:p>
            <a:pPr marL="342900" lvl="0" indent="-342900" algn="l" rtl="0">
              <a:lnSpc>
                <a:spcPct val="90000"/>
              </a:lnSpc>
              <a:spcBef>
                <a:spcPts val="0"/>
              </a:spcBef>
              <a:spcAft>
                <a:spcPts val="0"/>
              </a:spcAft>
              <a:buClr>
                <a:schemeClr val="dk1"/>
              </a:buClr>
              <a:buSzPts val="2400"/>
              <a:buFont typeface="Arial" panose="020B0604020202020204" pitchFamily="34" charset="0"/>
              <a:buChar char="•"/>
            </a:pPr>
            <a:r>
              <a:rPr lang="en-US" dirty="0"/>
              <a:t>young people</a:t>
            </a:r>
            <a:endParaRPr dirty="0"/>
          </a:p>
          <a:p>
            <a:pPr marL="342900" lvl="0" indent="-342900" algn="l" rtl="0">
              <a:lnSpc>
                <a:spcPct val="90000"/>
              </a:lnSpc>
              <a:spcBef>
                <a:spcPts val="0"/>
              </a:spcBef>
              <a:spcAft>
                <a:spcPts val="0"/>
              </a:spcAft>
              <a:buClr>
                <a:schemeClr val="dk1"/>
              </a:buClr>
              <a:buSzPts val="2400"/>
              <a:buFont typeface="Arial" panose="020B0604020202020204" pitchFamily="34" charset="0"/>
              <a:buChar char="•"/>
            </a:pPr>
            <a:r>
              <a:rPr lang="en-US" dirty="0"/>
              <a:t>homeless youth</a:t>
            </a:r>
            <a:endParaRPr dirty="0"/>
          </a:p>
          <a:p>
            <a:pPr marL="342900" lvl="0" indent="-342900" algn="l" rtl="0">
              <a:lnSpc>
                <a:spcPct val="90000"/>
              </a:lnSpc>
              <a:spcBef>
                <a:spcPts val="0"/>
              </a:spcBef>
              <a:spcAft>
                <a:spcPts val="0"/>
              </a:spcAft>
              <a:buClr>
                <a:schemeClr val="dk1"/>
              </a:buClr>
              <a:buSzPts val="2400"/>
              <a:buFont typeface="Arial" panose="020B0604020202020204" pitchFamily="34" charset="0"/>
              <a:buChar char="•"/>
            </a:pPr>
            <a:r>
              <a:rPr lang="en-US" dirty="0"/>
              <a:t>seniors/elders</a:t>
            </a:r>
            <a:endParaRPr dirty="0"/>
          </a:p>
          <a:p>
            <a:pPr marL="342900" lvl="0" indent="-342900" algn="l" rtl="0">
              <a:lnSpc>
                <a:spcPct val="90000"/>
              </a:lnSpc>
              <a:spcBef>
                <a:spcPts val="0"/>
              </a:spcBef>
              <a:spcAft>
                <a:spcPts val="0"/>
              </a:spcAft>
              <a:buClr>
                <a:schemeClr val="dk1"/>
              </a:buClr>
              <a:buSzPts val="2400"/>
              <a:buFont typeface="Arial" panose="020B0604020202020204" pitchFamily="34" charset="0"/>
              <a:buChar char="•"/>
            </a:pPr>
            <a:r>
              <a:rPr lang="en-US" dirty="0"/>
              <a:t>low-income people</a:t>
            </a:r>
            <a:endParaRPr dirty="0"/>
          </a:p>
          <a:p>
            <a:pPr marL="342900" lvl="0" indent="-342900" algn="l" rtl="0">
              <a:lnSpc>
                <a:spcPct val="90000"/>
              </a:lnSpc>
              <a:spcBef>
                <a:spcPts val="0"/>
              </a:spcBef>
              <a:spcAft>
                <a:spcPts val="0"/>
              </a:spcAft>
              <a:buClr>
                <a:schemeClr val="dk1"/>
              </a:buClr>
              <a:buSzPts val="2400"/>
              <a:buFont typeface="Arial" panose="020B0604020202020204" pitchFamily="34" charset="0"/>
              <a:buChar char="•"/>
            </a:pPr>
            <a:r>
              <a:rPr lang="en-US" dirty="0"/>
              <a:t>immigrants and refugees </a:t>
            </a:r>
            <a:endParaRPr dirty="0"/>
          </a:p>
          <a:p>
            <a:pPr marL="342900" lvl="0" indent="-342900" algn="l" rtl="0">
              <a:lnSpc>
                <a:spcPct val="90000"/>
              </a:lnSpc>
              <a:spcBef>
                <a:spcPts val="0"/>
              </a:spcBef>
              <a:spcAft>
                <a:spcPts val="0"/>
              </a:spcAft>
              <a:buClr>
                <a:schemeClr val="dk1"/>
              </a:buClr>
              <a:buSzPts val="2400"/>
              <a:buFont typeface="Arial" panose="020B0604020202020204" pitchFamily="34" charset="0"/>
              <a:buChar char="•"/>
            </a:pPr>
            <a:r>
              <a:rPr lang="en-US" dirty="0"/>
              <a:t>people with disabilities</a:t>
            </a:r>
            <a:endParaRPr dirty="0"/>
          </a:p>
          <a:p>
            <a:pPr marL="342900" lvl="0" indent="-342900" algn="l" rtl="0">
              <a:lnSpc>
                <a:spcPct val="90000"/>
              </a:lnSpc>
              <a:spcBef>
                <a:spcPts val="0"/>
              </a:spcBef>
              <a:spcAft>
                <a:spcPts val="0"/>
              </a:spcAft>
              <a:buClr>
                <a:schemeClr val="dk1"/>
              </a:buClr>
              <a:buSzPts val="2400"/>
              <a:buFont typeface="Arial" panose="020B0604020202020204" pitchFamily="34" charset="0"/>
              <a:buChar char="•"/>
            </a:pPr>
            <a:r>
              <a:rPr lang="en-US" dirty="0"/>
              <a:t>LGBTIQ</a:t>
            </a:r>
            <a:endParaRPr dirty="0"/>
          </a:p>
          <a:p>
            <a:pPr marL="342900" lvl="0" indent="-342900" algn="l" rtl="0">
              <a:lnSpc>
                <a:spcPct val="90000"/>
              </a:lnSpc>
              <a:spcBef>
                <a:spcPts val="0"/>
              </a:spcBef>
              <a:spcAft>
                <a:spcPts val="0"/>
              </a:spcAft>
              <a:buClr>
                <a:schemeClr val="dk1"/>
              </a:buClr>
              <a:buSzPts val="2400"/>
              <a:buFont typeface="Arial" panose="020B0604020202020204" pitchFamily="34" charset="0"/>
              <a:buChar char="•"/>
            </a:pPr>
            <a:r>
              <a:rPr lang="en-US" dirty="0"/>
              <a:t>those in neighborhoods outside the downtown core</a:t>
            </a:r>
            <a:endParaRPr dirty="0"/>
          </a:p>
          <a:p>
            <a:pPr marL="342900" lvl="0" indent="-342900" algn="ctr" rtl="0">
              <a:lnSpc>
                <a:spcPct val="90000"/>
              </a:lnSpc>
              <a:spcBef>
                <a:spcPts val="0"/>
              </a:spcBef>
              <a:spcAft>
                <a:spcPts val="0"/>
              </a:spcAft>
              <a:buClr>
                <a:schemeClr val="dk1"/>
              </a:buClr>
              <a:buSzPts val="2400"/>
              <a:buFont typeface="Arial" panose="020B0604020202020204" pitchFamily="34" charset="0"/>
              <a:buChar char="•"/>
            </a:pPr>
            <a:r>
              <a:rPr lang="en-US" dirty="0"/>
              <a:t> </a:t>
            </a:r>
            <a:br>
              <a:rPr lang="en-US" b="0" dirty="0"/>
            </a:br>
            <a:br>
              <a:rPr lang="en-US" b="0" dirty="0"/>
            </a:br>
            <a:endParaRPr dirty="0"/>
          </a:p>
        </p:txBody>
      </p:sp>
      <p:cxnSp>
        <p:nvCxnSpPr>
          <p:cNvPr id="193" name="Google Shape;193;p17"/>
          <p:cNvCxnSpPr/>
          <p:nvPr/>
        </p:nvCxnSpPr>
        <p:spPr>
          <a:xfrm>
            <a:off x="3721579" y="1469575"/>
            <a:ext cx="0" cy="3918900"/>
          </a:xfrm>
          <a:prstGeom prst="straightConnector1">
            <a:avLst/>
          </a:prstGeom>
          <a:noFill/>
          <a:ln w="25400" cap="flat" cmpd="sng">
            <a:solidFill>
              <a:schemeClr val="dk1"/>
            </a:solidFill>
            <a:prstDash val="solid"/>
            <a:miter lim="800000"/>
            <a:headEnd type="none" w="sm" len="sm"/>
            <a:tailEnd type="none" w="sm" len="sm"/>
          </a:ln>
        </p:spPr>
      </p:cxnSp>
      <p:pic>
        <p:nvPicPr>
          <p:cNvPr id="194" name="Google Shape;194;p17"/>
          <p:cNvPicPr preferRelativeResize="0"/>
          <p:nvPr/>
        </p:nvPicPr>
        <p:blipFill rotWithShape="1">
          <a:blip r:embed="rId3">
            <a:alphaModFix/>
          </a:blip>
          <a:srcRect/>
          <a:stretch/>
        </p:blipFill>
        <p:spPr>
          <a:xfrm>
            <a:off x="7794100" y="4623300"/>
            <a:ext cx="3070208" cy="1716925"/>
          </a:xfrm>
          <a:prstGeom prst="rect">
            <a:avLst/>
          </a:prstGeom>
          <a:noFill/>
          <a:ln>
            <a:noFill/>
          </a:ln>
        </p:spPr>
      </p:pic>
      <p:pic>
        <p:nvPicPr>
          <p:cNvPr id="195" name="Google Shape;195;p17"/>
          <p:cNvPicPr preferRelativeResize="0"/>
          <p:nvPr/>
        </p:nvPicPr>
        <p:blipFill rotWithShape="1">
          <a:blip r:embed="rId4">
            <a:alphaModFix/>
          </a:blip>
          <a:srcRect/>
          <a:stretch/>
        </p:blipFill>
        <p:spPr>
          <a:xfrm>
            <a:off x="5026925" y="4623288"/>
            <a:ext cx="2575399" cy="17169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2"/>
          <p:cNvSpPr txBox="1">
            <a:spLocks noGrp="1"/>
          </p:cNvSpPr>
          <p:nvPr>
            <p:ph type="ctrTitle"/>
          </p:nvPr>
        </p:nvSpPr>
        <p:spPr>
          <a:xfrm>
            <a:off x="838200" y="963875"/>
            <a:ext cx="2312400" cy="4326600"/>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548135"/>
              </a:buClr>
              <a:buSzPts val="4400"/>
              <a:buFont typeface="Calibri"/>
              <a:buNone/>
            </a:pPr>
            <a:r>
              <a:rPr lang="en-US" sz="4400" b="1">
                <a:solidFill>
                  <a:srgbClr val="548135"/>
                </a:solidFill>
                <a:latin typeface="Calibri"/>
                <a:ea typeface="Calibri"/>
                <a:cs typeface="Calibri"/>
                <a:sym typeface="Calibri"/>
              </a:rPr>
              <a:t>Findings</a:t>
            </a:r>
            <a:endParaRPr sz="4400" b="1">
              <a:solidFill>
                <a:srgbClr val="548135"/>
              </a:solidFill>
              <a:latin typeface="Calibri"/>
              <a:ea typeface="Calibri"/>
              <a:cs typeface="Calibri"/>
              <a:sym typeface="Calibri"/>
            </a:endParaRPr>
          </a:p>
        </p:txBody>
      </p:sp>
      <p:sp>
        <p:nvSpPr>
          <p:cNvPr id="201" name="Google Shape;201;p12"/>
          <p:cNvSpPr txBox="1">
            <a:spLocks noGrp="1"/>
          </p:cNvSpPr>
          <p:nvPr>
            <p:ph type="subTitle" idx="1"/>
          </p:nvPr>
        </p:nvSpPr>
        <p:spPr>
          <a:xfrm>
            <a:off x="3532904" y="244950"/>
            <a:ext cx="8451071" cy="1224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000"/>
              <a:buNone/>
            </a:pPr>
            <a:r>
              <a:rPr lang="en-US" sz="2800" b="1" dirty="0">
                <a:solidFill>
                  <a:schemeClr val="accent6">
                    <a:lumMod val="75000"/>
                  </a:schemeClr>
                </a:solidFill>
              </a:rPr>
              <a:t>Who, from the public, is participating in the community engagement process and how does this participation represent historically marginalized communities?</a:t>
            </a:r>
            <a:endParaRPr sz="2800" dirty="0">
              <a:solidFill>
                <a:schemeClr val="accent6">
                  <a:lumMod val="75000"/>
                </a:schemeClr>
              </a:solidFill>
            </a:endParaRPr>
          </a:p>
        </p:txBody>
      </p:sp>
      <p:cxnSp>
        <p:nvCxnSpPr>
          <p:cNvPr id="202" name="Google Shape;202;p12"/>
          <p:cNvCxnSpPr/>
          <p:nvPr/>
        </p:nvCxnSpPr>
        <p:spPr>
          <a:xfrm>
            <a:off x="3532904" y="1469550"/>
            <a:ext cx="0" cy="3918900"/>
          </a:xfrm>
          <a:prstGeom prst="straightConnector1">
            <a:avLst/>
          </a:prstGeom>
          <a:noFill/>
          <a:ln w="25400" cap="flat" cmpd="sng">
            <a:solidFill>
              <a:schemeClr val="dk1"/>
            </a:solidFill>
            <a:prstDash val="solid"/>
            <a:miter lim="800000"/>
            <a:headEnd type="none" w="sm" len="sm"/>
            <a:tailEnd type="none" w="sm" len="sm"/>
          </a:ln>
        </p:spPr>
      </p:cxnSp>
      <p:sp>
        <p:nvSpPr>
          <p:cNvPr id="203" name="Google Shape;203;p12"/>
          <p:cNvSpPr/>
          <p:nvPr/>
        </p:nvSpPr>
        <p:spPr>
          <a:xfrm>
            <a:off x="3824275" y="1588292"/>
            <a:ext cx="8276700" cy="3077766"/>
          </a:xfrm>
          <a:prstGeom prst="rect">
            <a:avLst/>
          </a:prstGeom>
          <a:noFill/>
          <a:ln>
            <a:noFill/>
          </a:ln>
        </p:spPr>
        <p:txBody>
          <a:bodyPr spcFirstLastPara="1" wrap="square" lIns="91425" tIns="0" rIns="91425" bIns="0" anchor="ctr"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rgbClr val="000000"/>
                </a:solidFill>
                <a:latin typeface="Calibri"/>
                <a:ea typeface="Calibri"/>
                <a:cs typeface="Calibri"/>
                <a:sym typeface="Calibri"/>
              </a:rPr>
              <a:t>Those identified as marginalized communities were mentioned to be part of the planning process in only </a:t>
            </a:r>
            <a:r>
              <a:rPr lang="en-US" sz="2000" b="0" i="0" u="none" strike="noStrike" cap="none" dirty="0">
                <a:solidFill>
                  <a:srgbClr val="FF0000"/>
                </a:solidFill>
                <a:latin typeface="Calibri"/>
                <a:ea typeface="Calibri"/>
                <a:cs typeface="Calibri"/>
                <a:sym typeface="Calibri"/>
              </a:rPr>
              <a:t>33% of the plans</a:t>
            </a:r>
            <a:r>
              <a:rPr lang="en-US" sz="2000" b="0" i="0" u="none" strike="noStrike" cap="none" dirty="0">
                <a:solidFill>
                  <a:srgbClr val="000000"/>
                </a:solidFill>
                <a:latin typeface="Calibri"/>
                <a:ea typeface="Calibri"/>
                <a:cs typeface="Calibri"/>
                <a:sym typeface="Calibri"/>
              </a:rPr>
              <a:t>. </a:t>
            </a:r>
            <a:endParaRPr sz="2000" b="0" i="0" u="none" strike="noStrike" cap="none" dirty="0">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2000"/>
              <a:buFont typeface="Arial"/>
              <a:buChar char="•"/>
            </a:pPr>
            <a:r>
              <a:rPr lang="en-US" sz="2000" b="1" i="0" u="none" strike="noStrike" cap="none" dirty="0">
                <a:solidFill>
                  <a:srgbClr val="000000"/>
                </a:solidFill>
                <a:latin typeface="Calibri"/>
                <a:ea typeface="Calibri"/>
                <a:cs typeface="Calibri"/>
                <a:sym typeface="Calibri"/>
              </a:rPr>
              <a:t>Statistics: </a:t>
            </a:r>
            <a:r>
              <a:rPr lang="en-US" sz="2000" b="0" i="0" u="none" strike="noStrike" cap="none" dirty="0">
                <a:solidFill>
                  <a:srgbClr val="000000"/>
                </a:solidFill>
                <a:latin typeface="Calibri"/>
                <a:ea typeface="Calibri"/>
                <a:cs typeface="Calibri"/>
                <a:sym typeface="Calibri"/>
              </a:rPr>
              <a:t>Charlotte, NC Cultural Plan notes: </a:t>
            </a:r>
            <a:br>
              <a:rPr lang="en-US" sz="2000" b="0" i="0" u="none" strike="noStrike" cap="none" dirty="0">
                <a:solidFill>
                  <a:srgbClr val="000000"/>
                </a:solidFill>
                <a:latin typeface="Calibri"/>
                <a:ea typeface="Calibri"/>
                <a:cs typeface="Calibri"/>
                <a:sym typeface="Calibri"/>
              </a:rPr>
            </a:br>
            <a:r>
              <a:rPr lang="en-US" sz="2000" b="0" i="0" u="none" strike="noStrike" cap="none" dirty="0">
                <a:solidFill>
                  <a:srgbClr val="000000"/>
                </a:solidFill>
                <a:latin typeface="Calibri"/>
                <a:ea typeface="Calibri"/>
                <a:cs typeface="Calibri"/>
                <a:sym typeface="Calibri"/>
              </a:rPr>
              <a:t>“though this planning process was well-publicized and timed to provide ample opportunity for broad-based participation, the white/non-white assessment ratio of response was 81:19 in a community whose white/non-white composition is 49:51.” (p. 12)</a:t>
            </a:r>
            <a:br>
              <a:rPr lang="en-US" sz="2000" b="0" i="0" u="none" strike="noStrike" cap="none" dirty="0">
                <a:solidFill>
                  <a:srgbClr val="000000"/>
                </a:solidFill>
                <a:latin typeface="Calibri"/>
                <a:ea typeface="Calibri"/>
                <a:cs typeface="Calibri"/>
                <a:sym typeface="Calibri"/>
              </a:rPr>
            </a:br>
            <a:endParaRPr sz="2000" b="0" i="0" u="none" strike="noStrike" cap="none" dirty="0">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2000"/>
              <a:buFont typeface="Arial"/>
              <a:buChar char="•"/>
            </a:pPr>
            <a:r>
              <a:rPr lang="en-US" sz="2000" b="1" i="0" u="none" strike="noStrike" cap="none" dirty="0">
                <a:solidFill>
                  <a:srgbClr val="000000"/>
                </a:solidFill>
                <a:latin typeface="Calibri"/>
                <a:ea typeface="Calibri"/>
                <a:cs typeface="Calibri"/>
                <a:sym typeface="Calibri"/>
              </a:rPr>
              <a:t>Zip Code Maps of Respondents: </a:t>
            </a:r>
            <a:r>
              <a:rPr lang="en-US" sz="2000" b="0" i="0" u="none" strike="noStrike" cap="none" dirty="0">
                <a:solidFill>
                  <a:srgbClr val="000000"/>
                </a:solidFill>
                <a:latin typeface="Calibri"/>
                <a:ea typeface="Calibri"/>
                <a:cs typeface="Calibri"/>
                <a:sym typeface="Calibri"/>
              </a:rPr>
              <a:t>Raleigh, NC</a:t>
            </a:r>
            <a:br>
              <a:rPr lang="en-US" sz="2000" b="0" i="1" u="none" strike="noStrike" cap="none" dirty="0">
                <a:solidFill>
                  <a:srgbClr val="FF0000"/>
                </a:solidFill>
                <a:latin typeface="Calibri"/>
                <a:ea typeface="Calibri"/>
                <a:cs typeface="Calibri"/>
                <a:sym typeface="Calibri"/>
              </a:rPr>
            </a:br>
            <a:endParaRPr sz="2000" b="0" i="1" u="none" strike="noStrike" cap="none" dirty="0">
              <a:solidFill>
                <a:srgbClr val="FF0000"/>
              </a:solidFill>
              <a:latin typeface="Calibri"/>
              <a:ea typeface="Calibri"/>
              <a:cs typeface="Calibri"/>
              <a:sym typeface="Calibri"/>
            </a:endParaRPr>
          </a:p>
        </p:txBody>
      </p:sp>
      <p:pic>
        <p:nvPicPr>
          <p:cNvPr id="3" name="Google Shape;219;p14">
            <a:extLst>
              <a:ext uri="{FF2B5EF4-FFF2-40B4-BE49-F238E27FC236}">
                <a16:creationId xmlns:a16="http://schemas.microsoft.com/office/drawing/2014/main" id="{193C641A-0780-41EC-AB5B-F6F96547B12A}"/>
              </a:ext>
            </a:extLst>
          </p:cNvPr>
          <p:cNvPicPr preferRelativeResize="0"/>
          <p:nvPr/>
        </p:nvPicPr>
        <p:blipFill rotWithShape="1">
          <a:blip r:embed="rId3">
            <a:alphaModFix/>
          </a:blip>
          <a:srcRect/>
          <a:stretch/>
        </p:blipFill>
        <p:spPr>
          <a:xfrm>
            <a:off x="9119863" y="3458791"/>
            <a:ext cx="2718698" cy="339920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3"/>
          <p:cNvSpPr txBox="1">
            <a:spLocks noGrp="1"/>
          </p:cNvSpPr>
          <p:nvPr>
            <p:ph type="subTitle" idx="1"/>
          </p:nvPr>
        </p:nvSpPr>
        <p:spPr>
          <a:xfrm>
            <a:off x="5346441" y="491538"/>
            <a:ext cx="6501873" cy="552915"/>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dk1"/>
              </a:buClr>
              <a:buSzPts val="2400"/>
              <a:buNone/>
            </a:pPr>
            <a:r>
              <a:rPr lang="en-US" b="1" dirty="0"/>
              <a:t>Minneapolis</a:t>
            </a:r>
            <a:endParaRPr dirty="0"/>
          </a:p>
          <a:p>
            <a:pPr marL="0" lvl="0" indent="0" algn="ctr" rtl="0">
              <a:lnSpc>
                <a:spcPct val="90000"/>
              </a:lnSpc>
              <a:spcBef>
                <a:spcPts val="1000"/>
              </a:spcBef>
              <a:spcAft>
                <a:spcPts val="0"/>
              </a:spcAft>
              <a:buClr>
                <a:schemeClr val="dk1"/>
              </a:buClr>
              <a:buSzPts val="2200"/>
              <a:buNone/>
            </a:pPr>
            <a:endParaRPr sz="2200" dirty="0"/>
          </a:p>
        </p:txBody>
      </p:sp>
      <p:pic>
        <p:nvPicPr>
          <p:cNvPr id="211" name="Google Shape;211;p13" descr="A screenshot of a cell phone&#10;&#10;Description automatically generated"/>
          <p:cNvPicPr preferRelativeResize="0"/>
          <p:nvPr/>
        </p:nvPicPr>
        <p:blipFill rotWithShape="1">
          <a:blip r:embed="rId3">
            <a:alphaModFix/>
          </a:blip>
          <a:srcRect/>
          <a:stretch/>
        </p:blipFill>
        <p:spPr>
          <a:xfrm>
            <a:off x="120807" y="1043286"/>
            <a:ext cx="11922036" cy="4734943"/>
          </a:xfrm>
          <a:prstGeom prst="rect">
            <a:avLst/>
          </a:prstGeom>
          <a:noFill/>
          <a:ln w="9525" cap="flat" cmpd="sng">
            <a:solidFill>
              <a:schemeClr val="dk1"/>
            </a:solidFill>
            <a:prstDash val="solid"/>
            <a:round/>
            <a:headEnd type="none" w="sm" len="sm"/>
            <a:tailEnd type="none" w="sm" len="sm"/>
          </a:ln>
        </p:spPr>
      </p:pic>
      <p:sp>
        <p:nvSpPr>
          <p:cNvPr id="6" name="TextBox 5">
            <a:extLst>
              <a:ext uri="{FF2B5EF4-FFF2-40B4-BE49-F238E27FC236}">
                <a16:creationId xmlns:a16="http://schemas.microsoft.com/office/drawing/2014/main" id="{E9C51474-51FE-4327-B4EB-1CB4FEBBB930}"/>
              </a:ext>
            </a:extLst>
          </p:cNvPr>
          <p:cNvSpPr txBox="1"/>
          <p:nvPr/>
        </p:nvSpPr>
        <p:spPr>
          <a:xfrm>
            <a:off x="566636" y="306330"/>
            <a:ext cx="6094378" cy="461665"/>
          </a:xfrm>
          <a:prstGeom prst="rect">
            <a:avLst/>
          </a:prstGeom>
          <a:noFill/>
        </p:spPr>
        <p:txBody>
          <a:bodyPr wrap="square">
            <a:spAutoFit/>
          </a:bodyPr>
          <a:lstStyle/>
          <a:p>
            <a:r>
              <a:rPr lang="en-US" sz="2400" b="1" i="0" u="none" strike="noStrike" cap="none" dirty="0">
                <a:solidFill>
                  <a:srgbClr val="000000"/>
                </a:solidFill>
                <a:latin typeface="Calibri"/>
                <a:ea typeface="Calibri"/>
                <a:cs typeface="Calibri"/>
                <a:sym typeface="Calibri"/>
              </a:rPr>
              <a:t>Side-by-Side Survey Responses</a:t>
            </a:r>
            <a:endParaRPr lang="en-US"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5"/>
          <p:cNvSpPr txBox="1">
            <a:spLocks noGrp="1"/>
          </p:cNvSpPr>
          <p:nvPr>
            <p:ph type="subTitle" idx="1"/>
          </p:nvPr>
        </p:nvSpPr>
        <p:spPr>
          <a:xfrm>
            <a:off x="132000" y="77821"/>
            <a:ext cx="11928000" cy="599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400"/>
              <a:buNone/>
            </a:pPr>
            <a:r>
              <a:rPr lang="en-US" b="1" dirty="0"/>
              <a:t>Use of Surveys/Targeted Outreach is Most Revealing: </a:t>
            </a:r>
            <a:r>
              <a:rPr lang="en-US" sz="2200" b="1" dirty="0"/>
              <a:t>Boulder, CO</a:t>
            </a:r>
            <a:endParaRPr sz="2200" dirty="0"/>
          </a:p>
        </p:txBody>
      </p:sp>
      <p:pic>
        <p:nvPicPr>
          <p:cNvPr id="225" name="Google Shape;225;p15" descr="A screenshot of a cell phone&#10;&#10;Description automatically generated"/>
          <p:cNvPicPr preferRelativeResize="0"/>
          <p:nvPr/>
        </p:nvPicPr>
        <p:blipFill rotWithShape="1">
          <a:blip r:embed="rId3">
            <a:alphaModFix/>
          </a:blip>
          <a:srcRect/>
          <a:stretch/>
        </p:blipFill>
        <p:spPr>
          <a:xfrm>
            <a:off x="6284068" y="677520"/>
            <a:ext cx="5518817" cy="6102659"/>
          </a:xfrm>
          <a:prstGeom prst="rect">
            <a:avLst/>
          </a:prstGeom>
          <a:noFill/>
          <a:ln w="9525"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pic>
      <p:pic>
        <p:nvPicPr>
          <p:cNvPr id="226" name="Google Shape;226;p15" descr="A screenshot of a cell phone&#10;&#10;Description automatically generated"/>
          <p:cNvPicPr preferRelativeResize="0"/>
          <p:nvPr/>
        </p:nvPicPr>
        <p:blipFill rotWithShape="1">
          <a:blip r:embed="rId4">
            <a:alphaModFix/>
          </a:blip>
          <a:srcRect/>
          <a:stretch/>
        </p:blipFill>
        <p:spPr>
          <a:xfrm>
            <a:off x="389115" y="677520"/>
            <a:ext cx="5750429" cy="6102659"/>
          </a:xfrm>
          <a:prstGeom prst="rect">
            <a:avLst/>
          </a:prstGeom>
          <a:noFill/>
          <a:ln w="9525"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6"/>
          <p:cNvSpPr txBox="1">
            <a:spLocks noGrp="1"/>
          </p:cNvSpPr>
          <p:nvPr>
            <p:ph type="ctrTitle"/>
          </p:nvPr>
        </p:nvSpPr>
        <p:spPr>
          <a:xfrm>
            <a:off x="338225" y="926150"/>
            <a:ext cx="2520000" cy="4326600"/>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548135"/>
              </a:buClr>
              <a:buSzPts val="4400"/>
              <a:buFont typeface="Calibri"/>
              <a:buNone/>
            </a:pPr>
            <a:r>
              <a:rPr lang="en-US" sz="4400" b="1">
                <a:solidFill>
                  <a:srgbClr val="548135"/>
                </a:solidFill>
                <a:latin typeface="Calibri"/>
                <a:ea typeface="Calibri"/>
                <a:cs typeface="Calibri"/>
                <a:sym typeface="Calibri"/>
              </a:rPr>
              <a:t>Findings</a:t>
            </a:r>
            <a:endParaRPr sz="4400" b="1">
              <a:solidFill>
                <a:srgbClr val="548135"/>
              </a:solidFill>
              <a:latin typeface="Calibri"/>
              <a:ea typeface="Calibri"/>
              <a:cs typeface="Calibri"/>
              <a:sym typeface="Calibri"/>
            </a:endParaRPr>
          </a:p>
        </p:txBody>
      </p:sp>
      <p:sp>
        <p:nvSpPr>
          <p:cNvPr id="232" name="Google Shape;232;p16"/>
          <p:cNvSpPr txBox="1">
            <a:spLocks noGrp="1"/>
          </p:cNvSpPr>
          <p:nvPr>
            <p:ph type="subTitle" idx="1"/>
          </p:nvPr>
        </p:nvSpPr>
        <p:spPr>
          <a:xfrm>
            <a:off x="3242828" y="354575"/>
            <a:ext cx="8737500" cy="571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400"/>
              <a:buNone/>
            </a:pPr>
            <a:r>
              <a:rPr lang="en-US" b="1" dirty="0"/>
              <a:t>Use of a Language other than English:</a:t>
            </a:r>
            <a:endParaRPr dirty="0"/>
          </a:p>
          <a:p>
            <a:pPr marL="0" lvl="0" indent="0" algn="ctr" rtl="0">
              <a:lnSpc>
                <a:spcPct val="90000"/>
              </a:lnSpc>
              <a:spcBef>
                <a:spcPts val="1000"/>
              </a:spcBef>
              <a:spcAft>
                <a:spcPts val="0"/>
              </a:spcAft>
              <a:buClr>
                <a:schemeClr val="dk1"/>
              </a:buClr>
              <a:buSzPts val="2200"/>
              <a:buNone/>
            </a:pPr>
            <a:r>
              <a:rPr lang="en-US" sz="2200" b="1" dirty="0"/>
              <a:t>Portland, Maine</a:t>
            </a:r>
            <a:endParaRPr sz="2200" dirty="0"/>
          </a:p>
        </p:txBody>
      </p:sp>
      <p:cxnSp>
        <p:nvCxnSpPr>
          <p:cNvPr id="233" name="Google Shape;233;p16"/>
          <p:cNvCxnSpPr/>
          <p:nvPr/>
        </p:nvCxnSpPr>
        <p:spPr>
          <a:xfrm>
            <a:off x="3023529" y="1333850"/>
            <a:ext cx="0" cy="3918900"/>
          </a:xfrm>
          <a:prstGeom prst="straightConnector1">
            <a:avLst/>
          </a:prstGeom>
          <a:noFill/>
          <a:ln w="25400" cap="flat" cmpd="sng">
            <a:solidFill>
              <a:schemeClr val="dk1"/>
            </a:solidFill>
            <a:prstDash val="solid"/>
            <a:miter lim="800000"/>
            <a:headEnd type="none" w="sm" len="sm"/>
            <a:tailEnd type="none" w="sm" len="sm"/>
          </a:ln>
        </p:spPr>
      </p:cxnSp>
      <p:pic>
        <p:nvPicPr>
          <p:cNvPr id="235" name="Google Shape;235;p16"/>
          <p:cNvPicPr preferRelativeResize="0"/>
          <p:nvPr/>
        </p:nvPicPr>
        <p:blipFill rotWithShape="1">
          <a:blip r:embed="rId3">
            <a:alphaModFix/>
          </a:blip>
          <a:srcRect/>
          <a:stretch/>
        </p:blipFill>
        <p:spPr>
          <a:xfrm>
            <a:off x="3394955" y="1240674"/>
            <a:ext cx="8585372" cy="526275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6241e18fa5_0_1"/>
          <p:cNvSpPr txBox="1">
            <a:spLocks noGrp="1"/>
          </p:cNvSpPr>
          <p:nvPr>
            <p:ph type="ctrTitle"/>
          </p:nvPr>
        </p:nvSpPr>
        <p:spPr>
          <a:xfrm>
            <a:off x="838200" y="963875"/>
            <a:ext cx="2510700" cy="43266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rgbClr val="548135"/>
              </a:buClr>
              <a:buSzPts val="4400"/>
              <a:buFont typeface="Calibri"/>
              <a:buNone/>
            </a:pPr>
            <a:r>
              <a:rPr lang="en-US" sz="4400" b="1">
                <a:solidFill>
                  <a:srgbClr val="548135"/>
                </a:solidFill>
                <a:latin typeface="Calibri"/>
                <a:ea typeface="Calibri"/>
                <a:cs typeface="Calibri"/>
                <a:sym typeface="Calibri"/>
              </a:rPr>
              <a:t>Findings</a:t>
            </a:r>
            <a:endParaRPr sz="4400" b="1">
              <a:solidFill>
                <a:srgbClr val="548135"/>
              </a:solidFill>
              <a:latin typeface="Calibri"/>
              <a:ea typeface="Calibri"/>
              <a:cs typeface="Calibri"/>
              <a:sym typeface="Calibri"/>
            </a:endParaRPr>
          </a:p>
        </p:txBody>
      </p:sp>
      <p:sp>
        <p:nvSpPr>
          <p:cNvPr id="241" name="Google Shape;241;g6241e18fa5_0_1"/>
          <p:cNvSpPr txBox="1">
            <a:spLocks noGrp="1"/>
          </p:cNvSpPr>
          <p:nvPr>
            <p:ph type="subTitle" idx="1"/>
          </p:nvPr>
        </p:nvSpPr>
        <p:spPr>
          <a:xfrm>
            <a:off x="3825900" y="963875"/>
            <a:ext cx="8366100" cy="971001"/>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en-US" sz="2800" b="1" dirty="0">
                <a:solidFill>
                  <a:schemeClr val="accent6">
                    <a:lumMod val="75000"/>
                  </a:schemeClr>
                </a:solidFill>
              </a:rPr>
              <a:t>“Voice” of plans often as “other” than plan authors.</a:t>
            </a:r>
            <a:br>
              <a:rPr lang="en-US" sz="2800" b="0" dirty="0">
                <a:solidFill>
                  <a:schemeClr val="accent6">
                    <a:lumMod val="75000"/>
                  </a:schemeClr>
                </a:solidFill>
              </a:rPr>
            </a:br>
            <a:r>
              <a:rPr lang="en-US" b="1" dirty="0">
                <a:solidFill>
                  <a:schemeClr val="accent6">
                    <a:lumMod val="75000"/>
                  </a:schemeClr>
                </a:solidFill>
              </a:rPr>
              <a:t>represents presumed white majority; </a:t>
            </a:r>
            <a:br>
              <a:rPr lang="en-US" b="1" dirty="0">
                <a:solidFill>
                  <a:schemeClr val="accent6">
                    <a:lumMod val="75000"/>
                  </a:schemeClr>
                </a:solidFill>
              </a:rPr>
            </a:br>
            <a:r>
              <a:rPr lang="en-US" b="1" dirty="0">
                <a:solidFill>
                  <a:schemeClr val="accent6">
                    <a:lumMod val="75000"/>
                  </a:schemeClr>
                </a:solidFill>
              </a:rPr>
              <a:t>“Diversity” is typically positioned </a:t>
            </a:r>
            <a:br>
              <a:rPr lang="en-US" b="0" dirty="0">
                <a:solidFill>
                  <a:schemeClr val="accent6">
                    <a:lumMod val="75000"/>
                  </a:schemeClr>
                </a:solidFill>
              </a:rPr>
            </a:br>
            <a:endParaRPr dirty="0">
              <a:solidFill>
                <a:schemeClr val="accent6">
                  <a:lumMod val="75000"/>
                </a:schemeClr>
              </a:solidFill>
            </a:endParaRPr>
          </a:p>
        </p:txBody>
      </p:sp>
      <p:cxnSp>
        <p:nvCxnSpPr>
          <p:cNvPr id="242" name="Google Shape;242;g6241e18fa5_0_1"/>
          <p:cNvCxnSpPr/>
          <p:nvPr/>
        </p:nvCxnSpPr>
        <p:spPr>
          <a:xfrm>
            <a:off x="3664954" y="1469550"/>
            <a:ext cx="0" cy="3918900"/>
          </a:xfrm>
          <a:prstGeom prst="straightConnector1">
            <a:avLst/>
          </a:prstGeom>
          <a:noFill/>
          <a:ln w="25400" cap="flat" cmpd="sng">
            <a:solidFill>
              <a:schemeClr val="dk1"/>
            </a:solidFill>
            <a:prstDash val="solid"/>
            <a:miter lim="800000"/>
            <a:headEnd type="none" w="sm" len="sm"/>
            <a:tailEnd type="none" w="sm" len="sm"/>
          </a:ln>
        </p:spPr>
      </p:cxnSp>
      <p:sp>
        <p:nvSpPr>
          <p:cNvPr id="2" name="TextBox 1">
            <a:extLst>
              <a:ext uri="{FF2B5EF4-FFF2-40B4-BE49-F238E27FC236}">
                <a16:creationId xmlns:a16="http://schemas.microsoft.com/office/drawing/2014/main" id="{7E9048D0-6080-4573-A198-604829A10BF1}"/>
              </a:ext>
            </a:extLst>
          </p:cNvPr>
          <p:cNvSpPr txBox="1"/>
          <p:nvPr/>
        </p:nvSpPr>
        <p:spPr>
          <a:xfrm>
            <a:off x="4128939" y="2813352"/>
            <a:ext cx="7959641" cy="2308324"/>
          </a:xfrm>
          <a:prstGeom prst="rect">
            <a:avLst/>
          </a:prstGeom>
          <a:noFill/>
        </p:spPr>
        <p:txBody>
          <a:bodyPr wrap="square">
            <a:spAutoFit/>
          </a:bodyPr>
          <a:lstStyle/>
          <a:p>
            <a:r>
              <a:rPr lang="en-US" sz="1800" b="1" dirty="0"/>
              <a:t>Oklahoma City, Oklahoma</a:t>
            </a:r>
          </a:p>
          <a:p>
            <a:r>
              <a:rPr lang="en-US" sz="1800" dirty="0"/>
              <a:t>“The cultural momentum of our City is influencing economic growth, opportunities for tourism, the revitalization of neighborhoods, and a deeper</a:t>
            </a:r>
          </a:p>
          <a:p>
            <a:r>
              <a:rPr lang="en-US" sz="1800" dirty="0"/>
              <a:t>appreciation of ethnic diversity” (2009, p. 3). </a:t>
            </a:r>
          </a:p>
          <a:p>
            <a:endParaRPr lang="en-US" sz="1800" dirty="0"/>
          </a:p>
          <a:p>
            <a:r>
              <a:rPr lang="en-US" sz="1800" dirty="0"/>
              <a:t>But no mention in the plan of what ethnic diversity the authors were referring to, nor any indication that people of color were participants in the process. </a:t>
            </a:r>
          </a:p>
          <a:p>
            <a:endParaRPr lang="en-US"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txBox="1">
            <a:spLocks noGrp="1"/>
          </p:cNvSpPr>
          <p:nvPr>
            <p:ph type="ctrTitle"/>
          </p:nvPr>
        </p:nvSpPr>
        <p:spPr>
          <a:xfrm>
            <a:off x="328800" y="888402"/>
            <a:ext cx="3494400" cy="4438500"/>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548135"/>
              </a:buClr>
              <a:buSzPts val="4400"/>
              <a:buFont typeface="Calibri"/>
              <a:buNone/>
            </a:pPr>
            <a:r>
              <a:rPr lang="en-US" sz="4400" b="1">
                <a:solidFill>
                  <a:srgbClr val="548135"/>
                </a:solidFill>
                <a:latin typeface="Calibri"/>
                <a:ea typeface="Calibri"/>
                <a:cs typeface="Calibri"/>
                <a:sym typeface="Calibri"/>
              </a:rPr>
              <a:t>Presentation Overview</a:t>
            </a:r>
            <a:endParaRPr/>
          </a:p>
        </p:txBody>
      </p:sp>
      <p:cxnSp>
        <p:nvCxnSpPr>
          <p:cNvPr id="94" name="Google Shape;94;p2"/>
          <p:cNvCxnSpPr/>
          <p:nvPr/>
        </p:nvCxnSpPr>
        <p:spPr>
          <a:xfrm>
            <a:off x="4108329" y="1258400"/>
            <a:ext cx="0" cy="4254900"/>
          </a:xfrm>
          <a:prstGeom prst="straightConnector1">
            <a:avLst/>
          </a:prstGeom>
          <a:noFill/>
          <a:ln w="25400" cap="flat" cmpd="sng">
            <a:solidFill>
              <a:schemeClr val="dk1"/>
            </a:solidFill>
            <a:prstDash val="solid"/>
            <a:miter lim="800000"/>
            <a:headEnd type="none" w="sm" len="sm"/>
            <a:tailEnd type="none" w="sm" len="sm"/>
          </a:ln>
        </p:spPr>
      </p:cxnSp>
      <p:sp>
        <p:nvSpPr>
          <p:cNvPr id="96" name="Google Shape;96;p2"/>
          <p:cNvSpPr txBox="1">
            <a:spLocks noGrp="1"/>
          </p:cNvSpPr>
          <p:nvPr>
            <p:ph type="subTitle" idx="1"/>
          </p:nvPr>
        </p:nvSpPr>
        <p:spPr>
          <a:xfrm>
            <a:off x="4952944" y="377072"/>
            <a:ext cx="6613745" cy="6330099"/>
          </a:xfrm>
          <a:prstGeom prst="rect">
            <a:avLst/>
          </a:prstGeom>
          <a:noFill/>
          <a:ln>
            <a:noFill/>
          </a:ln>
        </p:spPr>
        <p:txBody>
          <a:bodyPr spcFirstLastPara="1" wrap="square" lIns="91425" tIns="45700" rIns="91425" bIns="45700" anchor="ctr" anchorCtr="0">
            <a:noAutofit/>
          </a:bodyPr>
          <a:lstStyle/>
          <a:p>
            <a:pPr marL="704850" lvl="0" indent="-514350" algn="l" rtl="0">
              <a:lnSpc>
                <a:spcPct val="150000"/>
              </a:lnSpc>
              <a:spcBef>
                <a:spcPts val="0"/>
              </a:spcBef>
              <a:spcAft>
                <a:spcPts val="0"/>
              </a:spcAft>
              <a:buClr>
                <a:schemeClr val="dk1"/>
              </a:buClr>
              <a:buSzPts val="3000"/>
              <a:buFont typeface="+mj-lt"/>
              <a:buAutoNum type="arabicPeriod"/>
            </a:pPr>
            <a:r>
              <a:rPr lang="en-US" sz="3000" dirty="0"/>
              <a:t>Background</a:t>
            </a:r>
          </a:p>
          <a:p>
            <a:pPr marL="704850" lvl="0" indent="-514350" algn="l" rtl="0">
              <a:lnSpc>
                <a:spcPct val="150000"/>
              </a:lnSpc>
              <a:spcBef>
                <a:spcPts val="0"/>
              </a:spcBef>
              <a:spcAft>
                <a:spcPts val="0"/>
              </a:spcAft>
              <a:buClr>
                <a:schemeClr val="dk1"/>
              </a:buClr>
              <a:buSzPts val="3000"/>
              <a:buFont typeface="+mj-lt"/>
              <a:buAutoNum type="arabicPeriod"/>
            </a:pPr>
            <a:r>
              <a:rPr lang="en-US" sz="3000" dirty="0"/>
              <a:t>What is Cultural Planning?</a:t>
            </a:r>
          </a:p>
          <a:p>
            <a:pPr marL="704850" lvl="0" indent="-514350" algn="l" rtl="0">
              <a:lnSpc>
                <a:spcPct val="150000"/>
              </a:lnSpc>
              <a:spcBef>
                <a:spcPts val="0"/>
              </a:spcBef>
              <a:spcAft>
                <a:spcPts val="0"/>
              </a:spcAft>
              <a:buClr>
                <a:schemeClr val="dk1"/>
              </a:buClr>
              <a:buSzPts val="3000"/>
              <a:buFont typeface="+mj-lt"/>
              <a:buAutoNum type="arabicPeriod"/>
            </a:pPr>
            <a:r>
              <a:rPr lang="en-US" sz="3000" dirty="0"/>
              <a:t>Planning Significance of Project</a:t>
            </a:r>
          </a:p>
          <a:p>
            <a:pPr marL="704850" lvl="0" indent="-514350" algn="l" rtl="0">
              <a:lnSpc>
                <a:spcPct val="150000"/>
              </a:lnSpc>
              <a:spcBef>
                <a:spcPts val="0"/>
              </a:spcBef>
              <a:spcAft>
                <a:spcPts val="0"/>
              </a:spcAft>
              <a:buClr>
                <a:schemeClr val="dk1"/>
              </a:buClr>
              <a:buSzPts val="3000"/>
              <a:buFont typeface="+mj-lt"/>
              <a:buAutoNum type="arabicPeriod"/>
            </a:pPr>
            <a:r>
              <a:rPr lang="en-US" sz="3000" dirty="0"/>
              <a:t>Project Question</a:t>
            </a:r>
          </a:p>
          <a:p>
            <a:pPr marL="704850" lvl="0" indent="-514350" algn="l" rtl="0">
              <a:lnSpc>
                <a:spcPct val="150000"/>
              </a:lnSpc>
              <a:spcBef>
                <a:spcPts val="0"/>
              </a:spcBef>
              <a:spcAft>
                <a:spcPts val="0"/>
              </a:spcAft>
              <a:buClr>
                <a:schemeClr val="dk1"/>
              </a:buClr>
              <a:buSzPts val="3000"/>
              <a:buFont typeface="+mj-lt"/>
              <a:buAutoNum type="arabicPeriod"/>
            </a:pPr>
            <a:r>
              <a:rPr lang="en-US" sz="3000" dirty="0"/>
              <a:t>Values of Project to Planning Field</a:t>
            </a:r>
          </a:p>
          <a:p>
            <a:pPr marL="704850" lvl="0" indent="-514350" algn="l" rtl="0">
              <a:lnSpc>
                <a:spcPct val="150000"/>
              </a:lnSpc>
              <a:spcBef>
                <a:spcPts val="0"/>
              </a:spcBef>
              <a:spcAft>
                <a:spcPts val="0"/>
              </a:spcAft>
              <a:buClr>
                <a:schemeClr val="dk1"/>
              </a:buClr>
              <a:buSzPts val="3000"/>
              <a:buFont typeface="+mj-lt"/>
              <a:buAutoNum type="arabicPeriod"/>
            </a:pPr>
            <a:r>
              <a:rPr lang="en-US" sz="3000" dirty="0"/>
              <a:t>Methodology</a:t>
            </a:r>
          </a:p>
          <a:p>
            <a:pPr marL="704850" lvl="0" indent="-514350" algn="l" rtl="0">
              <a:lnSpc>
                <a:spcPct val="150000"/>
              </a:lnSpc>
              <a:spcBef>
                <a:spcPts val="0"/>
              </a:spcBef>
              <a:spcAft>
                <a:spcPts val="0"/>
              </a:spcAft>
              <a:buClr>
                <a:schemeClr val="dk1"/>
              </a:buClr>
              <a:buSzPts val="3000"/>
              <a:buFont typeface="+mj-lt"/>
              <a:buAutoNum type="arabicPeriod"/>
            </a:pPr>
            <a:r>
              <a:rPr lang="en-US" sz="3000" dirty="0"/>
              <a:t>Findings</a:t>
            </a:r>
          </a:p>
          <a:p>
            <a:pPr marL="704850" lvl="0" indent="-514350" algn="l" rtl="0">
              <a:lnSpc>
                <a:spcPct val="150000"/>
              </a:lnSpc>
              <a:spcBef>
                <a:spcPts val="0"/>
              </a:spcBef>
              <a:spcAft>
                <a:spcPts val="0"/>
              </a:spcAft>
              <a:buClr>
                <a:schemeClr val="dk1"/>
              </a:buClr>
              <a:buSzPts val="3000"/>
              <a:buFont typeface="+mj-lt"/>
              <a:buAutoNum type="arabicPeriod"/>
            </a:pPr>
            <a:r>
              <a:rPr lang="en-US" sz="3000" dirty="0"/>
              <a:t>Recommendation</a:t>
            </a:r>
          </a:p>
          <a:p>
            <a:pPr marL="704850" lvl="0" indent="-514350" algn="l" rtl="0">
              <a:lnSpc>
                <a:spcPct val="150000"/>
              </a:lnSpc>
              <a:spcBef>
                <a:spcPts val="0"/>
              </a:spcBef>
              <a:spcAft>
                <a:spcPts val="0"/>
              </a:spcAft>
              <a:buClr>
                <a:schemeClr val="dk1"/>
              </a:buClr>
              <a:buSzPts val="3000"/>
              <a:buFont typeface="+mj-lt"/>
              <a:buAutoNum type="arabicPeriod"/>
            </a:pPr>
            <a:r>
              <a:rPr lang="en-US" sz="3000" dirty="0"/>
              <a:t>Questions/Discussion</a:t>
            </a:r>
            <a:endParaRPr sz="3000" dirty="0"/>
          </a:p>
          <a:p>
            <a:pPr marL="0" lvl="0" indent="152400" algn="l" rtl="0">
              <a:lnSpc>
                <a:spcPct val="90000"/>
              </a:lnSpc>
              <a:spcBef>
                <a:spcPts val="1000"/>
              </a:spcBef>
              <a:spcAft>
                <a:spcPts val="0"/>
              </a:spcAft>
              <a:buClr>
                <a:schemeClr val="dk1"/>
              </a:buClr>
              <a:buSzPts val="2400"/>
              <a:buFont typeface="Arial"/>
              <a:buNone/>
            </a:pPr>
            <a:endParaRPr sz="3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50FFD-D674-4F75-952B-9CE90D15A1DD}"/>
              </a:ext>
            </a:extLst>
          </p:cNvPr>
          <p:cNvSpPr>
            <a:spLocks noGrp="1"/>
          </p:cNvSpPr>
          <p:nvPr>
            <p:ph type="ctrTitle"/>
          </p:nvPr>
        </p:nvSpPr>
        <p:spPr>
          <a:xfrm>
            <a:off x="0" y="0"/>
            <a:ext cx="2687216" cy="1025219"/>
          </a:xfrm>
        </p:spPr>
        <p:txBody>
          <a:bodyPr/>
          <a:lstStyle/>
          <a:p>
            <a:r>
              <a:rPr lang="en-US" b="1" dirty="0"/>
              <a:t>Strong</a:t>
            </a:r>
          </a:p>
        </p:txBody>
      </p:sp>
      <p:pic>
        <p:nvPicPr>
          <p:cNvPr id="5" name="Picture 4" descr="A screenshot of a social media post&#10;&#10;Description automatically generated">
            <a:extLst>
              <a:ext uri="{FF2B5EF4-FFF2-40B4-BE49-F238E27FC236}">
                <a16:creationId xmlns:a16="http://schemas.microsoft.com/office/drawing/2014/main" id="{CD361368-983F-4084-9A04-16817A76D7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5287" y="1025219"/>
            <a:ext cx="4573952" cy="5411755"/>
          </a:xfrm>
          <a:prstGeom prst="rect">
            <a:avLst/>
          </a:prstGeom>
          <a:ln w="12700">
            <a:solidFill>
              <a:schemeClr val="tx1"/>
            </a:solidFill>
          </a:ln>
        </p:spPr>
      </p:pic>
      <p:sp>
        <p:nvSpPr>
          <p:cNvPr id="6" name="TextBox 5">
            <a:extLst>
              <a:ext uri="{FF2B5EF4-FFF2-40B4-BE49-F238E27FC236}">
                <a16:creationId xmlns:a16="http://schemas.microsoft.com/office/drawing/2014/main" id="{BB5A043D-E1F8-4A1C-9DCA-65A2CA6C59C3}"/>
              </a:ext>
            </a:extLst>
          </p:cNvPr>
          <p:cNvSpPr txBox="1"/>
          <p:nvPr/>
        </p:nvSpPr>
        <p:spPr>
          <a:xfrm>
            <a:off x="7520472" y="458000"/>
            <a:ext cx="1931438" cy="369332"/>
          </a:xfrm>
          <a:prstGeom prst="rect">
            <a:avLst/>
          </a:prstGeom>
          <a:noFill/>
        </p:spPr>
        <p:txBody>
          <a:bodyPr wrap="square" rtlCol="0">
            <a:spAutoFit/>
          </a:bodyPr>
          <a:lstStyle/>
          <a:p>
            <a:r>
              <a:rPr lang="en-US" dirty="0"/>
              <a:t>Dallas</a:t>
            </a:r>
          </a:p>
        </p:txBody>
      </p:sp>
      <p:pic>
        <p:nvPicPr>
          <p:cNvPr id="8" name="Picture 7" descr="A screenshot of a cell phone&#10;&#10;Description automatically generated">
            <a:extLst>
              <a:ext uri="{FF2B5EF4-FFF2-40B4-BE49-F238E27FC236}">
                <a16:creationId xmlns:a16="http://schemas.microsoft.com/office/drawing/2014/main" id="{DCA079AF-FD23-476C-BFE1-D5B00ED5C8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7216" y="1413587"/>
            <a:ext cx="4424656" cy="4674637"/>
          </a:xfrm>
          <a:prstGeom prst="rect">
            <a:avLst/>
          </a:prstGeom>
          <a:ln>
            <a:solidFill>
              <a:schemeClr val="tx1"/>
            </a:solidFill>
          </a:ln>
        </p:spPr>
      </p:pic>
      <p:sp>
        <p:nvSpPr>
          <p:cNvPr id="9" name="TextBox 8">
            <a:extLst>
              <a:ext uri="{FF2B5EF4-FFF2-40B4-BE49-F238E27FC236}">
                <a16:creationId xmlns:a16="http://schemas.microsoft.com/office/drawing/2014/main" id="{D31407CB-A101-44C5-8A65-7A39ADB5C420}"/>
              </a:ext>
            </a:extLst>
          </p:cNvPr>
          <p:cNvSpPr txBox="1"/>
          <p:nvPr/>
        </p:nvSpPr>
        <p:spPr>
          <a:xfrm>
            <a:off x="2722965" y="832543"/>
            <a:ext cx="1931438" cy="369332"/>
          </a:xfrm>
          <a:prstGeom prst="rect">
            <a:avLst/>
          </a:prstGeom>
          <a:noFill/>
        </p:spPr>
        <p:txBody>
          <a:bodyPr wrap="square" rtlCol="0">
            <a:spAutoFit/>
          </a:bodyPr>
          <a:lstStyle/>
          <a:p>
            <a:r>
              <a:rPr lang="en-US" dirty="0"/>
              <a:t>Oakland</a:t>
            </a:r>
          </a:p>
        </p:txBody>
      </p:sp>
      <p:sp>
        <p:nvSpPr>
          <p:cNvPr id="10" name="Oval 9">
            <a:extLst>
              <a:ext uri="{FF2B5EF4-FFF2-40B4-BE49-F238E27FC236}">
                <a16:creationId xmlns:a16="http://schemas.microsoft.com/office/drawing/2014/main" id="{8565C9B9-CC04-4A49-942A-71E9892D4443}"/>
              </a:ext>
            </a:extLst>
          </p:cNvPr>
          <p:cNvSpPr/>
          <p:nvPr/>
        </p:nvSpPr>
        <p:spPr>
          <a:xfrm>
            <a:off x="3363638" y="4814594"/>
            <a:ext cx="1427584" cy="513185"/>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67940D4-C875-42FA-9F0D-1F6E7AAB4844}"/>
              </a:ext>
            </a:extLst>
          </p:cNvPr>
          <p:cNvSpPr/>
          <p:nvPr/>
        </p:nvSpPr>
        <p:spPr>
          <a:xfrm>
            <a:off x="9702263" y="2447729"/>
            <a:ext cx="2072970" cy="1545773"/>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0A9B4EF-6682-4DAA-89CE-96A472C68A3E}"/>
              </a:ext>
            </a:extLst>
          </p:cNvPr>
          <p:cNvSpPr/>
          <p:nvPr/>
        </p:nvSpPr>
        <p:spPr>
          <a:xfrm>
            <a:off x="381328" y="1765401"/>
            <a:ext cx="2002473" cy="1552669"/>
          </a:xfrm>
          <a:prstGeom prst="rect">
            <a:avLst/>
          </a:prstGeom>
        </p:spPr>
        <p:txBody>
          <a:bodyPr wrap="square">
            <a:spAutoFit/>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Equity and Access Prioritized in</a:t>
            </a:r>
          </a:p>
          <a:p>
            <a:pPr marL="285750" indent="-285750">
              <a:lnSpc>
                <a:spcPct val="107000"/>
              </a:lnSpc>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Planning Process</a:t>
            </a:r>
          </a:p>
          <a:p>
            <a:pPr marL="285750" indent="-285750">
              <a:lnSpc>
                <a:spcPct val="107000"/>
              </a:lnSpc>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Goals &amp; Strategies</a:t>
            </a:r>
          </a:p>
          <a:p>
            <a:pP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37391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screenshot of a cell phone&#10;&#10;Description automatically generated">
            <a:extLst>
              <a:ext uri="{FF2B5EF4-FFF2-40B4-BE49-F238E27FC236}">
                <a16:creationId xmlns:a16="http://schemas.microsoft.com/office/drawing/2014/main" id="{80AA3627-3BE2-4101-8E39-C3A2ECD02D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4797" y="1493962"/>
            <a:ext cx="7496121" cy="4957594"/>
          </a:xfrm>
          <a:prstGeom prst="rect">
            <a:avLst/>
          </a:prstGeom>
          <a:ln>
            <a:solidFill>
              <a:srgbClr val="FF0000"/>
            </a:solidFill>
          </a:ln>
        </p:spPr>
      </p:pic>
      <p:sp>
        <p:nvSpPr>
          <p:cNvPr id="2" name="Title 1">
            <a:extLst>
              <a:ext uri="{FF2B5EF4-FFF2-40B4-BE49-F238E27FC236}">
                <a16:creationId xmlns:a16="http://schemas.microsoft.com/office/drawing/2014/main" id="{23950FFD-D674-4F75-952B-9CE90D15A1DD}"/>
              </a:ext>
            </a:extLst>
          </p:cNvPr>
          <p:cNvSpPr>
            <a:spLocks noGrp="1"/>
          </p:cNvSpPr>
          <p:nvPr>
            <p:ph type="ctrTitle"/>
          </p:nvPr>
        </p:nvSpPr>
        <p:spPr>
          <a:xfrm>
            <a:off x="195942" y="0"/>
            <a:ext cx="11996057" cy="1025219"/>
          </a:xfrm>
        </p:spPr>
        <p:txBody>
          <a:bodyPr/>
          <a:lstStyle/>
          <a:p>
            <a:pPr algn="l"/>
            <a:r>
              <a:rPr lang="en-US" b="1" dirty="0"/>
              <a:t>Mediocre</a:t>
            </a:r>
          </a:p>
        </p:txBody>
      </p:sp>
      <p:sp>
        <p:nvSpPr>
          <p:cNvPr id="4" name="Rectangle 3">
            <a:extLst>
              <a:ext uri="{FF2B5EF4-FFF2-40B4-BE49-F238E27FC236}">
                <a16:creationId xmlns:a16="http://schemas.microsoft.com/office/drawing/2014/main" id="{6B3637A7-6C8D-442C-871B-B49333B40E1B}"/>
              </a:ext>
            </a:extLst>
          </p:cNvPr>
          <p:cNvSpPr/>
          <p:nvPr/>
        </p:nvSpPr>
        <p:spPr>
          <a:xfrm>
            <a:off x="360122" y="1822637"/>
            <a:ext cx="2761980" cy="5049011"/>
          </a:xfrm>
          <a:prstGeom prst="rect">
            <a:avLst/>
          </a:prstGeom>
        </p:spPr>
        <p:txBody>
          <a:bodyPr wrap="square">
            <a:spAutoFit/>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No mention of EDI in:</a:t>
            </a:r>
          </a:p>
          <a:p>
            <a:pPr marL="285750" indent="-285750">
              <a:lnSpc>
                <a:spcPct val="107000"/>
              </a:lnSpc>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Community Priorities</a:t>
            </a:r>
          </a:p>
          <a:p>
            <a:pPr marL="285750" indent="-285750">
              <a:lnSpc>
                <a:spcPct val="107000"/>
              </a:lnSpc>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Vision</a:t>
            </a:r>
          </a:p>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Equity and Access Identified in:</a:t>
            </a:r>
          </a:p>
          <a:p>
            <a:pPr marL="285750" indent="-285750">
              <a:lnSpc>
                <a:spcPct val="107000"/>
              </a:lnSpc>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Where they have work to do</a:t>
            </a:r>
          </a:p>
          <a:p>
            <a:pPr marL="285750" indent="-285750">
              <a:lnSpc>
                <a:spcPct val="107000"/>
              </a:lnSpc>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Under Strategies only in “Strengthen Culture in our Neighborhoods and Communities”</a:t>
            </a:r>
          </a:p>
          <a:p>
            <a:pPr marL="285750" indent="-285750">
              <a:lnSpc>
                <a:spcPct val="107000"/>
              </a:lnSpc>
              <a:spcAft>
                <a:spcPts val="800"/>
              </a:spcAft>
              <a:buFont typeface="Arial" panose="020B0604020202020204" pitchFamily="34" charset="0"/>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descr="A screenshot of a cell phone&#10;&#10;Description automatically generated">
            <a:extLst>
              <a:ext uri="{FF2B5EF4-FFF2-40B4-BE49-F238E27FC236}">
                <a16:creationId xmlns:a16="http://schemas.microsoft.com/office/drawing/2014/main" id="{FBF3CBB7-9321-4052-8980-3121D9ABD0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0241" y="0"/>
            <a:ext cx="3381758" cy="2568222"/>
          </a:xfrm>
          <a:prstGeom prst="rect">
            <a:avLst/>
          </a:prstGeom>
        </p:spPr>
      </p:pic>
    </p:spTree>
    <p:extLst>
      <p:ext uri="{BB962C8B-B14F-4D97-AF65-F5344CB8AC3E}">
        <p14:creationId xmlns:p14="http://schemas.microsoft.com/office/powerpoint/2010/main" val="1627118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50FFD-D674-4F75-952B-9CE90D15A1DD}"/>
              </a:ext>
            </a:extLst>
          </p:cNvPr>
          <p:cNvSpPr>
            <a:spLocks noGrp="1"/>
          </p:cNvSpPr>
          <p:nvPr>
            <p:ph type="ctrTitle"/>
          </p:nvPr>
        </p:nvSpPr>
        <p:spPr>
          <a:xfrm>
            <a:off x="130628" y="0"/>
            <a:ext cx="12061371" cy="1025219"/>
          </a:xfrm>
        </p:spPr>
        <p:txBody>
          <a:bodyPr/>
          <a:lstStyle/>
          <a:p>
            <a:pPr algn="l"/>
            <a:r>
              <a:rPr lang="en-US" b="1" dirty="0"/>
              <a:t>Weak</a:t>
            </a:r>
          </a:p>
        </p:txBody>
      </p:sp>
      <p:pic>
        <p:nvPicPr>
          <p:cNvPr id="6" name="Picture 5" descr="A view of a city&#10;&#10;Description automatically generated">
            <a:extLst>
              <a:ext uri="{FF2B5EF4-FFF2-40B4-BE49-F238E27FC236}">
                <a16:creationId xmlns:a16="http://schemas.microsoft.com/office/drawing/2014/main" id="{9A5DF633-F49E-49A9-8F8C-1622AEFEF9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7344" y="730751"/>
            <a:ext cx="6339661" cy="5014955"/>
          </a:xfrm>
          <a:prstGeom prst="rect">
            <a:avLst/>
          </a:prstGeom>
        </p:spPr>
      </p:pic>
      <p:sp>
        <p:nvSpPr>
          <p:cNvPr id="7" name="Rectangle 6">
            <a:extLst>
              <a:ext uri="{FF2B5EF4-FFF2-40B4-BE49-F238E27FC236}">
                <a16:creationId xmlns:a16="http://schemas.microsoft.com/office/drawing/2014/main" id="{8A870864-8DFA-41B6-95C4-7107C88716E3}"/>
              </a:ext>
            </a:extLst>
          </p:cNvPr>
          <p:cNvSpPr/>
          <p:nvPr/>
        </p:nvSpPr>
        <p:spPr>
          <a:xfrm>
            <a:off x="251926" y="1614197"/>
            <a:ext cx="5275418" cy="4333943"/>
          </a:xfrm>
          <a:prstGeom prst="rect">
            <a:avLst/>
          </a:prstGeom>
        </p:spPr>
        <p:txBody>
          <a:bodyPr wrap="square">
            <a:spAutoFit/>
          </a:bodyPr>
          <a:lstStyle/>
          <a:p>
            <a:pPr marL="285750" indent="-285750">
              <a:lnSpc>
                <a:spcPct val="107000"/>
              </a:lnSpc>
              <a:spcAft>
                <a:spcPts val="800"/>
              </a:spcAft>
              <a:buFont typeface="Arial" panose="020B0604020202020204" pitchFamily="34" charset="0"/>
              <a:buChar char="•"/>
            </a:pPr>
            <a:r>
              <a:rPr lang="en-US" sz="1800" dirty="0">
                <a:latin typeface="Calibri" panose="020F0502020204030204" pitchFamily="34" charset="0"/>
                <a:ea typeface="Calibri" panose="020F0502020204030204" pitchFamily="34" charset="0"/>
                <a:cs typeface="Times New Roman" panose="02020603050405020304" pitchFamily="18" charset="0"/>
              </a:rPr>
              <a:t>Done in 2009</a:t>
            </a:r>
          </a:p>
          <a:p>
            <a:pPr marL="285750" indent="-285750">
              <a:lnSpc>
                <a:spcPct val="107000"/>
              </a:lnSpc>
              <a:spcAft>
                <a:spcPts val="800"/>
              </a:spcAft>
              <a:buFont typeface="Arial" panose="020B0604020202020204" pitchFamily="34" charset="0"/>
              <a:buChar char="•"/>
            </a:pPr>
            <a:r>
              <a:rPr lang="en-US" sz="1800" dirty="0">
                <a:latin typeface="Calibri" panose="020F0502020204030204" pitchFamily="34" charset="0"/>
                <a:ea typeface="Calibri" panose="020F0502020204030204" pitchFamily="34" charset="0"/>
                <a:cs typeface="Times New Roman" panose="02020603050405020304" pitchFamily="18" charset="0"/>
              </a:rPr>
              <a:t>African American, Hispanic and Asian cultures mentioned under Creative Strategy 1: Entice, Attract, Entertain as cultural destination</a:t>
            </a:r>
          </a:p>
          <a:p>
            <a:pPr marL="285750" indent="-285750">
              <a:lnSpc>
                <a:spcPct val="107000"/>
              </a:lnSpc>
              <a:spcAft>
                <a:spcPts val="800"/>
              </a:spcAft>
              <a:buFont typeface="Arial" panose="020B0604020202020204" pitchFamily="34" charset="0"/>
              <a:buChar char="•"/>
            </a:pPr>
            <a:r>
              <a:rPr lang="en-US" sz="1800" dirty="0">
                <a:latin typeface="Calibri" panose="020F0502020204030204" pitchFamily="34" charset="0"/>
                <a:ea typeface="Calibri" panose="020F0502020204030204" pitchFamily="34" charset="0"/>
                <a:cs typeface="Times New Roman" panose="02020603050405020304" pitchFamily="18" charset="0"/>
              </a:rPr>
              <a:t>Diversity used 3 times</a:t>
            </a:r>
          </a:p>
          <a:p>
            <a:pPr marL="285750" indent="-285750">
              <a:lnSpc>
                <a:spcPct val="107000"/>
              </a:lnSpc>
              <a:spcAft>
                <a:spcPts val="800"/>
              </a:spcAft>
              <a:buFont typeface="Arial" panose="020B0604020202020204" pitchFamily="34" charset="0"/>
              <a:buChar char="•"/>
            </a:pPr>
            <a:r>
              <a:rPr lang="en-US" sz="1800" dirty="0">
                <a:latin typeface="Calibri" panose="020F0502020204030204" pitchFamily="34" charset="0"/>
                <a:ea typeface="Calibri" panose="020F0502020204030204" pitchFamily="34" charset="0"/>
                <a:cs typeface="Times New Roman" panose="02020603050405020304" pitchFamily="18" charset="0"/>
              </a:rPr>
              <a:t>0 use of equity</a:t>
            </a:r>
          </a:p>
          <a:p>
            <a:pPr marL="285750" indent="-285750">
              <a:lnSpc>
                <a:spcPct val="107000"/>
              </a:lnSpc>
              <a:spcAft>
                <a:spcPts val="800"/>
              </a:spcAft>
              <a:buFont typeface="Arial" panose="020B0604020202020204" pitchFamily="34" charset="0"/>
              <a:buChar char="•"/>
            </a:pPr>
            <a:r>
              <a:rPr lang="en-US" sz="1800" dirty="0">
                <a:latin typeface="Calibri" panose="020F0502020204030204" pitchFamily="34" charset="0"/>
                <a:ea typeface="Calibri" panose="020F0502020204030204" pitchFamily="34" charset="0"/>
                <a:cs typeface="Times New Roman" panose="02020603050405020304" pitchFamily="18" charset="0"/>
              </a:rPr>
              <a:t>0 use of inclusive</a:t>
            </a:r>
          </a:p>
          <a:p>
            <a:pPr marL="285750" indent="-285750">
              <a:lnSpc>
                <a:spcPct val="107000"/>
              </a:lnSpc>
              <a:spcAft>
                <a:spcPts val="800"/>
              </a:spcAft>
              <a:buFont typeface="Arial" panose="020B0604020202020204" pitchFamily="34" charset="0"/>
              <a:buChar char="•"/>
            </a:pPr>
            <a:r>
              <a:rPr lang="en-US" sz="1800" dirty="0">
                <a:latin typeface="Calibri" panose="020F0502020204030204" pitchFamily="34" charset="0"/>
                <a:ea typeface="Calibri" panose="020F0502020204030204" pitchFamily="34" charset="0"/>
                <a:cs typeface="Times New Roman" panose="02020603050405020304" pitchFamily="18" charset="0"/>
              </a:rPr>
              <a:t>No demographics shared </a:t>
            </a:r>
            <a:br>
              <a:rPr lang="en-US" sz="1800" dirty="0">
                <a:latin typeface="Calibri" panose="020F0502020204030204" pitchFamily="34" charset="0"/>
                <a:ea typeface="Calibri" panose="020F0502020204030204" pitchFamily="34" charset="0"/>
                <a:cs typeface="Times New Roman" panose="02020603050405020304" pitchFamily="18" charset="0"/>
              </a:rPr>
            </a:br>
            <a:r>
              <a:rPr lang="en-US" sz="1800" i="1" dirty="0">
                <a:latin typeface="Calibri" panose="020F0502020204030204" pitchFamily="34" charset="0"/>
                <a:ea typeface="Calibri" panose="020F0502020204030204" pitchFamily="34" charset="0"/>
                <a:cs typeface="Times New Roman" panose="02020603050405020304" pitchFamily="18" charset="0"/>
              </a:rPr>
              <a:t>(Population 2018 649,021, 68% white, 19% Latino, 14% Black, 5% Asian, 3% Native American)</a:t>
            </a:r>
          </a:p>
          <a:p>
            <a:pPr marL="285750" indent="-285750">
              <a:lnSpc>
                <a:spcPct val="107000"/>
              </a:lnSpc>
              <a:spcAft>
                <a:spcPts val="800"/>
              </a:spcAft>
              <a:buFont typeface="Arial" panose="020B0604020202020204" pitchFamily="34" charset="0"/>
              <a:buChar char="•"/>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5998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8"/>
          <p:cNvSpPr txBox="1">
            <a:spLocks noGrp="1"/>
          </p:cNvSpPr>
          <p:nvPr>
            <p:ph type="ctrTitle"/>
          </p:nvPr>
        </p:nvSpPr>
        <p:spPr>
          <a:xfrm>
            <a:off x="0" y="194187"/>
            <a:ext cx="3674224" cy="777376"/>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548135"/>
              </a:buClr>
              <a:buSzPts val="4400"/>
              <a:buFont typeface="Calibri"/>
              <a:buNone/>
            </a:pPr>
            <a:r>
              <a:rPr lang="en-US" sz="3200" b="1" dirty="0">
                <a:solidFill>
                  <a:srgbClr val="548135"/>
                </a:solidFill>
              </a:rPr>
              <a:t>Recommendations</a:t>
            </a:r>
            <a:endParaRPr sz="3200" b="1" dirty="0">
              <a:solidFill>
                <a:srgbClr val="548135"/>
              </a:solidFill>
            </a:endParaRPr>
          </a:p>
        </p:txBody>
      </p:sp>
      <p:sp>
        <p:nvSpPr>
          <p:cNvPr id="251" name="Google Shape;251;p18"/>
          <p:cNvSpPr txBox="1">
            <a:spLocks noGrp="1"/>
          </p:cNvSpPr>
          <p:nvPr>
            <p:ph type="subTitle" idx="1"/>
          </p:nvPr>
        </p:nvSpPr>
        <p:spPr>
          <a:xfrm>
            <a:off x="428018" y="582875"/>
            <a:ext cx="6789905" cy="6345825"/>
          </a:xfrm>
          <a:prstGeom prst="rect">
            <a:avLst/>
          </a:prstGeom>
          <a:noFill/>
          <a:ln>
            <a:noFill/>
          </a:ln>
        </p:spPr>
        <p:txBody>
          <a:bodyPr spcFirstLastPara="1" wrap="square" lIns="91425" tIns="45700" rIns="91425" bIns="45700" anchor="ctr" anchorCtr="0">
            <a:noAutofit/>
          </a:bodyPr>
          <a:lstStyle/>
          <a:p>
            <a:pPr marL="0" indent="0" algn="l">
              <a:spcBef>
                <a:spcPts val="0"/>
              </a:spcBef>
            </a:pPr>
            <a:r>
              <a:rPr lang="en-US" sz="3200" dirty="0">
                <a:solidFill>
                  <a:schemeClr val="accent6">
                    <a:lumMod val="75000"/>
                  </a:schemeClr>
                </a:solidFill>
              </a:rPr>
              <a:t>Make equity a guiding principle that frames the engagement process, data collection, and community conversation. </a:t>
            </a:r>
          </a:p>
          <a:p>
            <a:pPr marL="0" lvl="0" indent="0" algn="l" rtl="0">
              <a:lnSpc>
                <a:spcPct val="90000"/>
              </a:lnSpc>
              <a:spcBef>
                <a:spcPts val="0"/>
              </a:spcBef>
              <a:spcAft>
                <a:spcPts val="0"/>
              </a:spcAft>
              <a:buSzPts val="2400"/>
            </a:pPr>
            <a:endParaRPr lang="en-US" sz="3200" dirty="0"/>
          </a:p>
          <a:p>
            <a:pPr lvl="0" indent="-457200" algn="l" rtl="0">
              <a:lnSpc>
                <a:spcPct val="90000"/>
              </a:lnSpc>
              <a:spcBef>
                <a:spcPts val="0"/>
              </a:spcBef>
              <a:spcAft>
                <a:spcPts val="0"/>
              </a:spcAft>
              <a:buSzPts val="2400"/>
              <a:buFont typeface="Arial" panose="020B0604020202020204" pitchFamily="34" charset="0"/>
              <a:buChar char="•"/>
            </a:pPr>
            <a:r>
              <a:rPr lang="en-US" dirty="0"/>
              <a:t>Equity-based planning processes and practices are increasingly being engaged but are unevenly applied. </a:t>
            </a:r>
          </a:p>
          <a:p>
            <a:pPr lvl="0" indent="-457200" algn="l" rtl="0">
              <a:lnSpc>
                <a:spcPct val="90000"/>
              </a:lnSpc>
              <a:spcBef>
                <a:spcPts val="0"/>
              </a:spcBef>
              <a:spcAft>
                <a:spcPts val="0"/>
              </a:spcAft>
              <a:buSzPts val="2400"/>
              <a:buFont typeface="Arial" panose="020B0604020202020204" pitchFamily="34" charset="0"/>
              <a:buChar char="•"/>
            </a:pPr>
            <a:endParaRPr lang="en-US" dirty="0"/>
          </a:p>
          <a:p>
            <a:pPr lvl="0" indent="-457200" algn="l" rtl="0">
              <a:lnSpc>
                <a:spcPct val="90000"/>
              </a:lnSpc>
              <a:spcBef>
                <a:spcPts val="0"/>
              </a:spcBef>
              <a:spcAft>
                <a:spcPts val="0"/>
              </a:spcAft>
              <a:buSzPts val="2400"/>
              <a:buFont typeface="Arial" panose="020B0604020202020204" pitchFamily="34" charset="0"/>
              <a:buChar char="•"/>
            </a:pPr>
            <a:r>
              <a:rPr lang="en-US" dirty="0"/>
              <a:t>How might we identify equity best practices and apply them consistently across comprehensive and topical planning?</a:t>
            </a:r>
          </a:p>
          <a:p>
            <a:pPr marL="0" lvl="0" indent="0" algn="l" rtl="0">
              <a:lnSpc>
                <a:spcPct val="90000"/>
              </a:lnSpc>
              <a:spcBef>
                <a:spcPts val="0"/>
              </a:spcBef>
              <a:spcAft>
                <a:spcPts val="0"/>
              </a:spcAft>
              <a:buSzPts val="2400"/>
            </a:pPr>
            <a:endParaRPr lang="en-US" dirty="0"/>
          </a:p>
          <a:p>
            <a:pPr marL="0" lvl="0" indent="0" algn="l" rtl="0">
              <a:lnSpc>
                <a:spcPct val="90000"/>
              </a:lnSpc>
              <a:spcBef>
                <a:spcPts val="0"/>
              </a:spcBef>
              <a:spcAft>
                <a:spcPts val="0"/>
              </a:spcAft>
              <a:buSzPts val="2400"/>
            </a:pPr>
            <a:endParaRPr sz="4000" dirty="0"/>
          </a:p>
        </p:txBody>
      </p:sp>
      <p:pic>
        <p:nvPicPr>
          <p:cNvPr id="2" name="Picture 1" descr="A screenshot of a cell phone&#10;&#10;Description automatically generated">
            <a:extLst>
              <a:ext uri="{FF2B5EF4-FFF2-40B4-BE49-F238E27FC236}">
                <a16:creationId xmlns:a16="http://schemas.microsoft.com/office/drawing/2014/main" id="{00028566-2A87-403E-80CC-FA5565B1A3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9335" y="512609"/>
            <a:ext cx="4244647" cy="5832781"/>
          </a:xfrm>
          <a:prstGeom prst="rect">
            <a:avLst/>
          </a:prstGeom>
          <a:ln>
            <a:solidFill>
              <a:schemeClr val="accent1"/>
            </a:solidFill>
          </a:ln>
        </p:spPr>
      </p:pic>
      <p:sp>
        <p:nvSpPr>
          <p:cNvPr id="3" name="TextBox 2">
            <a:extLst>
              <a:ext uri="{FF2B5EF4-FFF2-40B4-BE49-F238E27FC236}">
                <a16:creationId xmlns:a16="http://schemas.microsoft.com/office/drawing/2014/main" id="{42C99798-46BB-4D15-AC66-1FF8E9706630}"/>
              </a:ext>
            </a:extLst>
          </p:cNvPr>
          <p:cNvSpPr txBox="1"/>
          <p:nvPr/>
        </p:nvSpPr>
        <p:spPr>
          <a:xfrm>
            <a:off x="7519335" y="143277"/>
            <a:ext cx="1931438" cy="307777"/>
          </a:xfrm>
          <a:prstGeom prst="rect">
            <a:avLst/>
          </a:prstGeom>
          <a:noFill/>
        </p:spPr>
        <p:txBody>
          <a:bodyPr wrap="square" rtlCol="0">
            <a:spAutoFit/>
          </a:bodyPr>
          <a:lstStyle/>
          <a:p>
            <a:r>
              <a:rPr lang="en-US" b="1" dirty="0"/>
              <a:t>NYC</a:t>
            </a:r>
          </a:p>
        </p:txBody>
      </p:sp>
      <p:sp>
        <p:nvSpPr>
          <p:cNvPr id="4" name="Oval 3">
            <a:extLst>
              <a:ext uri="{FF2B5EF4-FFF2-40B4-BE49-F238E27FC236}">
                <a16:creationId xmlns:a16="http://schemas.microsoft.com/office/drawing/2014/main" id="{EFB781EF-4E95-4D7A-AC70-E2CB6AFCDC4F}"/>
              </a:ext>
            </a:extLst>
          </p:cNvPr>
          <p:cNvSpPr/>
          <p:nvPr/>
        </p:nvSpPr>
        <p:spPr>
          <a:xfrm>
            <a:off x="7645941" y="3429000"/>
            <a:ext cx="1603332" cy="6566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8"/>
          <p:cNvSpPr txBox="1">
            <a:spLocks noGrp="1"/>
          </p:cNvSpPr>
          <p:nvPr>
            <p:ph type="ctrTitle"/>
          </p:nvPr>
        </p:nvSpPr>
        <p:spPr>
          <a:xfrm>
            <a:off x="127400" y="214845"/>
            <a:ext cx="3674224" cy="895812"/>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548135"/>
              </a:buClr>
              <a:buSzPts val="4400"/>
              <a:buFont typeface="Calibri"/>
              <a:buNone/>
            </a:pPr>
            <a:r>
              <a:rPr lang="en-US" sz="3200" b="1" dirty="0">
                <a:solidFill>
                  <a:srgbClr val="548135"/>
                </a:solidFill>
              </a:rPr>
              <a:t>Recommendations</a:t>
            </a:r>
            <a:endParaRPr sz="3200" b="1" dirty="0">
              <a:solidFill>
                <a:srgbClr val="548135"/>
              </a:solidFill>
            </a:endParaRPr>
          </a:p>
        </p:txBody>
      </p:sp>
      <p:sp>
        <p:nvSpPr>
          <p:cNvPr id="251" name="Google Shape;251;p18"/>
          <p:cNvSpPr txBox="1">
            <a:spLocks noGrp="1"/>
          </p:cNvSpPr>
          <p:nvPr>
            <p:ph type="subTitle" idx="1"/>
          </p:nvPr>
        </p:nvSpPr>
        <p:spPr>
          <a:xfrm>
            <a:off x="607511" y="1237115"/>
            <a:ext cx="6240761" cy="4764849"/>
          </a:xfrm>
          <a:prstGeom prst="rect">
            <a:avLst/>
          </a:prstGeom>
          <a:noFill/>
          <a:ln>
            <a:noFill/>
          </a:ln>
        </p:spPr>
        <p:txBody>
          <a:bodyPr spcFirstLastPara="1" wrap="square" lIns="91425" tIns="45700" rIns="91425" bIns="45700" anchor="ctr" anchorCtr="0">
            <a:noAutofit/>
          </a:bodyPr>
          <a:lstStyle/>
          <a:p>
            <a:pPr marL="0" indent="0" algn="l">
              <a:spcBef>
                <a:spcPts val="600"/>
              </a:spcBef>
            </a:pPr>
            <a:r>
              <a:rPr lang="en-US" sz="3200" dirty="0">
                <a:solidFill>
                  <a:schemeClr val="accent6">
                    <a:lumMod val="75000"/>
                  </a:schemeClr>
                </a:solidFill>
              </a:rPr>
              <a:t>Engage marginalized populations in the writing of plans. </a:t>
            </a:r>
          </a:p>
          <a:p>
            <a:pPr marL="0" indent="0" algn="l">
              <a:spcBef>
                <a:spcPts val="600"/>
              </a:spcBef>
            </a:pPr>
            <a:endParaRPr lang="en-US" sz="3200" dirty="0">
              <a:solidFill>
                <a:schemeClr val="accent6">
                  <a:lumMod val="75000"/>
                </a:schemeClr>
              </a:solidFill>
            </a:endParaRPr>
          </a:p>
          <a:p>
            <a:pPr marL="0" indent="0" algn="l">
              <a:spcBef>
                <a:spcPts val="600"/>
              </a:spcBef>
            </a:pPr>
            <a:r>
              <a:rPr lang="en-US" sz="3200" dirty="0">
                <a:solidFill>
                  <a:schemeClr val="accent6">
                    <a:lumMod val="75000"/>
                  </a:schemeClr>
                </a:solidFill>
              </a:rPr>
              <a:t>Practitioners need to be more inclusive in the process, content, and tone of arts and cultural plans to ensure that they are inclusive of the many communities within the planning area. </a:t>
            </a:r>
          </a:p>
        </p:txBody>
      </p:sp>
      <p:pic>
        <p:nvPicPr>
          <p:cNvPr id="2" name="Picture 1" descr="A screenshot of a computer&#10;&#10;Description automatically generated">
            <a:extLst>
              <a:ext uri="{FF2B5EF4-FFF2-40B4-BE49-F238E27FC236}">
                <a16:creationId xmlns:a16="http://schemas.microsoft.com/office/drawing/2014/main" id="{DE05BC08-4B04-4F84-971A-7AD498CAFD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3828" y="512609"/>
            <a:ext cx="4135421" cy="5984801"/>
          </a:xfrm>
          <a:prstGeom prst="rect">
            <a:avLst/>
          </a:prstGeom>
          <a:ln>
            <a:solidFill>
              <a:schemeClr val="accent1"/>
            </a:solidFill>
          </a:ln>
        </p:spPr>
      </p:pic>
      <p:sp>
        <p:nvSpPr>
          <p:cNvPr id="3" name="TextBox 2">
            <a:extLst>
              <a:ext uri="{FF2B5EF4-FFF2-40B4-BE49-F238E27FC236}">
                <a16:creationId xmlns:a16="http://schemas.microsoft.com/office/drawing/2014/main" id="{819D45BA-DC9A-4417-A6B6-6D4698772A1D}"/>
              </a:ext>
            </a:extLst>
          </p:cNvPr>
          <p:cNvSpPr txBox="1"/>
          <p:nvPr/>
        </p:nvSpPr>
        <p:spPr>
          <a:xfrm>
            <a:off x="7881724" y="143277"/>
            <a:ext cx="1931438" cy="307777"/>
          </a:xfrm>
          <a:prstGeom prst="rect">
            <a:avLst/>
          </a:prstGeom>
          <a:noFill/>
        </p:spPr>
        <p:txBody>
          <a:bodyPr wrap="square" rtlCol="0">
            <a:spAutoFit/>
          </a:bodyPr>
          <a:lstStyle/>
          <a:p>
            <a:r>
              <a:rPr lang="en-US" b="1" dirty="0"/>
              <a:t>Minneapolis</a:t>
            </a:r>
          </a:p>
        </p:txBody>
      </p:sp>
      <p:sp>
        <p:nvSpPr>
          <p:cNvPr id="4" name="Oval 3">
            <a:extLst>
              <a:ext uri="{FF2B5EF4-FFF2-40B4-BE49-F238E27FC236}">
                <a16:creationId xmlns:a16="http://schemas.microsoft.com/office/drawing/2014/main" id="{CC44DB2F-1E33-4323-AA41-48716563801D}"/>
              </a:ext>
            </a:extLst>
          </p:cNvPr>
          <p:cNvSpPr/>
          <p:nvPr/>
        </p:nvSpPr>
        <p:spPr>
          <a:xfrm>
            <a:off x="8182947" y="2634341"/>
            <a:ext cx="3536302" cy="2497495"/>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2064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8"/>
          <p:cNvSpPr txBox="1">
            <a:spLocks noGrp="1"/>
          </p:cNvSpPr>
          <p:nvPr>
            <p:ph type="ctrTitle"/>
          </p:nvPr>
        </p:nvSpPr>
        <p:spPr>
          <a:xfrm>
            <a:off x="127400" y="185662"/>
            <a:ext cx="3674224" cy="664030"/>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548135"/>
              </a:buClr>
              <a:buSzPts val="4400"/>
              <a:buFont typeface="Calibri"/>
              <a:buNone/>
            </a:pPr>
            <a:r>
              <a:rPr lang="en-US" sz="3200" b="1" dirty="0">
                <a:solidFill>
                  <a:srgbClr val="548135"/>
                </a:solidFill>
              </a:rPr>
              <a:t>Recommendations</a:t>
            </a:r>
            <a:endParaRPr sz="3200" b="1" dirty="0">
              <a:solidFill>
                <a:srgbClr val="548135"/>
              </a:solidFill>
            </a:endParaRPr>
          </a:p>
        </p:txBody>
      </p:sp>
      <p:sp>
        <p:nvSpPr>
          <p:cNvPr id="251" name="Google Shape;251;p18"/>
          <p:cNvSpPr txBox="1">
            <a:spLocks noGrp="1"/>
          </p:cNvSpPr>
          <p:nvPr>
            <p:ph type="subTitle" idx="1"/>
          </p:nvPr>
        </p:nvSpPr>
        <p:spPr>
          <a:xfrm>
            <a:off x="252919" y="1199888"/>
            <a:ext cx="4931924" cy="380985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600"/>
              </a:spcBef>
              <a:spcAft>
                <a:spcPts val="0"/>
              </a:spcAft>
              <a:buSzPts val="2400"/>
            </a:pPr>
            <a:r>
              <a:rPr lang="en-US" sz="3200" dirty="0">
                <a:solidFill>
                  <a:schemeClr val="accent6">
                    <a:lumMod val="75000"/>
                  </a:schemeClr>
                </a:solidFill>
              </a:rPr>
              <a:t>Use targeted outreach to engage various populations and show their feedback in the plan.</a:t>
            </a:r>
            <a:endParaRPr sz="3600" dirty="0">
              <a:solidFill>
                <a:schemeClr val="accent6">
                  <a:lumMod val="75000"/>
                </a:schemeClr>
              </a:solidFill>
            </a:endParaRPr>
          </a:p>
        </p:txBody>
      </p:sp>
      <p:pic>
        <p:nvPicPr>
          <p:cNvPr id="2" name="Picture 2" descr="https://lh5.googleusercontent.com/6UXUnmbHnYqWeQvE-wNTJcrMTwdQ0dYtRcct-C3_wAbJPFZ3LE-P_LOTIGyW38NcjcR6FjfP7H1oNPgREwJelMo_6AFQLYDOjzqYzK5Pj5wVz_VHt1Ufqrj3mdDqD6mAM7SeU9M">
            <a:extLst>
              <a:ext uri="{FF2B5EF4-FFF2-40B4-BE49-F238E27FC236}">
                <a16:creationId xmlns:a16="http://schemas.microsoft.com/office/drawing/2014/main" id="{01CA1059-769D-4415-B29A-5738CEAC3E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4843" y="-277651"/>
            <a:ext cx="6754238" cy="8312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79859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8"/>
          <p:cNvSpPr txBox="1">
            <a:spLocks noGrp="1"/>
          </p:cNvSpPr>
          <p:nvPr>
            <p:ph type="ctrTitle"/>
          </p:nvPr>
        </p:nvSpPr>
        <p:spPr>
          <a:xfrm>
            <a:off x="127400" y="350100"/>
            <a:ext cx="3674224" cy="538951"/>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548135"/>
              </a:buClr>
              <a:buSzPts val="4400"/>
              <a:buFont typeface="Calibri"/>
              <a:buNone/>
            </a:pPr>
            <a:r>
              <a:rPr lang="en-US" sz="3200" b="1" dirty="0">
                <a:solidFill>
                  <a:srgbClr val="548135"/>
                </a:solidFill>
              </a:rPr>
              <a:t>Recommendations</a:t>
            </a:r>
            <a:endParaRPr sz="3200" b="1" dirty="0">
              <a:solidFill>
                <a:srgbClr val="548135"/>
              </a:solidFill>
            </a:endParaRPr>
          </a:p>
        </p:txBody>
      </p:sp>
      <p:sp>
        <p:nvSpPr>
          <p:cNvPr id="251" name="Google Shape;251;p18"/>
          <p:cNvSpPr txBox="1">
            <a:spLocks noGrp="1"/>
          </p:cNvSpPr>
          <p:nvPr>
            <p:ph type="subTitle" idx="1"/>
          </p:nvPr>
        </p:nvSpPr>
        <p:spPr>
          <a:xfrm>
            <a:off x="263696" y="1699558"/>
            <a:ext cx="5122496" cy="12949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600"/>
              </a:spcBef>
              <a:spcAft>
                <a:spcPts val="0"/>
              </a:spcAft>
              <a:buSzPts val="2400"/>
            </a:pPr>
            <a:r>
              <a:rPr lang="en-US" sz="3200" dirty="0">
                <a:solidFill>
                  <a:schemeClr val="accent6">
                    <a:lumMod val="75000"/>
                  </a:schemeClr>
                </a:solidFill>
              </a:rPr>
              <a:t>Consider use of languages other than English in outreach materials and the final plan. </a:t>
            </a:r>
            <a:endParaRPr sz="3200" dirty="0">
              <a:solidFill>
                <a:schemeClr val="accent6">
                  <a:lumMod val="75000"/>
                </a:schemeClr>
              </a:solidFill>
            </a:endParaRPr>
          </a:p>
        </p:txBody>
      </p:sp>
      <p:pic>
        <p:nvPicPr>
          <p:cNvPr id="2" name="Google Shape;234;p16" descr="A screenshot of text&#10;&#10;Description automatically generated">
            <a:extLst>
              <a:ext uri="{FF2B5EF4-FFF2-40B4-BE49-F238E27FC236}">
                <a16:creationId xmlns:a16="http://schemas.microsoft.com/office/drawing/2014/main" id="{4E1354EC-4236-45DC-8736-840E08C571FB}"/>
              </a:ext>
            </a:extLst>
          </p:cNvPr>
          <p:cNvPicPr preferRelativeResize="0"/>
          <p:nvPr/>
        </p:nvPicPr>
        <p:blipFill rotWithShape="1">
          <a:blip r:embed="rId3">
            <a:alphaModFix/>
          </a:blip>
          <a:srcRect/>
          <a:stretch/>
        </p:blipFill>
        <p:spPr>
          <a:xfrm>
            <a:off x="6288066" y="194991"/>
            <a:ext cx="4985360" cy="6443804"/>
          </a:xfrm>
          <a:prstGeom prst="rect">
            <a:avLst/>
          </a:prstGeom>
          <a:noFill/>
          <a:ln>
            <a:noFill/>
          </a:ln>
        </p:spPr>
      </p:pic>
    </p:spTree>
    <p:extLst>
      <p:ext uri="{BB962C8B-B14F-4D97-AF65-F5344CB8AC3E}">
        <p14:creationId xmlns:p14="http://schemas.microsoft.com/office/powerpoint/2010/main" val="38691387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8"/>
          <p:cNvSpPr txBox="1">
            <a:spLocks noGrp="1"/>
          </p:cNvSpPr>
          <p:nvPr>
            <p:ph type="ctrTitle"/>
          </p:nvPr>
        </p:nvSpPr>
        <p:spPr>
          <a:xfrm>
            <a:off x="127400" y="107841"/>
            <a:ext cx="3674224" cy="538951"/>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548135"/>
              </a:buClr>
              <a:buSzPts val="4400"/>
              <a:buFont typeface="Calibri"/>
              <a:buNone/>
            </a:pPr>
            <a:r>
              <a:rPr lang="en-US" sz="3200" b="1" dirty="0">
                <a:solidFill>
                  <a:srgbClr val="548135"/>
                </a:solidFill>
              </a:rPr>
              <a:t>Recommendations</a:t>
            </a:r>
            <a:endParaRPr sz="3200" b="1" dirty="0">
              <a:solidFill>
                <a:srgbClr val="548135"/>
              </a:solidFill>
            </a:endParaRPr>
          </a:p>
        </p:txBody>
      </p:sp>
      <p:sp>
        <p:nvSpPr>
          <p:cNvPr id="251" name="Google Shape;251;p18"/>
          <p:cNvSpPr txBox="1">
            <a:spLocks noGrp="1"/>
          </p:cNvSpPr>
          <p:nvPr>
            <p:ph type="subTitle" idx="1"/>
          </p:nvPr>
        </p:nvSpPr>
        <p:spPr>
          <a:xfrm>
            <a:off x="294807" y="1177249"/>
            <a:ext cx="6037754" cy="450350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600"/>
              </a:spcBef>
              <a:spcAft>
                <a:spcPts val="0"/>
              </a:spcAft>
              <a:buSzPts val="2400"/>
            </a:pPr>
            <a:r>
              <a:rPr lang="en-US" sz="2800" dirty="0">
                <a:solidFill>
                  <a:schemeClr val="accent6">
                    <a:lumMod val="75000"/>
                  </a:schemeClr>
                </a:solidFill>
              </a:rPr>
              <a:t>Collect and provide detailed demographic analysis of planning process participants and the community’s overall population so that place-based diversity is clearly defined and reflected in the final document. </a:t>
            </a:r>
          </a:p>
          <a:p>
            <a:pPr marL="0" lvl="0" indent="0" algn="l" rtl="0">
              <a:lnSpc>
                <a:spcPct val="90000"/>
              </a:lnSpc>
              <a:spcBef>
                <a:spcPts val="600"/>
              </a:spcBef>
              <a:spcAft>
                <a:spcPts val="0"/>
              </a:spcAft>
              <a:buSzPts val="2400"/>
            </a:pPr>
            <a:endParaRPr lang="en-US" sz="2800" dirty="0">
              <a:solidFill>
                <a:schemeClr val="accent6">
                  <a:lumMod val="75000"/>
                </a:schemeClr>
              </a:solidFill>
            </a:endParaRPr>
          </a:p>
          <a:p>
            <a:pPr marL="0" lvl="0" indent="0" algn="l" rtl="0">
              <a:lnSpc>
                <a:spcPct val="90000"/>
              </a:lnSpc>
              <a:spcBef>
                <a:spcPts val="600"/>
              </a:spcBef>
              <a:spcAft>
                <a:spcPts val="0"/>
              </a:spcAft>
              <a:buSzPts val="2400"/>
            </a:pPr>
            <a:r>
              <a:rPr lang="en-US" sz="2800" dirty="0">
                <a:solidFill>
                  <a:schemeClr val="accent6">
                    <a:lumMod val="75000"/>
                  </a:schemeClr>
                </a:solidFill>
              </a:rPr>
              <a:t>Consider using mapping to visualize respondent and community diversity using race and socio-economic data</a:t>
            </a:r>
            <a:r>
              <a:rPr lang="en-US" sz="2800" b="1" dirty="0">
                <a:solidFill>
                  <a:schemeClr val="accent6">
                    <a:lumMod val="75000"/>
                  </a:schemeClr>
                </a:solidFill>
              </a:rPr>
              <a:t>. </a:t>
            </a:r>
            <a:endParaRPr sz="3200" b="1" dirty="0">
              <a:solidFill>
                <a:schemeClr val="accent6">
                  <a:lumMod val="75000"/>
                </a:schemeClr>
              </a:solidFill>
            </a:endParaRPr>
          </a:p>
        </p:txBody>
      </p:sp>
      <p:sp>
        <p:nvSpPr>
          <p:cNvPr id="3" name="Google Shape;216;p14">
            <a:extLst>
              <a:ext uri="{FF2B5EF4-FFF2-40B4-BE49-F238E27FC236}">
                <a16:creationId xmlns:a16="http://schemas.microsoft.com/office/drawing/2014/main" id="{103B01EF-E1CD-4A4D-A835-FECBC479B196}"/>
              </a:ext>
            </a:extLst>
          </p:cNvPr>
          <p:cNvSpPr txBox="1">
            <a:spLocks/>
          </p:cNvSpPr>
          <p:nvPr/>
        </p:nvSpPr>
        <p:spPr>
          <a:xfrm>
            <a:off x="7236906" y="107841"/>
            <a:ext cx="4437389" cy="28031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0" indent="0" algn="r">
              <a:spcBef>
                <a:spcPts val="0"/>
              </a:spcBef>
            </a:pPr>
            <a:r>
              <a:rPr lang="en-US" b="1" dirty="0"/>
              <a:t>Minneapolis, MN</a:t>
            </a:r>
            <a:endParaRPr lang="en-US" sz="2200" dirty="0"/>
          </a:p>
        </p:txBody>
      </p:sp>
      <p:pic>
        <p:nvPicPr>
          <p:cNvPr id="4" name="Google Shape;217;p14" descr="A screenshot of a map&#10;&#10;Description automatically generated">
            <a:extLst>
              <a:ext uri="{FF2B5EF4-FFF2-40B4-BE49-F238E27FC236}">
                <a16:creationId xmlns:a16="http://schemas.microsoft.com/office/drawing/2014/main" id="{45A5525C-0567-492C-AB4B-EB4DEC34579B}"/>
              </a:ext>
            </a:extLst>
          </p:cNvPr>
          <p:cNvPicPr preferRelativeResize="0"/>
          <p:nvPr/>
        </p:nvPicPr>
        <p:blipFill rotWithShape="1">
          <a:blip r:embed="rId3">
            <a:alphaModFix/>
          </a:blip>
          <a:srcRect t="1333" b="-1332"/>
          <a:stretch/>
        </p:blipFill>
        <p:spPr>
          <a:xfrm>
            <a:off x="6694531" y="646792"/>
            <a:ext cx="4854065" cy="5905915"/>
          </a:xfrm>
          <a:prstGeom prst="rect">
            <a:avLst/>
          </a:prstGeom>
          <a:noFill/>
          <a:ln>
            <a:noFill/>
          </a:ln>
        </p:spPr>
      </p:pic>
    </p:spTree>
    <p:extLst>
      <p:ext uri="{BB962C8B-B14F-4D97-AF65-F5344CB8AC3E}">
        <p14:creationId xmlns:p14="http://schemas.microsoft.com/office/powerpoint/2010/main" val="42285752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209;p13" descr="A screenshot of a social media post&#10;&#10;Description automatically generated">
            <a:extLst>
              <a:ext uri="{FF2B5EF4-FFF2-40B4-BE49-F238E27FC236}">
                <a16:creationId xmlns:a16="http://schemas.microsoft.com/office/drawing/2014/main" id="{05CC13D3-FC3C-4303-979E-DD0160102300}"/>
              </a:ext>
            </a:extLst>
          </p:cNvPr>
          <p:cNvPicPr preferRelativeResize="0"/>
          <p:nvPr/>
        </p:nvPicPr>
        <p:blipFill rotWithShape="1">
          <a:blip r:embed="rId2"/>
          <a:stretch/>
        </p:blipFill>
        <p:spPr>
          <a:xfrm>
            <a:off x="268244" y="156709"/>
            <a:ext cx="5451619" cy="7040692"/>
          </a:xfrm>
          <a:prstGeom prst="rect">
            <a:avLst/>
          </a:prstGeom>
          <a:noFill/>
        </p:spPr>
      </p:pic>
      <p:pic>
        <p:nvPicPr>
          <p:cNvPr id="7" name="Google Shape;210;p13" descr="A screenshot of a cell phone&#10;&#10;Description automatically generated">
            <a:extLst>
              <a:ext uri="{FF2B5EF4-FFF2-40B4-BE49-F238E27FC236}">
                <a16:creationId xmlns:a16="http://schemas.microsoft.com/office/drawing/2014/main" id="{B864EEE0-FE3D-4947-A08D-997349142C51}"/>
              </a:ext>
            </a:extLst>
          </p:cNvPr>
          <p:cNvPicPr preferRelativeResize="0"/>
          <p:nvPr/>
        </p:nvPicPr>
        <p:blipFill rotWithShape="1">
          <a:blip r:embed="rId3">
            <a:alphaModFix/>
          </a:blip>
          <a:srcRect/>
          <a:stretch/>
        </p:blipFill>
        <p:spPr>
          <a:xfrm>
            <a:off x="5998723" y="156709"/>
            <a:ext cx="5925033" cy="6544581"/>
          </a:xfrm>
          <a:prstGeom prst="rect">
            <a:avLst/>
          </a:prstGeom>
          <a:noFill/>
          <a:ln w="9525" cap="flat" cmpd="sng">
            <a:solidFill>
              <a:schemeClr val="dk1"/>
            </a:solidFill>
            <a:prstDash val="solid"/>
            <a:round/>
            <a:headEnd type="none" w="sm" len="sm"/>
            <a:tailEnd type="none" w="sm" len="sm"/>
          </a:ln>
        </p:spPr>
      </p:pic>
    </p:spTree>
    <p:extLst>
      <p:ext uri="{BB962C8B-B14F-4D97-AF65-F5344CB8AC3E}">
        <p14:creationId xmlns:p14="http://schemas.microsoft.com/office/powerpoint/2010/main" val="35584034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20"/>
          <p:cNvSpPr txBox="1">
            <a:spLocks noGrp="1"/>
          </p:cNvSpPr>
          <p:nvPr>
            <p:ph type="ctrTitle"/>
          </p:nvPr>
        </p:nvSpPr>
        <p:spPr>
          <a:xfrm>
            <a:off x="838200" y="963875"/>
            <a:ext cx="3057600" cy="4326600"/>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548135"/>
              </a:buClr>
              <a:buSzPts val="4400"/>
              <a:buFont typeface="Calibri"/>
              <a:buNone/>
            </a:pPr>
            <a:r>
              <a:rPr lang="en-US" sz="4400" b="1">
                <a:solidFill>
                  <a:srgbClr val="548135"/>
                </a:solidFill>
                <a:latin typeface="Calibri"/>
                <a:ea typeface="Calibri"/>
                <a:cs typeface="Calibri"/>
                <a:sym typeface="Calibri"/>
              </a:rPr>
              <a:t>Further Research</a:t>
            </a:r>
            <a:endParaRPr sz="4400" b="1">
              <a:solidFill>
                <a:srgbClr val="548135"/>
              </a:solidFill>
              <a:latin typeface="Calibri"/>
              <a:ea typeface="Calibri"/>
              <a:cs typeface="Calibri"/>
              <a:sym typeface="Calibri"/>
            </a:endParaRPr>
          </a:p>
        </p:txBody>
      </p:sp>
      <p:sp>
        <p:nvSpPr>
          <p:cNvPr id="258" name="Google Shape;258;p20"/>
          <p:cNvSpPr txBox="1">
            <a:spLocks noGrp="1"/>
          </p:cNvSpPr>
          <p:nvPr>
            <p:ph type="subTitle" idx="1"/>
          </p:nvPr>
        </p:nvSpPr>
        <p:spPr>
          <a:xfrm>
            <a:off x="4480800" y="492125"/>
            <a:ext cx="7070700" cy="5451600"/>
          </a:xfrm>
          <a:prstGeom prst="rect">
            <a:avLst/>
          </a:prstGeom>
          <a:noFill/>
          <a:ln>
            <a:noFill/>
          </a:ln>
        </p:spPr>
        <p:txBody>
          <a:bodyPr spcFirstLastPara="1" wrap="square" lIns="91425" tIns="45700" rIns="91425" bIns="45700" anchor="ctr" anchorCtr="0">
            <a:noAutofit/>
          </a:bodyPr>
          <a:lstStyle/>
          <a:p>
            <a:pPr marL="457200" lvl="0" indent="-457200" algn="l" rtl="0">
              <a:lnSpc>
                <a:spcPct val="90000"/>
              </a:lnSpc>
              <a:spcBef>
                <a:spcPts val="1000"/>
              </a:spcBef>
              <a:spcAft>
                <a:spcPts val="0"/>
              </a:spcAft>
              <a:buClr>
                <a:schemeClr val="dk1"/>
              </a:buClr>
              <a:buSzPts val="2400"/>
              <a:buFont typeface="Arial"/>
              <a:buChar char="•"/>
            </a:pPr>
            <a:r>
              <a:rPr lang="en-US" sz="3200" dirty="0"/>
              <a:t>a survey of arts and cultural planners on planning process and implementation </a:t>
            </a:r>
            <a:br>
              <a:rPr lang="en-US" sz="3200" dirty="0"/>
            </a:br>
            <a:endParaRPr sz="3200" dirty="0"/>
          </a:p>
          <a:p>
            <a:pPr marL="457200" lvl="0" indent="-457200" algn="l" rtl="0">
              <a:lnSpc>
                <a:spcPct val="90000"/>
              </a:lnSpc>
              <a:spcBef>
                <a:spcPts val="1000"/>
              </a:spcBef>
              <a:spcAft>
                <a:spcPts val="0"/>
              </a:spcAft>
              <a:buClr>
                <a:schemeClr val="dk1"/>
              </a:buClr>
              <a:buSzPts val="2400"/>
              <a:buFont typeface="Arial"/>
              <a:buChar char="•"/>
            </a:pPr>
            <a:r>
              <a:rPr lang="en-US" sz="3200" dirty="0"/>
              <a:t>interview analysis with identified planners to gain more in-depth insight</a:t>
            </a:r>
            <a:br>
              <a:rPr lang="en-US" sz="3200" dirty="0"/>
            </a:br>
            <a:endParaRPr sz="3200" dirty="0"/>
          </a:p>
          <a:p>
            <a:pPr marL="457200" lvl="0" indent="-457200" algn="l" rtl="0">
              <a:lnSpc>
                <a:spcPct val="90000"/>
              </a:lnSpc>
              <a:spcBef>
                <a:spcPts val="1000"/>
              </a:spcBef>
              <a:spcAft>
                <a:spcPts val="0"/>
              </a:spcAft>
              <a:buClr>
                <a:schemeClr val="dk1"/>
              </a:buClr>
              <a:buSzPts val="2400"/>
              <a:buFont typeface="Arial"/>
              <a:buChar char="•"/>
            </a:pPr>
            <a:r>
              <a:rPr lang="en-US" sz="3200" dirty="0"/>
              <a:t>a comparative case study of different municipal approaches to diversity and inclusion using an arts &amp; culture lens </a:t>
            </a:r>
            <a:endParaRPr sz="3200" dirty="0"/>
          </a:p>
        </p:txBody>
      </p:sp>
      <p:cxnSp>
        <p:nvCxnSpPr>
          <p:cNvPr id="259" name="Google Shape;259;p20"/>
          <p:cNvCxnSpPr/>
          <p:nvPr/>
        </p:nvCxnSpPr>
        <p:spPr>
          <a:xfrm>
            <a:off x="4080029" y="1371625"/>
            <a:ext cx="0" cy="3918900"/>
          </a:xfrm>
          <a:prstGeom prst="straightConnector1">
            <a:avLst/>
          </a:prstGeom>
          <a:noFill/>
          <a:ln w="25400" cap="flat" cmpd="sng">
            <a:solidFill>
              <a:schemeClr val="dk1"/>
            </a:solidFill>
            <a:prstDash val="solid"/>
            <a:miter lim="800000"/>
            <a:headEnd type="none" w="sm" len="sm"/>
            <a:tailEnd type="none" w="sm" len="sm"/>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8"/>
          <p:cNvSpPr txBox="1">
            <a:spLocks noGrp="1"/>
          </p:cNvSpPr>
          <p:nvPr>
            <p:ph type="subTitle" idx="1"/>
          </p:nvPr>
        </p:nvSpPr>
        <p:spPr>
          <a:xfrm>
            <a:off x="456880" y="230285"/>
            <a:ext cx="6377700" cy="7155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800"/>
              <a:buNone/>
            </a:pPr>
            <a:r>
              <a:rPr lang="en-US" sz="2800" b="1"/>
              <a:t>What is a Cultural Planning?</a:t>
            </a:r>
            <a:endParaRPr/>
          </a:p>
        </p:txBody>
      </p:sp>
      <p:sp>
        <p:nvSpPr>
          <p:cNvPr id="118" name="Google Shape;118;p8"/>
          <p:cNvSpPr/>
          <p:nvPr/>
        </p:nvSpPr>
        <p:spPr>
          <a:xfrm>
            <a:off x="928500" y="945775"/>
            <a:ext cx="10335000" cy="1719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333333"/>
                </a:solidFill>
                <a:latin typeface="Arial"/>
                <a:ea typeface="Arial"/>
                <a:cs typeface="Arial"/>
                <a:sym typeface="Arial"/>
              </a:rPr>
              <a:t>“Cultural planning is a public process in which representatives of a community undertake a comprehensive community assessment and create a plan of implementation for future cultural programming and investment.”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333333"/>
                </a:solidFill>
                <a:latin typeface="Arial"/>
                <a:ea typeface="Arial"/>
                <a:cs typeface="Arial"/>
                <a:sym typeface="Arial"/>
              </a:rPr>
              <a:t>		</a:t>
            </a:r>
            <a:r>
              <a:rPr lang="en-US" sz="2400" b="0" i="1" u="none" strike="noStrike" cap="none">
                <a:solidFill>
                  <a:srgbClr val="333333"/>
                </a:solidFill>
                <a:latin typeface="Arial"/>
                <a:ea typeface="Arial"/>
                <a:cs typeface="Arial"/>
                <a:sym typeface="Arial"/>
              </a:rPr>
              <a:t>	Americans for the Arts</a:t>
            </a:r>
            <a:endParaRPr sz="2400" i="1">
              <a:solidFill>
                <a:srgbClr val="333333"/>
              </a:solidFill>
            </a:endParaRPr>
          </a:p>
        </p:txBody>
      </p:sp>
      <p:sp>
        <p:nvSpPr>
          <p:cNvPr id="119" name="Google Shape;119;p8"/>
          <p:cNvSpPr txBox="1"/>
          <p:nvPr/>
        </p:nvSpPr>
        <p:spPr>
          <a:xfrm>
            <a:off x="928500" y="3141863"/>
            <a:ext cx="4650300" cy="30000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Clr>
                <a:srgbClr val="333333"/>
              </a:buClr>
              <a:buSzPts val="2400"/>
              <a:buChar char="●"/>
            </a:pPr>
            <a:r>
              <a:rPr lang="en-US" sz="2400" dirty="0">
                <a:solidFill>
                  <a:srgbClr val="333333"/>
                </a:solidFill>
              </a:rPr>
              <a:t>Topical plan (like transportation)</a:t>
            </a:r>
            <a:br>
              <a:rPr lang="en-US" sz="2400" dirty="0">
                <a:solidFill>
                  <a:srgbClr val="333333"/>
                </a:solidFill>
              </a:rPr>
            </a:br>
            <a:endParaRPr sz="2400" dirty="0">
              <a:solidFill>
                <a:srgbClr val="333333"/>
              </a:solidFill>
            </a:endParaRPr>
          </a:p>
          <a:p>
            <a:pPr marL="457200" lvl="0" indent="-381000" algn="l" rtl="0">
              <a:spcBef>
                <a:spcPts val="0"/>
              </a:spcBef>
              <a:spcAft>
                <a:spcPts val="0"/>
              </a:spcAft>
              <a:buClr>
                <a:srgbClr val="333333"/>
              </a:buClr>
              <a:buSzPts val="2400"/>
              <a:buChar char="●"/>
            </a:pPr>
            <a:r>
              <a:rPr lang="en-US" sz="2400" dirty="0">
                <a:solidFill>
                  <a:srgbClr val="333333"/>
                </a:solidFill>
              </a:rPr>
              <a:t>Often approved as part of comprehensive/general plan</a:t>
            </a:r>
            <a:br>
              <a:rPr lang="en-US" sz="2400" dirty="0">
                <a:solidFill>
                  <a:srgbClr val="333333"/>
                </a:solidFill>
              </a:rPr>
            </a:br>
            <a:endParaRPr sz="2400" dirty="0">
              <a:solidFill>
                <a:srgbClr val="333333"/>
              </a:solidFill>
            </a:endParaRPr>
          </a:p>
          <a:p>
            <a:pPr marL="457200" lvl="0" indent="-381000" algn="l" rtl="0">
              <a:spcBef>
                <a:spcPts val="0"/>
              </a:spcBef>
              <a:spcAft>
                <a:spcPts val="0"/>
              </a:spcAft>
              <a:buClr>
                <a:srgbClr val="333333"/>
              </a:buClr>
              <a:buSzPts val="2400"/>
              <a:buChar char="●"/>
            </a:pPr>
            <a:r>
              <a:rPr lang="en-US" sz="2400" dirty="0">
                <a:solidFill>
                  <a:srgbClr val="333333"/>
                </a:solidFill>
              </a:rPr>
              <a:t>No single approach</a:t>
            </a:r>
            <a:endParaRPr sz="2400" dirty="0">
              <a:solidFill>
                <a:srgbClr val="333333"/>
              </a:solidFill>
            </a:endParaRPr>
          </a:p>
        </p:txBody>
      </p:sp>
      <p:pic>
        <p:nvPicPr>
          <p:cNvPr id="120" name="Google Shape;120;p8"/>
          <p:cNvPicPr preferRelativeResize="0"/>
          <p:nvPr/>
        </p:nvPicPr>
        <p:blipFill>
          <a:blip r:embed="rId3">
            <a:alphaModFix/>
          </a:blip>
          <a:stretch>
            <a:fillRect/>
          </a:stretch>
        </p:blipFill>
        <p:spPr>
          <a:xfrm>
            <a:off x="5911300" y="2747900"/>
            <a:ext cx="5952475" cy="37879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21"/>
          <p:cNvSpPr txBox="1">
            <a:spLocks noGrp="1"/>
          </p:cNvSpPr>
          <p:nvPr>
            <p:ph type="ctrTitle"/>
          </p:nvPr>
        </p:nvSpPr>
        <p:spPr>
          <a:xfrm>
            <a:off x="838200" y="963875"/>
            <a:ext cx="2491800" cy="4326600"/>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548135"/>
              </a:buClr>
              <a:buSzPts val="4400"/>
              <a:buFont typeface="Calibri"/>
              <a:buNone/>
            </a:pPr>
            <a:r>
              <a:rPr lang="en-US" sz="4400" b="1" dirty="0">
                <a:solidFill>
                  <a:srgbClr val="548135"/>
                </a:solidFill>
                <a:latin typeface="Calibri"/>
                <a:ea typeface="Calibri"/>
                <a:cs typeface="Calibri"/>
                <a:sym typeface="Calibri"/>
              </a:rPr>
              <a:t>Further Research</a:t>
            </a:r>
            <a:endParaRPr sz="4400" b="1" dirty="0">
              <a:solidFill>
                <a:srgbClr val="548135"/>
              </a:solidFill>
              <a:latin typeface="Calibri"/>
              <a:ea typeface="Calibri"/>
              <a:cs typeface="Calibri"/>
              <a:sym typeface="Calibri"/>
            </a:endParaRPr>
          </a:p>
        </p:txBody>
      </p:sp>
      <p:sp>
        <p:nvSpPr>
          <p:cNvPr id="265" name="Google Shape;265;p21"/>
          <p:cNvSpPr txBox="1">
            <a:spLocks noGrp="1"/>
          </p:cNvSpPr>
          <p:nvPr>
            <p:ph type="subTitle" idx="1"/>
          </p:nvPr>
        </p:nvSpPr>
        <p:spPr>
          <a:xfrm>
            <a:off x="3801625" y="396200"/>
            <a:ext cx="8026500" cy="5758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sz="3600" dirty="0">
                <a:solidFill>
                  <a:srgbClr val="000000"/>
                </a:solidFill>
                <a:latin typeface="Calibri"/>
                <a:ea typeface="Calibri"/>
                <a:cs typeface="Calibri"/>
                <a:sym typeface="Calibri"/>
              </a:rPr>
              <a:t>Does the impetus to include diversity, equity, and inclusion process or content in a cultural plan come from the commissioning agent (usually the City or Arts Commission), the hired consultants, or the community?</a:t>
            </a:r>
            <a:endParaRPr sz="3600" dirty="0">
              <a:solidFill>
                <a:srgbClr val="000000"/>
              </a:solidFill>
              <a:latin typeface="Noto Sans Symbols"/>
              <a:ea typeface="Noto Sans Symbols"/>
              <a:cs typeface="Noto Sans Symbols"/>
              <a:sym typeface="Noto Sans Symbols"/>
            </a:endParaRPr>
          </a:p>
          <a:p>
            <a:pPr marL="0" lvl="0" indent="0" algn="l" rtl="0">
              <a:lnSpc>
                <a:spcPct val="100000"/>
              </a:lnSpc>
              <a:spcBef>
                <a:spcPts val="1200"/>
              </a:spcBef>
              <a:spcAft>
                <a:spcPts val="0"/>
              </a:spcAft>
              <a:buNone/>
            </a:pPr>
            <a:endParaRPr sz="2000" dirty="0">
              <a:solidFill>
                <a:srgbClr val="000000"/>
              </a:solidFill>
              <a:latin typeface="Noto Sans Symbols"/>
              <a:ea typeface="Noto Sans Symbols"/>
              <a:cs typeface="Noto Sans Symbols"/>
              <a:sym typeface="Noto Sans Symbols"/>
            </a:endParaRPr>
          </a:p>
        </p:txBody>
      </p:sp>
      <p:cxnSp>
        <p:nvCxnSpPr>
          <p:cNvPr id="266" name="Google Shape;266;p21"/>
          <p:cNvCxnSpPr/>
          <p:nvPr/>
        </p:nvCxnSpPr>
        <p:spPr>
          <a:xfrm>
            <a:off x="3514054" y="1469575"/>
            <a:ext cx="0" cy="3918900"/>
          </a:xfrm>
          <a:prstGeom prst="straightConnector1">
            <a:avLst/>
          </a:prstGeom>
          <a:noFill/>
          <a:ln w="25400" cap="flat" cmpd="sng">
            <a:solidFill>
              <a:schemeClr val="dk1"/>
            </a:solidFill>
            <a:prstDash val="solid"/>
            <a:miter lim="800000"/>
            <a:headEnd type="none" w="sm" len="sm"/>
            <a:tailEnd type="none" w="sm" len="sm"/>
          </a:ln>
        </p:spPr>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ga02db9078f_0_3"/>
          <p:cNvSpPr txBox="1">
            <a:spLocks noGrp="1"/>
          </p:cNvSpPr>
          <p:nvPr>
            <p:ph type="ctrTitle"/>
          </p:nvPr>
        </p:nvSpPr>
        <p:spPr>
          <a:xfrm>
            <a:off x="838200" y="963875"/>
            <a:ext cx="2491800" cy="43266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rgbClr val="548135"/>
              </a:buClr>
              <a:buSzPts val="4400"/>
              <a:buFont typeface="Calibri"/>
              <a:buNone/>
            </a:pPr>
            <a:r>
              <a:rPr lang="en-US" sz="4400" b="1">
                <a:solidFill>
                  <a:srgbClr val="548135"/>
                </a:solidFill>
                <a:latin typeface="Calibri"/>
                <a:ea typeface="Calibri"/>
                <a:cs typeface="Calibri"/>
                <a:sym typeface="Calibri"/>
              </a:rPr>
              <a:t>Further Research</a:t>
            </a:r>
            <a:endParaRPr sz="4400" b="1">
              <a:solidFill>
                <a:srgbClr val="548135"/>
              </a:solidFill>
              <a:latin typeface="Calibri"/>
              <a:ea typeface="Calibri"/>
              <a:cs typeface="Calibri"/>
              <a:sym typeface="Calibri"/>
            </a:endParaRPr>
          </a:p>
        </p:txBody>
      </p:sp>
      <p:sp>
        <p:nvSpPr>
          <p:cNvPr id="272" name="Google Shape;272;ga02db9078f_0_3"/>
          <p:cNvSpPr txBox="1">
            <a:spLocks noGrp="1"/>
          </p:cNvSpPr>
          <p:nvPr>
            <p:ph type="subTitle" idx="1"/>
          </p:nvPr>
        </p:nvSpPr>
        <p:spPr>
          <a:xfrm>
            <a:off x="3801625" y="396200"/>
            <a:ext cx="8026500" cy="5758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1200"/>
              </a:spcBef>
              <a:spcAft>
                <a:spcPts val="0"/>
              </a:spcAft>
              <a:buClr>
                <a:srgbClr val="000000"/>
              </a:buClr>
              <a:buSzPts val="2000"/>
            </a:pPr>
            <a:r>
              <a:rPr lang="en-US" sz="3600" dirty="0">
                <a:solidFill>
                  <a:srgbClr val="000000"/>
                </a:solidFill>
                <a:latin typeface="Calibri"/>
                <a:ea typeface="Calibri"/>
                <a:cs typeface="Calibri"/>
                <a:sym typeface="Calibri"/>
              </a:rPr>
              <a:t>When there is little about diversity, equity, and inclusion, is that omittance from the commissioning agent, hired consultants, or the community?</a:t>
            </a:r>
            <a:endParaRPr sz="3600" dirty="0">
              <a:solidFill>
                <a:srgbClr val="000000"/>
              </a:solidFill>
              <a:latin typeface="Noto Sans Symbols"/>
              <a:ea typeface="Noto Sans Symbols"/>
              <a:cs typeface="Noto Sans Symbols"/>
              <a:sym typeface="Noto Sans Symbols"/>
            </a:endParaRPr>
          </a:p>
        </p:txBody>
      </p:sp>
      <p:cxnSp>
        <p:nvCxnSpPr>
          <p:cNvPr id="273" name="Google Shape;273;ga02db9078f_0_3"/>
          <p:cNvCxnSpPr/>
          <p:nvPr/>
        </p:nvCxnSpPr>
        <p:spPr>
          <a:xfrm>
            <a:off x="3514054" y="1469575"/>
            <a:ext cx="0" cy="3918900"/>
          </a:xfrm>
          <a:prstGeom prst="straightConnector1">
            <a:avLst/>
          </a:prstGeom>
          <a:noFill/>
          <a:ln w="25400" cap="flat" cmpd="sng">
            <a:solidFill>
              <a:schemeClr val="dk1"/>
            </a:solidFill>
            <a:prstDash val="solid"/>
            <a:miter lim="800000"/>
            <a:headEnd type="none" w="sm" len="sm"/>
            <a:tailEnd type="none" w="sm" len="sm"/>
          </a:ln>
        </p:spPr>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ga02db9078f_0_9"/>
          <p:cNvSpPr txBox="1">
            <a:spLocks noGrp="1"/>
          </p:cNvSpPr>
          <p:nvPr>
            <p:ph type="ctrTitle"/>
          </p:nvPr>
        </p:nvSpPr>
        <p:spPr>
          <a:xfrm>
            <a:off x="838200" y="963875"/>
            <a:ext cx="2491800" cy="43266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rgbClr val="548135"/>
              </a:buClr>
              <a:buSzPts val="4400"/>
              <a:buFont typeface="Calibri"/>
              <a:buNone/>
            </a:pPr>
            <a:r>
              <a:rPr lang="en-US" sz="4400" b="1" dirty="0">
                <a:solidFill>
                  <a:srgbClr val="548135"/>
                </a:solidFill>
                <a:latin typeface="Calibri"/>
                <a:ea typeface="Calibri"/>
                <a:cs typeface="Calibri"/>
                <a:sym typeface="Calibri"/>
              </a:rPr>
              <a:t>Further Research</a:t>
            </a:r>
            <a:endParaRPr sz="4400" b="1" dirty="0">
              <a:solidFill>
                <a:srgbClr val="548135"/>
              </a:solidFill>
              <a:latin typeface="Calibri"/>
              <a:ea typeface="Calibri"/>
              <a:cs typeface="Calibri"/>
              <a:sym typeface="Calibri"/>
            </a:endParaRPr>
          </a:p>
        </p:txBody>
      </p:sp>
      <p:sp>
        <p:nvSpPr>
          <p:cNvPr id="279" name="Google Shape;279;ga02db9078f_0_9"/>
          <p:cNvSpPr txBox="1">
            <a:spLocks noGrp="1"/>
          </p:cNvSpPr>
          <p:nvPr>
            <p:ph type="subTitle" idx="1"/>
          </p:nvPr>
        </p:nvSpPr>
        <p:spPr>
          <a:xfrm>
            <a:off x="3801625" y="0"/>
            <a:ext cx="8026500" cy="5758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None/>
            </a:pPr>
            <a:endParaRPr b="1" dirty="0"/>
          </a:p>
          <a:p>
            <a:pPr marL="0" lvl="0" indent="0" algn="l" rtl="0">
              <a:lnSpc>
                <a:spcPct val="90000"/>
              </a:lnSpc>
              <a:spcBef>
                <a:spcPts val="1200"/>
              </a:spcBef>
              <a:spcAft>
                <a:spcPts val="0"/>
              </a:spcAft>
              <a:buClr>
                <a:srgbClr val="000000"/>
              </a:buClr>
              <a:buSzPts val="2000"/>
            </a:pPr>
            <a:r>
              <a:rPr lang="en-US" sz="3600" dirty="0">
                <a:solidFill>
                  <a:srgbClr val="000000"/>
                </a:solidFill>
                <a:latin typeface="Calibri"/>
                <a:ea typeface="Calibri"/>
                <a:cs typeface="Calibri"/>
                <a:sym typeface="Calibri"/>
              </a:rPr>
              <a:t>Have the diversity initiatives been implemented? </a:t>
            </a:r>
          </a:p>
          <a:p>
            <a:pPr marL="0" lvl="0" indent="0" algn="l" rtl="0">
              <a:lnSpc>
                <a:spcPct val="90000"/>
              </a:lnSpc>
              <a:spcBef>
                <a:spcPts val="1200"/>
              </a:spcBef>
              <a:spcAft>
                <a:spcPts val="0"/>
              </a:spcAft>
              <a:buClr>
                <a:srgbClr val="000000"/>
              </a:buClr>
              <a:buSzPts val="2000"/>
            </a:pPr>
            <a:endParaRPr lang="en-US" sz="3600" dirty="0">
              <a:solidFill>
                <a:srgbClr val="000000"/>
              </a:solidFill>
            </a:endParaRPr>
          </a:p>
          <a:p>
            <a:pPr marL="0" lvl="0" indent="0" algn="l" rtl="0">
              <a:lnSpc>
                <a:spcPct val="90000"/>
              </a:lnSpc>
              <a:spcBef>
                <a:spcPts val="1200"/>
              </a:spcBef>
              <a:spcAft>
                <a:spcPts val="0"/>
              </a:spcAft>
              <a:buClr>
                <a:srgbClr val="000000"/>
              </a:buClr>
              <a:buSzPts val="2000"/>
            </a:pPr>
            <a:r>
              <a:rPr lang="en-US" sz="3600" dirty="0">
                <a:solidFill>
                  <a:srgbClr val="000000"/>
                </a:solidFill>
                <a:latin typeface="Calibri"/>
                <a:ea typeface="Calibri"/>
                <a:cs typeface="Calibri"/>
                <a:sym typeface="Calibri"/>
              </a:rPr>
              <a:t>Are there concrete actions or changes that have come from goals and strategies relating to what was outlined in cultural plans such as funding, new or expanded programs, facilities, studies, or partnerships?</a:t>
            </a:r>
            <a:endParaRPr sz="2000" b="0" i="0" u="none" strike="noStrike" cap="none" dirty="0">
              <a:solidFill>
                <a:schemeClr val="dk1"/>
              </a:solidFill>
            </a:endParaRPr>
          </a:p>
        </p:txBody>
      </p:sp>
      <p:cxnSp>
        <p:nvCxnSpPr>
          <p:cNvPr id="280" name="Google Shape;280;ga02db9078f_0_9"/>
          <p:cNvCxnSpPr/>
          <p:nvPr/>
        </p:nvCxnSpPr>
        <p:spPr>
          <a:xfrm>
            <a:off x="3514054" y="1469575"/>
            <a:ext cx="0" cy="3918900"/>
          </a:xfrm>
          <a:prstGeom prst="straightConnector1">
            <a:avLst/>
          </a:prstGeom>
          <a:noFill/>
          <a:ln w="25400" cap="flat" cmpd="sng">
            <a:solidFill>
              <a:schemeClr val="dk1"/>
            </a:solidFill>
            <a:prstDash val="solid"/>
            <a:miter lim="800000"/>
            <a:headEnd type="none" w="sm" len="sm"/>
            <a:tailEnd type="none" w="sm" len="sm"/>
          </a:ln>
        </p:spPr>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a02db9078f_0_15"/>
          <p:cNvSpPr txBox="1">
            <a:spLocks noGrp="1"/>
          </p:cNvSpPr>
          <p:nvPr>
            <p:ph type="ctrTitle"/>
          </p:nvPr>
        </p:nvSpPr>
        <p:spPr>
          <a:xfrm>
            <a:off x="838200" y="963875"/>
            <a:ext cx="2491800" cy="43266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rgbClr val="548135"/>
              </a:buClr>
              <a:buSzPts val="4400"/>
              <a:buFont typeface="Calibri"/>
              <a:buNone/>
            </a:pPr>
            <a:r>
              <a:rPr lang="en-US" sz="4400" b="1">
                <a:solidFill>
                  <a:srgbClr val="548135"/>
                </a:solidFill>
                <a:latin typeface="Calibri"/>
                <a:ea typeface="Calibri"/>
                <a:cs typeface="Calibri"/>
                <a:sym typeface="Calibri"/>
              </a:rPr>
              <a:t>Further Research</a:t>
            </a:r>
            <a:endParaRPr sz="4400" b="1">
              <a:solidFill>
                <a:srgbClr val="548135"/>
              </a:solidFill>
              <a:latin typeface="Calibri"/>
              <a:ea typeface="Calibri"/>
              <a:cs typeface="Calibri"/>
              <a:sym typeface="Calibri"/>
            </a:endParaRPr>
          </a:p>
        </p:txBody>
      </p:sp>
      <p:sp>
        <p:nvSpPr>
          <p:cNvPr id="286" name="Google Shape;286;ga02db9078f_0_15"/>
          <p:cNvSpPr txBox="1">
            <a:spLocks noGrp="1"/>
          </p:cNvSpPr>
          <p:nvPr>
            <p:ph type="subTitle" idx="1"/>
          </p:nvPr>
        </p:nvSpPr>
        <p:spPr>
          <a:xfrm>
            <a:off x="3801625" y="396200"/>
            <a:ext cx="8026500" cy="5758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1200"/>
              </a:spcBef>
              <a:spcAft>
                <a:spcPts val="0"/>
              </a:spcAft>
              <a:buClr>
                <a:srgbClr val="000000"/>
              </a:buClr>
              <a:buSzPts val="2000"/>
            </a:pPr>
            <a:r>
              <a:rPr lang="en-US" sz="3600" dirty="0">
                <a:solidFill>
                  <a:srgbClr val="000000"/>
                </a:solidFill>
                <a:latin typeface="Calibri"/>
                <a:ea typeface="Calibri"/>
                <a:cs typeface="Calibri"/>
                <a:sym typeface="Calibri"/>
              </a:rPr>
              <a:t>Native Americans are absent from all plans but Boise, ID, Rapid City, South Dakota, and Santa Fe, New Mexico. </a:t>
            </a:r>
          </a:p>
          <a:p>
            <a:pPr marL="0" lvl="0" indent="0" algn="l" rtl="0">
              <a:lnSpc>
                <a:spcPct val="100000"/>
              </a:lnSpc>
              <a:spcBef>
                <a:spcPts val="1200"/>
              </a:spcBef>
              <a:spcAft>
                <a:spcPts val="0"/>
              </a:spcAft>
              <a:buClr>
                <a:srgbClr val="000000"/>
              </a:buClr>
              <a:buSzPts val="2000"/>
            </a:pPr>
            <a:r>
              <a:rPr lang="en-US" sz="3600" dirty="0">
                <a:solidFill>
                  <a:srgbClr val="000000"/>
                </a:solidFill>
                <a:latin typeface="Calibri"/>
                <a:ea typeface="Calibri"/>
                <a:cs typeface="Calibri"/>
                <a:sym typeface="Calibri"/>
              </a:rPr>
              <a:t>What are the cultural relationships between Native Americans and municipalities nationally and how might they be more integrated?</a:t>
            </a:r>
            <a:endParaRPr sz="3600" dirty="0">
              <a:solidFill>
                <a:srgbClr val="000000"/>
              </a:solidFill>
              <a:latin typeface="Noto Sans Symbols"/>
              <a:ea typeface="Noto Sans Symbols"/>
              <a:cs typeface="Noto Sans Symbols"/>
              <a:sym typeface="Noto Sans Symbols"/>
            </a:endParaRPr>
          </a:p>
        </p:txBody>
      </p:sp>
      <p:cxnSp>
        <p:nvCxnSpPr>
          <p:cNvPr id="287" name="Google Shape;287;ga02db9078f_0_15"/>
          <p:cNvCxnSpPr/>
          <p:nvPr/>
        </p:nvCxnSpPr>
        <p:spPr>
          <a:xfrm>
            <a:off x="3514054" y="1469575"/>
            <a:ext cx="0" cy="3918900"/>
          </a:xfrm>
          <a:prstGeom prst="straightConnector1">
            <a:avLst/>
          </a:prstGeom>
          <a:noFill/>
          <a:ln w="25400" cap="flat" cmpd="sng">
            <a:solidFill>
              <a:schemeClr val="dk1"/>
            </a:solidFill>
            <a:prstDash val="solid"/>
            <a:miter lim="800000"/>
            <a:headEnd type="none" w="sm" len="sm"/>
            <a:tailEnd type="none" w="sm" len="sm"/>
          </a:ln>
        </p:spPr>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2"/>
          <p:cNvSpPr txBox="1">
            <a:spLocks noGrp="1"/>
          </p:cNvSpPr>
          <p:nvPr>
            <p:ph type="ctrTitle"/>
          </p:nvPr>
        </p:nvSpPr>
        <p:spPr>
          <a:xfrm>
            <a:off x="838200" y="963877"/>
            <a:ext cx="3494362" cy="4326580"/>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548135"/>
              </a:buClr>
              <a:buSzPts val="4400"/>
              <a:buFont typeface="Calibri"/>
              <a:buNone/>
            </a:pPr>
            <a:r>
              <a:rPr lang="en-US" sz="4400" b="1">
                <a:solidFill>
                  <a:srgbClr val="548135"/>
                </a:solidFill>
                <a:latin typeface="Calibri"/>
                <a:ea typeface="Calibri"/>
                <a:cs typeface="Calibri"/>
                <a:sym typeface="Calibri"/>
              </a:rPr>
              <a:t>Discussion</a:t>
            </a:r>
            <a:endParaRPr sz="4400" b="1">
              <a:solidFill>
                <a:srgbClr val="548135"/>
              </a:solidFill>
              <a:latin typeface="Calibri"/>
              <a:ea typeface="Calibri"/>
              <a:cs typeface="Calibri"/>
              <a:sym typeface="Calibri"/>
            </a:endParaRPr>
          </a:p>
        </p:txBody>
      </p:sp>
      <p:cxnSp>
        <p:nvCxnSpPr>
          <p:cNvPr id="300" name="Google Shape;300;p22"/>
          <p:cNvCxnSpPr/>
          <p:nvPr/>
        </p:nvCxnSpPr>
        <p:spPr>
          <a:xfrm>
            <a:off x="4702629" y="1371600"/>
            <a:ext cx="0" cy="3918857"/>
          </a:xfrm>
          <a:prstGeom prst="straightConnector1">
            <a:avLst/>
          </a:prstGeom>
          <a:noFill/>
          <a:ln w="25400" cap="flat" cmpd="sng">
            <a:solidFill>
              <a:schemeClr val="dk1"/>
            </a:solidFill>
            <a:prstDash val="solid"/>
            <a:miter lim="800000"/>
            <a:headEnd type="none" w="sm" len="sm"/>
            <a:tailEnd type="none" w="sm" len="sm"/>
          </a:ln>
        </p:spPr>
      </p:cxnSp>
      <p:pic>
        <p:nvPicPr>
          <p:cNvPr id="301" name="Google Shape;301;p22"/>
          <p:cNvPicPr preferRelativeResize="0"/>
          <p:nvPr/>
        </p:nvPicPr>
        <p:blipFill rotWithShape="1">
          <a:blip r:embed="rId3">
            <a:alphaModFix/>
          </a:blip>
          <a:srcRect/>
          <a:stretch/>
        </p:blipFill>
        <p:spPr>
          <a:xfrm>
            <a:off x="5439760" y="466531"/>
            <a:ext cx="6024454" cy="578031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0"/>
        <p:cNvGrpSpPr/>
        <p:nvPr/>
      </p:nvGrpSpPr>
      <p:grpSpPr>
        <a:xfrm>
          <a:off x="0" y="0"/>
          <a:ext cx="0" cy="0"/>
          <a:chOff x="0" y="0"/>
          <a:chExt cx="0" cy="0"/>
        </a:xfrm>
      </p:grpSpPr>
      <p:sp>
        <p:nvSpPr>
          <p:cNvPr id="112" name="Google Shape;112;g9b8f5dd141_1_0"/>
          <p:cNvSpPr txBox="1">
            <a:spLocks noGrp="1"/>
          </p:cNvSpPr>
          <p:nvPr>
            <p:ph type="subTitle" idx="1"/>
          </p:nvPr>
        </p:nvSpPr>
        <p:spPr>
          <a:xfrm>
            <a:off x="1770434" y="415381"/>
            <a:ext cx="9562691" cy="6027237"/>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3200" b="1" dirty="0">
                <a:solidFill>
                  <a:schemeClr val="tx1"/>
                </a:solidFill>
              </a:rPr>
              <a:t>Cultural Planning is about:</a:t>
            </a:r>
          </a:p>
          <a:p>
            <a:pPr marL="342900" lvl="0" indent="-342900" algn="l" rtl="0">
              <a:spcBef>
                <a:spcPts val="1000"/>
              </a:spcBef>
              <a:spcAft>
                <a:spcPts val="0"/>
              </a:spcAft>
              <a:buFont typeface="Arial" panose="020B0604020202020204" pitchFamily="34" charset="0"/>
              <a:buChar char="•"/>
            </a:pPr>
            <a:r>
              <a:rPr lang="en-US" sz="2800" dirty="0">
                <a:solidFill>
                  <a:schemeClr val="tx1"/>
                </a:solidFill>
              </a:rPr>
              <a:t>Supporting Artists, Arts Organizations</a:t>
            </a:r>
          </a:p>
          <a:p>
            <a:pPr marL="342900" indent="-342900" algn="l">
              <a:buFont typeface="Arial" panose="020B0604020202020204" pitchFamily="34" charset="0"/>
              <a:buChar char="•"/>
            </a:pPr>
            <a:r>
              <a:rPr lang="en-US" sz="2800" dirty="0">
                <a:solidFill>
                  <a:schemeClr val="tx1"/>
                </a:solidFill>
              </a:rPr>
              <a:t>Planning for Responsible use of Resources</a:t>
            </a:r>
          </a:p>
          <a:p>
            <a:pPr marL="342900" indent="-342900" algn="l">
              <a:buFont typeface="Arial" panose="020B0604020202020204" pitchFamily="34" charset="0"/>
              <a:buChar char="•"/>
            </a:pPr>
            <a:r>
              <a:rPr lang="en-US" sz="2800" dirty="0">
                <a:solidFill>
                  <a:schemeClr val="tx1"/>
                </a:solidFill>
              </a:rPr>
              <a:t>Placemaking – making memorable and meaningful places</a:t>
            </a:r>
          </a:p>
          <a:p>
            <a:pPr marL="342900" lvl="0" indent="-342900" algn="l">
              <a:buFont typeface="Arial" panose="020B0604020202020204" pitchFamily="34" charset="0"/>
              <a:buChar char="•"/>
            </a:pPr>
            <a:r>
              <a:rPr lang="en-US" sz="2800" dirty="0">
                <a:solidFill>
                  <a:schemeClr val="tx1"/>
                </a:solidFill>
              </a:rPr>
              <a:t>Historic Preservation</a:t>
            </a:r>
          </a:p>
          <a:p>
            <a:pPr marL="342900" lvl="0" indent="-342900" algn="l">
              <a:buFont typeface="Arial" panose="020B0604020202020204" pitchFamily="34" charset="0"/>
              <a:buChar char="•"/>
            </a:pPr>
            <a:r>
              <a:rPr lang="en-US" sz="2800" dirty="0">
                <a:solidFill>
                  <a:schemeClr val="tx1"/>
                </a:solidFill>
              </a:rPr>
              <a:t>Fostering Equity</a:t>
            </a:r>
          </a:p>
          <a:p>
            <a:pPr marL="342900" lvl="0" indent="-342900" algn="l">
              <a:buFont typeface="Arial" panose="020B0604020202020204" pitchFamily="34" charset="0"/>
              <a:buChar char="•"/>
            </a:pPr>
            <a:r>
              <a:rPr lang="en-US" sz="2800" dirty="0">
                <a:solidFill>
                  <a:schemeClr val="tx1"/>
                </a:solidFill>
              </a:rPr>
              <a:t>Community Engagement</a:t>
            </a:r>
          </a:p>
          <a:p>
            <a:pPr marL="342900" lvl="0" indent="-342900" algn="l" rtl="0">
              <a:spcBef>
                <a:spcPts val="1000"/>
              </a:spcBef>
              <a:spcAft>
                <a:spcPts val="0"/>
              </a:spcAft>
              <a:buFont typeface="Arial" panose="020B0604020202020204" pitchFamily="34" charset="0"/>
              <a:buChar char="•"/>
            </a:pPr>
            <a:r>
              <a:rPr lang="en-US" sz="2800" dirty="0">
                <a:solidFill>
                  <a:schemeClr val="tx1"/>
                </a:solidFill>
              </a:rPr>
              <a:t>Economic Development</a:t>
            </a:r>
          </a:p>
          <a:p>
            <a:pPr marL="342900" lvl="0" indent="-342900" algn="l" rtl="0">
              <a:spcBef>
                <a:spcPts val="1000"/>
              </a:spcBef>
              <a:spcAft>
                <a:spcPts val="0"/>
              </a:spcAft>
              <a:buFont typeface="Arial" panose="020B0604020202020204" pitchFamily="34" charset="0"/>
              <a:buChar char="•"/>
            </a:pPr>
            <a:r>
              <a:rPr lang="en-US" sz="2800" dirty="0">
                <a:solidFill>
                  <a:schemeClr val="tx1"/>
                </a:solidFill>
              </a:rPr>
              <a:t>Small Business Development</a:t>
            </a:r>
          </a:p>
          <a:p>
            <a:pPr marL="342900" lvl="0" indent="-342900" algn="l" rtl="0">
              <a:spcBef>
                <a:spcPts val="1000"/>
              </a:spcBef>
              <a:spcAft>
                <a:spcPts val="0"/>
              </a:spcAft>
              <a:buFont typeface="Arial" panose="020B0604020202020204" pitchFamily="34" charset="0"/>
              <a:buChar char="•"/>
            </a:pPr>
            <a:r>
              <a:rPr lang="en-US" sz="2800" dirty="0">
                <a:solidFill>
                  <a:schemeClr val="tx1"/>
                </a:solidFill>
              </a:rPr>
              <a:t>Work-force Development</a:t>
            </a:r>
          </a:p>
          <a:p>
            <a:pPr marL="342900" lvl="0" indent="-342900" algn="l" rtl="0">
              <a:spcBef>
                <a:spcPts val="1000"/>
              </a:spcBef>
              <a:spcAft>
                <a:spcPts val="0"/>
              </a:spcAft>
              <a:buFont typeface="Arial" panose="020B0604020202020204" pitchFamily="34" charset="0"/>
              <a:buChar char="•"/>
            </a:pPr>
            <a:r>
              <a:rPr lang="en-US" sz="2800" dirty="0">
                <a:solidFill>
                  <a:schemeClr val="tx1"/>
                </a:solidFill>
              </a:rPr>
              <a:t>Tourism</a:t>
            </a:r>
          </a:p>
          <a:p>
            <a:pPr marL="0" lvl="0" indent="0" algn="l" rtl="0">
              <a:spcBef>
                <a:spcPts val="1000"/>
              </a:spcBef>
              <a:spcAft>
                <a:spcPts val="0"/>
              </a:spcAft>
              <a:buNone/>
            </a:pPr>
            <a:endParaRPr dirty="0"/>
          </a:p>
        </p:txBody>
      </p:sp>
    </p:spTree>
    <p:extLst>
      <p:ext uri="{BB962C8B-B14F-4D97-AF65-F5344CB8AC3E}">
        <p14:creationId xmlns:p14="http://schemas.microsoft.com/office/powerpoint/2010/main" val="3364826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3"/>
          <p:cNvSpPr txBox="1">
            <a:spLocks noGrp="1"/>
          </p:cNvSpPr>
          <p:nvPr>
            <p:ph type="ctrTitle"/>
          </p:nvPr>
        </p:nvSpPr>
        <p:spPr>
          <a:xfrm>
            <a:off x="838200" y="963877"/>
            <a:ext cx="3494362" cy="4326580"/>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548135"/>
              </a:buClr>
              <a:buSzPts val="4400"/>
              <a:buFont typeface="Calibri"/>
              <a:buNone/>
            </a:pPr>
            <a:r>
              <a:rPr lang="en-US" sz="4400" b="1">
                <a:solidFill>
                  <a:srgbClr val="548135"/>
                </a:solidFill>
              </a:rPr>
              <a:t>Planning</a:t>
            </a:r>
            <a:r>
              <a:rPr lang="en-US" sz="4400" b="1">
                <a:solidFill>
                  <a:srgbClr val="548135"/>
                </a:solidFill>
                <a:latin typeface="Calibri"/>
                <a:ea typeface="Calibri"/>
                <a:cs typeface="Calibri"/>
                <a:sym typeface="Calibri"/>
              </a:rPr>
              <a:t> Significance</a:t>
            </a:r>
            <a:endParaRPr sz="4400" b="1">
              <a:solidFill>
                <a:srgbClr val="548135"/>
              </a:solidFill>
              <a:latin typeface="Calibri"/>
              <a:ea typeface="Calibri"/>
              <a:cs typeface="Calibri"/>
              <a:sym typeface="Calibri"/>
            </a:endParaRPr>
          </a:p>
        </p:txBody>
      </p:sp>
      <p:sp>
        <p:nvSpPr>
          <p:cNvPr id="102" name="Google Shape;102;p3"/>
          <p:cNvSpPr txBox="1">
            <a:spLocks noGrp="1"/>
          </p:cNvSpPr>
          <p:nvPr>
            <p:ph type="subTitle" idx="1"/>
          </p:nvPr>
        </p:nvSpPr>
        <p:spPr>
          <a:xfrm>
            <a:off x="4976031" y="492113"/>
            <a:ext cx="6377769" cy="71563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800"/>
              <a:buNone/>
            </a:pPr>
            <a:r>
              <a:rPr lang="en-US" sz="2800" b="1"/>
              <a:t>This project bridges three content areas:</a:t>
            </a:r>
            <a:endParaRPr/>
          </a:p>
        </p:txBody>
      </p:sp>
      <p:cxnSp>
        <p:nvCxnSpPr>
          <p:cNvPr id="103" name="Google Shape;103;p3"/>
          <p:cNvCxnSpPr/>
          <p:nvPr/>
        </p:nvCxnSpPr>
        <p:spPr>
          <a:xfrm>
            <a:off x="4702629" y="1371600"/>
            <a:ext cx="0" cy="3918857"/>
          </a:xfrm>
          <a:prstGeom prst="straightConnector1">
            <a:avLst/>
          </a:prstGeom>
          <a:noFill/>
          <a:ln w="25400" cap="flat" cmpd="sng">
            <a:solidFill>
              <a:schemeClr val="dk1"/>
            </a:solidFill>
            <a:prstDash val="solid"/>
            <a:miter lim="800000"/>
            <a:headEnd type="none" w="sm" len="sm"/>
            <a:tailEnd type="none" w="sm" len="sm"/>
          </a:ln>
        </p:spPr>
      </p:cxnSp>
      <p:pic>
        <p:nvPicPr>
          <p:cNvPr id="104" name="Google Shape;104;p3"/>
          <p:cNvPicPr preferRelativeResize="0"/>
          <p:nvPr/>
        </p:nvPicPr>
        <p:blipFill rotWithShape="1">
          <a:blip r:embed="rId3">
            <a:alphaModFix/>
          </a:blip>
          <a:srcRect/>
          <a:stretch/>
        </p:blipFill>
        <p:spPr>
          <a:xfrm>
            <a:off x="6486219" y="3013067"/>
            <a:ext cx="3527754" cy="1665100"/>
          </a:xfrm>
          <a:prstGeom prst="rect">
            <a:avLst/>
          </a:prstGeom>
          <a:noFill/>
          <a:ln>
            <a:noFill/>
          </a:ln>
        </p:spPr>
      </p:pic>
      <p:pic>
        <p:nvPicPr>
          <p:cNvPr id="105" name="Google Shape;105;p3"/>
          <p:cNvPicPr preferRelativeResize="0"/>
          <p:nvPr/>
        </p:nvPicPr>
        <p:blipFill rotWithShape="1">
          <a:blip r:embed="rId4">
            <a:alphaModFix/>
          </a:blip>
          <a:srcRect/>
          <a:stretch/>
        </p:blipFill>
        <p:spPr>
          <a:xfrm>
            <a:off x="6409418" y="5005874"/>
            <a:ext cx="3510993" cy="1566918"/>
          </a:xfrm>
          <a:prstGeom prst="rect">
            <a:avLst/>
          </a:prstGeom>
          <a:noFill/>
          <a:ln>
            <a:noFill/>
          </a:ln>
        </p:spPr>
      </p:pic>
      <p:pic>
        <p:nvPicPr>
          <p:cNvPr id="106" name="Google Shape;106;p3" descr="A screenshot of a cell phone&#10;&#10;Description automatically generated"/>
          <p:cNvPicPr preferRelativeResize="0"/>
          <p:nvPr/>
        </p:nvPicPr>
        <p:blipFill rotWithShape="1">
          <a:blip r:embed="rId5">
            <a:alphaModFix/>
          </a:blip>
          <a:srcRect/>
          <a:stretch/>
        </p:blipFill>
        <p:spPr>
          <a:xfrm>
            <a:off x="6315857" y="1371600"/>
            <a:ext cx="3698116" cy="131376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4"/>
          <p:cNvSpPr txBox="1">
            <a:spLocks noGrp="1"/>
          </p:cNvSpPr>
          <p:nvPr>
            <p:ph type="ctrTitle"/>
          </p:nvPr>
        </p:nvSpPr>
        <p:spPr>
          <a:xfrm>
            <a:off x="407151" y="963877"/>
            <a:ext cx="3560497" cy="4326580"/>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548135"/>
              </a:buClr>
              <a:buSzPts val="4400"/>
              <a:buFont typeface="Calibri"/>
              <a:buNone/>
            </a:pPr>
            <a:r>
              <a:rPr lang="en-US" sz="4400" b="1" dirty="0">
                <a:solidFill>
                  <a:srgbClr val="548135"/>
                </a:solidFill>
                <a:latin typeface="Calibri"/>
                <a:ea typeface="Calibri"/>
                <a:cs typeface="Calibri"/>
                <a:sym typeface="Calibri"/>
              </a:rPr>
              <a:t>Project Question</a:t>
            </a:r>
            <a:endParaRPr sz="4400" b="1" dirty="0">
              <a:solidFill>
                <a:srgbClr val="548135"/>
              </a:solidFill>
              <a:latin typeface="Calibri"/>
              <a:ea typeface="Calibri"/>
              <a:cs typeface="Calibri"/>
              <a:sym typeface="Calibri"/>
            </a:endParaRPr>
          </a:p>
        </p:txBody>
      </p:sp>
      <p:sp>
        <p:nvSpPr>
          <p:cNvPr id="126" name="Google Shape;126;p4"/>
          <p:cNvSpPr txBox="1">
            <a:spLocks noGrp="1"/>
          </p:cNvSpPr>
          <p:nvPr>
            <p:ph type="subTitle" idx="1"/>
          </p:nvPr>
        </p:nvSpPr>
        <p:spPr>
          <a:xfrm>
            <a:off x="4418279" y="353018"/>
            <a:ext cx="7418579" cy="554829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400"/>
              <a:buNone/>
            </a:pPr>
            <a:r>
              <a:rPr lang="en-US" sz="3600" b="1" dirty="0"/>
              <a:t>How do municipal arts and cultural plans address/include equity, diversity, and inclusion? </a:t>
            </a:r>
          </a:p>
          <a:p>
            <a:pPr marL="0" lvl="0" indent="0" algn="l" rtl="0">
              <a:lnSpc>
                <a:spcPct val="80000"/>
              </a:lnSpc>
              <a:spcBef>
                <a:spcPts val="1000"/>
              </a:spcBef>
              <a:spcAft>
                <a:spcPts val="0"/>
              </a:spcAft>
              <a:buClr>
                <a:schemeClr val="dk1"/>
              </a:buClr>
              <a:buSzPts val="2220"/>
              <a:buNone/>
            </a:pPr>
            <a:endParaRPr sz="3200" dirty="0"/>
          </a:p>
          <a:p>
            <a:pPr marL="0" lvl="0" indent="0" algn="l" rtl="0">
              <a:lnSpc>
                <a:spcPct val="80000"/>
              </a:lnSpc>
              <a:spcBef>
                <a:spcPts val="1000"/>
              </a:spcBef>
              <a:spcAft>
                <a:spcPts val="0"/>
              </a:spcAft>
              <a:buClr>
                <a:schemeClr val="dk1"/>
              </a:buClr>
              <a:buSzPts val="2220"/>
              <a:buNone/>
            </a:pPr>
            <a:r>
              <a:rPr lang="en-US" sz="3200" b="1" i="1" dirty="0"/>
              <a:t>To Answer:</a:t>
            </a:r>
          </a:p>
          <a:p>
            <a:pPr marL="0" lvl="0" indent="0" algn="l" rtl="0">
              <a:lnSpc>
                <a:spcPct val="80000"/>
              </a:lnSpc>
              <a:spcBef>
                <a:spcPts val="1000"/>
              </a:spcBef>
              <a:spcAft>
                <a:spcPts val="0"/>
              </a:spcAft>
              <a:buClr>
                <a:schemeClr val="dk1"/>
              </a:buClr>
              <a:buSzPts val="2220"/>
              <a:buNone/>
            </a:pPr>
            <a:r>
              <a:rPr lang="en-US" sz="3200" dirty="0"/>
              <a:t>Conducted content analysis of municipal arts and cultural master plans</a:t>
            </a:r>
            <a:endParaRPr sz="3200" dirty="0"/>
          </a:p>
        </p:txBody>
      </p:sp>
      <p:cxnSp>
        <p:nvCxnSpPr>
          <p:cNvPr id="127" name="Google Shape;127;p4"/>
          <p:cNvCxnSpPr/>
          <p:nvPr/>
        </p:nvCxnSpPr>
        <p:spPr>
          <a:xfrm>
            <a:off x="4192963" y="1371600"/>
            <a:ext cx="0" cy="3918857"/>
          </a:xfrm>
          <a:prstGeom prst="straightConnector1">
            <a:avLst/>
          </a:prstGeom>
          <a:noFill/>
          <a:ln w="25400" cap="flat" cmpd="sng">
            <a:solidFill>
              <a:schemeClr val="dk1"/>
            </a:solidFill>
            <a:prstDash val="solid"/>
            <a:miter lim="800000"/>
            <a:headEnd type="none" w="sm" len="sm"/>
            <a:tailEnd type="none" w="sm" len="sm"/>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a:spLocks noGrp="1"/>
          </p:cNvSpPr>
          <p:nvPr>
            <p:ph type="ctrTitle"/>
          </p:nvPr>
        </p:nvSpPr>
        <p:spPr>
          <a:xfrm>
            <a:off x="796896" y="963877"/>
            <a:ext cx="3560497" cy="4326580"/>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548135"/>
              </a:buClr>
              <a:buSzPts val="4400"/>
              <a:buFont typeface="Calibri"/>
              <a:buNone/>
            </a:pPr>
            <a:r>
              <a:rPr lang="en-US" sz="4400" b="1" dirty="0">
                <a:solidFill>
                  <a:srgbClr val="548135"/>
                </a:solidFill>
                <a:latin typeface="Calibri"/>
                <a:ea typeface="Calibri"/>
                <a:cs typeface="Calibri"/>
                <a:sym typeface="Calibri"/>
              </a:rPr>
              <a:t>Value to Planning Field</a:t>
            </a:r>
            <a:endParaRPr sz="4400" b="1" dirty="0">
              <a:solidFill>
                <a:srgbClr val="548135"/>
              </a:solidFill>
              <a:latin typeface="Calibri"/>
              <a:ea typeface="Calibri"/>
              <a:cs typeface="Calibri"/>
              <a:sym typeface="Calibri"/>
            </a:endParaRPr>
          </a:p>
        </p:txBody>
      </p:sp>
      <p:sp>
        <p:nvSpPr>
          <p:cNvPr id="133" name="Google Shape;133;p5"/>
          <p:cNvSpPr txBox="1">
            <a:spLocks noGrp="1"/>
          </p:cNvSpPr>
          <p:nvPr>
            <p:ph type="subTitle" idx="1"/>
          </p:nvPr>
        </p:nvSpPr>
        <p:spPr>
          <a:xfrm>
            <a:off x="5175117" y="292425"/>
            <a:ext cx="6425258" cy="6093900"/>
          </a:xfrm>
          <a:prstGeom prst="rect">
            <a:avLst/>
          </a:prstGeom>
          <a:noFill/>
          <a:ln>
            <a:noFill/>
          </a:ln>
        </p:spPr>
        <p:txBody>
          <a:bodyPr spcFirstLastPara="1" wrap="square" lIns="91425" tIns="45700" rIns="91425" bIns="45700" anchor="ctr" anchorCtr="0">
            <a:normAutofit/>
          </a:bodyPr>
          <a:lstStyle/>
          <a:p>
            <a:pPr marL="457200" lvl="0" indent="-457200" algn="l" rtl="0">
              <a:lnSpc>
                <a:spcPct val="80000"/>
              </a:lnSpc>
              <a:spcBef>
                <a:spcPts val="1000"/>
              </a:spcBef>
              <a:spcAft>
                <a:spcPts val="0"/>
              </a:spcAft>
              <a:buClr>
                <a:schemeClr val="dk1"/>
              </a:buClr>
              <a:buSzPts val="2405"/>
              <a:buAutoNum type="arabicParenR"/>
            </a:pPr>
            <a:r>
              <a:rPr lang="en-US" sz="3200" dirty="0"/>
              <a:t>adds applied knowledge on how arts and cultural plans may shape diversity, inclusion, and equity policies and investments</a:t>
            </a:r>
            <a:br>
              <a:rPr lang="en-US" sz="3200" dirty="0"/>
            </a:br>
            <a:endParaRPr sz="3200" dirty="0"/>
          </a:p>
          <a:p>
            <a:pPr marL="457200" lvl="0" indent="-457200" algn="l" rtl="0">
              <a:lnSpc>
                <a:spcPct val="80000"/>
              </a:lnSpc>
              <a:spcBef>
                <a:spcPts val="1000"/>
              </a:spcBef>
              <a:spcAft>
                <a:spcPts val="0"/>
              </a:spcAft>
              <a:buClr>
                <a:schemeClr val="dk1"/>
              </a:buClr>
              <a:buSzPts val="2405"/>
              <a:buAutoNum type="arabicParenR"/>
            </a:pPr>
            <a:r>
              <a:rPr lang="en-US" sz="3200" dirty="0"/>
              <a:t>gives practitioners and policymakers information on their efforts around diversity, inclusion, and equity so they can be more effective in their efforts</a:t>
            </a:r>
            <a:br>
              <a:rPr lang="en-US" sz="3200" dirty="0"/>
            </a:br>
            <a:endParaRPr sz="3200" dirty="0"/>
          </a:p>
          <a:p>
            <a:pPr marL="457200" lvl="0" indent="-457200" algn="l" rtl="0">
              <a:lnSpc>
                <a:spcPct val="80000"/>
              </a:lnSpc>
              <a:spcBef>
                <a:spcPts val="1000"/>
              </a:spcBef>
              <a:spcAft>
                <a:spcPts val="0"/>
              </a:spcAft>
              <a:buClr>
                <a:schemeClr val="dk1"/>
              </a:buClr>
              <a:buSzPts val="2405"/>
              <a:buAutoNum type="arabicParenR"/>
            </a:pPr>
            <a:r>
              <a:rPr lang="en-US" sz="3200" dirty="0"/>
              <a:t>identifies strategies for fostering equity in planning practice</a:t>
            </a:r>
            <a:endParaRPr sz="3200" dirty="0"/>
          </a:p>
        </p:txBody>
      </p:sp>
      <p:cxnSp>
        <p:nvCxnSpPr>
          <p:cNvPr id="134" name="Google Shape;134;p5"/>
          <p:cNvCxnSpPr/>
          <p:nvPr/>
        </p:nvCxnSpPr>
        <p:spPr>
          <a:xfrm>
            <a:off x="4702629" y="1371600"/>
            <a:ext cx="0" cy="3918857"/>
          </a:xfrm>
          <a:prstGeom prst="straightConnector1">
            <a:avLst/>
          </a:prstGeom>
          <a:noFill/>
          <a:ln w="25400" cap="flat" cmpd="sng">
            <a:solidFill>
              <a:schemeClr val="dk1"/>
            </a:solidFill>
            <a:prstDash val="solid"/>
            <a:miter lim="800000"/>
            <a:headEnd type="none" w="sm" len="sm"/>
            <a:tailEnd type="none" w="sm" len="sm"/>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9b8f5dd141_1_5"/>
          <p:cNvSpPr txBox="1">
            <a:spLocks noGrp="1"/>
          </p:cNvSpPr>
          <p:nvPr>
            <p:ph type="ctrTitle"/>
          </p:nvPr>
        </p:nvSpPr>
        <p:spPr>
          <a:xfrm>
            <a:off x="0" y="91231"/>
            <a:ext cx="12192000" cy="969084"/>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3600" b="1" dirty="0">
                <a:solidFill>
                  <a:schemeClr val="accent6">
                    <a:lumMod val="75000"/>
                  </a:schemeClr>
                </a:solidFill>
              </a:rPr>
              <a:t>Why does Diversity, Equity, and Inclusion (DEI) matter?</a:t>
            </a:r>
            <a:endParaRPr sz="3600" b="1" dirty="0">
              <a:solidFill>
                <a:schemeClr val="accent6">
                  <a:lumMod val="75000"/>
                </a:schemeClr>
              </a:solidFill>
            </a:endParaRPr>
          </a:p>
        </p:txBody>
      </p:sp>
      <p:sp>
        <p:nvSpPr>
          <p:cNvPr id="148" name="Google Shape;148;g9b8f5dd141_1_5"/>
          <p:cNvSpPr txBox="1">
            <a:spLocks noGrp="1"/>
          </p:cNvSpPr>
          <p:nvPr>
            <p:ph type="subTitle" idx="1"/>
          </p:nvPr>
        </p:nvSpPr>
        <p:spPr>
          <a:xfrm>
            <a:off x="1524000" y="1967846"/>
            <a:ext cx="9144000" cy="16557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r>
              <a:rPr lang="en-US" sz="3600" b="0" i="0" dirty="0">
                <a:solidFill>
                  <a:schemeClr val="tx1"/>
                </a:solidFill>
                <a:effectLst/>
                <a:latin typeface="Source Serif Pro"/>
              </a:rPr>
              <a:t>“APA has made a focused commitment to Equity, Diversity, and Inclusion in all forms, as a means to achieving thriving communities in which everyone has equal opportunity to live a safe, healthy and prosperous life.”</a:t>
            </a:r>
            <a:endParaRPr sz="3600" dirty="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7"/>
          <p:cNvSpPr txBox="1">
            <a:spLocks noGrp="1"/>
          </p:cNvSpPr>
          <p:nvPr>
            <p:ph type="ctrTitle"/>
          </p:nvPr>
        </p:nvSpPr>
        <p:spPr>
          <a:xfrm>
            <a:off x="503851" y="963875"/>
            <a:ext cx="2967600" cy="4438500"/>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548135"/>
              </a:buClr>
              <a:buSzPts val="4400"/>
              <a:buFont typeface="Calibri"/>
              <a:buNone/>
            </a:pPr>
            <a:r>
              <a:rPr lang="en-US" sz="4400" b="1" dirty="0">
                <a:solidFill>
                  <a:srgbClr val="548135"/>
                </a:solidFill>
              </a:rPr>
              <a:t>Equity in Planning Practice</a:t>
            </a:r>
            <a:endParaRPr sz="4400" b="1" dirty="0">
              <a:solidFill>
                <a:srgbClr val="548135"/>
              </a:solidFill>
              <a:latin typeface="Calibri"/>
              <a:ea typeface="Calibri"/>
              <a:cs typeface="Calibri"/>
              <a:sym typeface="Calibri"/>
            </a:endParaRPr>
          </a:p>
        </p:txBody>
      </p:sp>
      <p:sp>
        <p:nvSpPr>
          <p:cNvPr id="160" name="Google Shape;160;p7"/>
          <p:cNvSpPr txBox="1">
            <a:spLocks noGrp="1"/>
          </p:cNvSpPr>
          <p:nvPr>
            <p:ph type="subTitle" idx="1"/>
          </p:nvPr>
        </p:nvSpPr>
        <p:spPr>
          <a:xfrm>
            <a:off x="4471375" y="490525"/>
            <a:ext cx="7490400" cy="6009000"/>
          </a:xfrm>
          <a:prstGeom prst="rect">
            <a:avLst/>
          </a:prstGeom>
          <a:noFill/>
          <a:ln>
            <a:noFill/>
          </a:ln>
        </p:spPr>
        <p:txBody>
          <a:bodyPr spcFirstLastPara="1" wrap="square" lIns="91425" tIns="45700" rIns="91425" bIns="45700" anchor="ctr" anchorCtr="0">
            <a:normAutofit/>
          </a:bodyPr>
          <a:lstStyle/>
          <a:p>
            <a:pPr marL="0" lvl="0" indent="0" algn="l" rtl="0">
              <a:lnSpc>
                <a:spcPct val="115000"/>
              </a:lnSpc>
              <a:spcBef>
                <a:spcPts val="0"/>
              </a:spcBef>
              <a:spcAft>
                <a:spcPts val="0"/>
              </a:spcAft>
              <a:buClr>
                <a:schemeClr val="dk1"/>
              </a:buClr>
              <a:buSzPts val="1100"/>
              <a:buFont typeface="Arial"/>
              <a:buNone/>
            </a:pPr>
            <a:r>
              <a:rPr lang="en-US" dirty="0"/>
              <a:t>1. Diversity and inclusion have not always been core planning goals, and although they mostly are now, we still don’t do a great job.</a:t>
            </a:r>
            <a:br>
              <a:rPr lang="en-US" dirty="0"/>
            </a:br>
            <a:endParaRPr dirty="0"/>
          </a:p>
          <a:p>
            <a:pPr marL="0" lvl="0" indent="0" algn="l" rtl="0">
              <a:lnSpc>
                <a:spcPct val="115000"/>
              </a:lnSpc>
              <a:spcBef>
                <a:spcPts val="0"/>
              </a:spcBef>
              <a:spcAft>
                <a:spcPts val="0"/>
              </a:spcAft>
              <a:buClr>
                <a:schemeClr val="dk1"/>
              </a:buClr>
              <a:buSzPts val="1100"/>
              <a:buFont typeface="Arial"/>
              <a:buNone/>
            </a:pPr>
            <a:r>
              <a:rPr lang="en-US" dirty="0"/>
              <a:t>2. It seems like when they do make an effort, planners largely try to address diversity and inclusion through the public participation process, although this is often not successful for various reasons. </a:t>
            </a:r>
            <a:br>
              <a:rPr lang="en-US" dirty="0"/>
            </a:br>
            <a:endParaRPr dirty="0"/>
          </a:p>
          <a:p>
            <a:pPr marL="0" lvl="0" indent="0" algn="l" rtl="0">
              <a:lnSpc>
                <a:spcPct val="115000"/>
              </a:lnSpc>
              <a:spcBef>
                <a:spcPts val="0"/>
              </a:spcBef>
              <a:spcAft>
                <a:spcPts val="0"/>
              </a:spcAft>
              <a:buClr>
                <a:schemeClr val="dk1"/>
              </a:buClr>
              <a:buSzPts val="1100"/>
              <a:buFont typeface="Arial"/>
              <a:buNone/>
            </a:pPr>
            <a:r>
              <a:rPr lang="en-US" dirty="0"/>
              <a:t>3. Equity is harder to talk about and harder to incorporate in plans because it often involves redistribution and that is politically difficult. </a:t>
            </a:r>
            <a:endParaRPr dirty="0"/>
          </a:p>
          <a:p>
            <a:pPr marL="0" lvl="0" indent="152400" algn="l" rtl="0">
              <a:lnSpc>
                <a:spcPct val="90000"/>
              </a:lnSpc>
              <a:spcBef>
                <a:spcPts val="1000"/>
              </a:spcBef>
              <a:spcAft>
                <a:spcPts val="0"/>
              </a:spcAft>
              <a:buClr>
                <a:schemeClr val="dk1"/>
              </a:buClr>
              <a:buSzPts val="2400"/>
              <a:buFont typeface="Arial"/>
              <a:buNone/>
            </a:pPr>
            <a:endParaRPr b="1" dirty="0"/>
          </a:p>
        </p:txBody>
      </p:sp>
      <p:cxnSp>
        <p:nvCxnSpPr>
          <p:cNvPr id="161" name="Google Shape;161;p7"/>
          <p:cNvCxnSpPr/>
          <p:nvPr/>
        </p:nvCxnSpPr>
        <p:spPr>
          <a:xfrm>
            <a:off x="4108354" y="1301625"/>
            <a:ext cx="0" cy="4254900"/>
          </a:xfrm>
          <a:prstGeom prst="straightConnector1">
            <a:avLst/>
          </a:prstGeom>
          <a:noFill/>
          <a:ln w="25400" cap="flat" cmpd="sng">
            <a:solidFill>
              <a:schemeClr val="dk1"/>
            </a:solidFill>
            <a:prstDash val="solid"/>
            <a:miter lim="800000"/>
            <a:headEnd type="none" w="sm" len="sm"/>
            <a:tailEnd type="none" w="sm" len="sm"/>
          </a:ln>
        </p:spPr>
      </p:cxn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5251D6925054B4F9709ADC3CF1B5F15" ma:contentTypeVersion="13" ma:contentTypeDescription="Create a new document." ma:contentTypeScope="" ma:versionID="d288f3b155a32b7ae677823dab2fe680">
  <xsd:schema xmlns:xsd="http://www.w3.org/2001/XMLSchema" xmlns:xs="http://www.w3.org/2001/XMLSchema" xmlns:p="http://schemas.microsoft.com/office/2006/metadata/properties" xmlns:ns3="f96c0543-cf8a-43c6-9b9a-12a952f1a808" xmlns:ns4="55e3d031-8580-497f-aa81-1cfedb946249" targetNamespace="http://schemas.microsoft.com/office/2006/metadata/properties" ma:root="true" ma:fieldsID="c55fd06d08bf164edfeba44e0cd67112" ns3:_="" ns4:_="">
    <xsd:import namespace="f96c0543-cf8a-43c6-9b9a-12a952f1a808"/>
    <xsd:import namespace="55e3d031-8580-497f-aa81-1cfedb94624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6c0543-cf8a-43c6-9b9a-12a952f1a8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5e3d031-8580-497f-aa81-1cfedb94624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38EC441-8BC7-4386-84B1-05C6C4D54F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6c0543-cf8a-43c6-9b9a-12a952f1a808"/>
    <ds:schemaRef ds:uri="55e3d031-8580-497f-aa81-1cfedb9462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1427B95-61DC-4855-A08E-D73E2BA116D3}">
  <ds:schemaRefs>
    <ds:schemaRef ds:uri="http://schemas.microsoft.com/sharepoint/v3/contenttype/forms"/>
  </ds:schemaRefs>
</ds:datastoreItem>
</file>

<file path=customXml/itemProps3.xml><?xml version="1.0" encoding="utf-8"?>
<ds:datastoreItem xmlns:ds="http://schemas.openxmlformats.org/officeDocument/2006/customXml" ds:itemID="{7AA423B1-2E61-4044-968C-48747AFB9CC0}">
  <ds:schemaRefs>
    <ds:schemaRef ds:uri="http://schemas.microsoft.com/office/2006/documentManagement/types"/>
    <ds:schemaRef ds:uri="http://purl.org/dc/terms/"/>
    <ds:schemaRef ds:uri="http://schemas.openxmlformats.org/package/2006/metadata/core-properties"/>
    <ds:schemaRef ds:uri="http://purl.org/dc/dcmitype/"/>
    <ds:schemaRef ds:uri="f96c0543-cf8a-43c6-9b9a-12a952f1a808"/>
    <ds:schemaRef ds:uri="http://purl.org/dc/elements/1.1/"/>
    <ds:schemaRef ds:uri="http://schemas.microsoft.com/office/2006/metadata/properties"/>
    <ds:schemaRef ds:uri="http://schemas.microsoft.com/office/infopath/2007/PartnerControls"/>
    <ds:schemaRef ds:uri="55e3d031-8580-497f-aa81-1cfedb946249"/>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147</TotalTime>
  <Words>2412</Words>
  <Application>Microsoft Office PowerPoint</Application>
  <PresentationFormat>Widescreen</PresentationFormat>
  <Paragraphs>202</Paragraphs>
  <Slides>34</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Source Serif Pro</vt:lpstr>
      <vt:lpstr>Arial</vt:lpstr>
      <vt:lpstr>Calibri</vt:lpstr>
      <vt:lpstr>Noto Sans Symbols</vt:lpstr>
      <vt:lpstr>Kaushan Script</vt:lpstr>
      <vt:lpstr>Office Theme</vt:lpstr>
      <vt:lpstr>Cultural Planning  for Diversity, Equity, and Inclusion: Cultivating Change in Communities</vt:lpstr>
      <vt:lpstr>Presentation Overview</vt:lpstr>
      <vt:lpstr>PowerPoint Presentation</vt:lpstr>
      <vt:lpstr>PowerPoint Presentation</vt:lpstr>
      <vt:lpstr>Planning Significance</vt:lpstr>
      <vt:lpstr>Project Question</vt:lpstr>
      <vt:lpstr>Value to Planning Field</vt:lpstr>
      <vt:lpstr>Why does Diversity, Equity, and Inclusion (DEI) matter?</vt:lpstr>
      <vt:lpstr>Equity in Planning Practice</vt:lpstr>
      <vt:lpstr>Methodology</vt:lpstr>
      <vt:lpstr> Findings</vt:lpstr>
      <vt:lpstr>Findings</vt:lpstr>
      <vt:lpstr>PowerPoint Presentation</vt:lpstr>
      <vt:lpstr>Findings</vt:lpstr>
      <vt:lpstr>Findings</vt:lpstr>
      <vt:lpstr>PowerPoint Presentation</vt:lpstr>
      <vt:lpstr>PowerPoint Presentation</vt:lpstr>
      <vt:lpstr>Findings</vt:lpstr>
      <vt:lpstr>Findings</vt:lpstr>
      <vt:lpstr>Strong</vt:lpstr>
      <vt:lpstr>Mediocre</vt:lpstr>
      <vt:lpstr>Weak</vt:lpstr>
      <vt:lpstr>Recommendations</vt:lpstr>
      <vt:lpstr>Recommendations</vt:lpstr>
      <vt:lpstr>Recommendations</vt:lpstr>
      <vt:lpstr>Recommendations</vt:lpstr>
      <vt:lpstr>Recommendations</vt:lpstr>
      <vt:lpstr>PowerPoint Presentation</vt:lpstr>
      <vt:lpstr>Further Research</vt:lpstr>
      <vt:lpstr>Further Research</vt:lpstr>
      <vt:lpstr>Further Research</vt:lpstr>
      <vt:lpstr>Further Research</vt:lpstr>
      <vt:lpstr>Further Research</vt:lpstr>
      <vt:lpstr>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Cultural Planning  for Diversity, Equity, and Inclusion: Cultivating Change in Communities</dc:title>
  <dc:creator>Karen Bubb</dc:creator>
  <cp:lastModifiedBy>Karla Nelson</cp:lastModifiedBy>
  <cp:revision>10</cp:revision>
  <dcterms:created xsi:type="dcterms:W3CDTF">2020-10-08T00:50:29Z</dcterms:created>
  <dcterms:modified xsi:type="dcterms:W3CDTF">2020-10-15T20:24:08Z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0x01010025251D6925054B4F9709ADC3CF1B5F15</vt:lpwstr>
  </property>
</Properties>
</file>