
<file path=[Content_Types].xml><?xml version="1.0" encoding="utf-8"?>
<Types xmlns="http://schemas.openxmlformats.org/package/2006/content-types">
  <Default Extension="emf" ContentType="image/x-emf"/>
  <Default Extension="gif" ContentType="image/gif"/>
  <Default Extension="jpeg" ContentType="image/jpeg"/>
  <Default Extension="jpg"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3.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6.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909" r:id="rId5"/>
    <p:sldId id="912" r:id="rId6"/>
    <p:sldId id="913" r:id="rId7"/>
    <p:sldId id="914" r:id="rId8"/>
    <p:sldId id="915" r:id="rId9"/>
    <p:sldId id="910" r:id="rId10"/>
    <p:sldId id="916" r:id="rId11"/>
    <p:sldId id="258" r:id="rId12"/>
    <p:sldId id="275" r:id="rId13"/>
    <p:sldId id="363" r:id="rId14"/>
    <p:sldId id="348" r:id="rId15"/>
    <p:sldId id="349" r:id="rId16"/>
    <p:sldId id="350" r:id="rId17"/>
    <p:sldId id="364" r:id="rId18"/>
    <p:sldId id="356" r:id="rId19"/>
    <p:sldId id="368" r:id="rId20"/>
    <p:sldId id="370" r:id="rId21"/>
    <p:sldId id="366" r:id="rId22"/>
    <p:sldId id="352" r:id="rId23"/>
    <p:sldId id="369" r:id="rId24"/>
    <p:sldId id="305" r:id="rId25"/>
    <p:sldId id="256" r:id="rId26"/>
    <p:sldId id="257" r:id="rId27"/>
    <p:sldId id="265" r:id="rId28"/>
    <p:sldId id="371" r:id="rId29"/>
    <p:sldId id="259" r:id="rId30"/>
    <p:sldId id="260" r:id="rId31"/>
    <p:sldId id="266" r:id="rId32"/>
    <p:sldId id="261" r:id="rId33"/>
    <p:sldId id="262" r:id="rId34"/>
    <p:sldId id="263" r:id="rId35"/>
    <p:sldId id="654" r:id="rId36"/>
    <p:sldId id="664" r:id="rId37"/>
    <p:sldId id="902" r:id="rId38"/>
    <p:sldId id="903" r:id="rId39"/>
    <p:sldId id="904" r:id="rId40"/>
    <p:sldId id="906" r:id="rId41"/>
    <p:sldId id="907" r:id="rId42"/>
    <p:sldId id="905" r:id="rId43"/>
    <p:sldId id="657" r:id="rId44"/>
    <p:sldId id="660" r:id="rId45"/>
    <p:sldId id="658" r:id="rId46"/>
    <p:sldId id="659" r:id="rId47"/>
    <p:sldId id="661" r:id="rId48"/>
    <p:sldId id="663" r:id="rId49"/>
    <p:sldId id="91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789916-2016-4B31-8001-B7EE2DA19D10}" v="96" dt="2020-10-09T00:23:32.42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8186" autoAdjust="0"/>
  </p:normalViewPr>
  <p:slideViewPr>
    <p:cSldViewPr snapToGrid="0">
      <p:cViewPr varScale="1">
        <p:scale>
          <a:sx n="62" d="100"/>
          <a:sy n="62" d="100"/>
        </p:scale>
        <p:origin x="72" y="342"/>
      </p:cViewPr>
      <p:guideLst>
        <p:guide orient="horz" pos="2160"/>
        <p:guide pos="3840"/>
      </p:guideLst>
    </p:cSldViewPr>
  </p:slideViewPr>
  <p:outlineViewPr>
    <p:cViewPr>
      <p:scale>
        <a:sx n="33" d="100"/>
        <a:sy n="33" d="100"/>
      </p:scale>
      <p:origin x="0" y="-234"/>
    </p:cViewPr>
  </p:outlin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0E841-01D3-4372-B586-28BDA5186726}" type="doc">
      <dgm:prSet loTypeId="urn:microsoft.com/office/officeart/2005/8/layout/hList1" loCatId="list" qsTypeId="urn:microsoft.com/office/officeart/2005/8/quickstyle/3d1" qsCatId="3D" csTypeId="urn:microsoft.com/office/officeart/2005/8/colors/colorful1" csCatId="colorful" phldr="1"/>
      <dgm:spPr/>
      <dgm:t>
        <a:bodyPr/>
        <a:lstStyle/>
        <a:p>
          <a:endParaRPr lang="en-US"/>
        </a:p>
      </dgm:t>
    </dgm:pt>
    <dgm:pt modelId="{5D1589B5-F215-4414-8953-DB285ED949CF}">
      <dgm:prSet phldrT="[Text]"/>
      <dgm:spPr/>
      <dgm:t>
        <a:bodyPr/>
        <a:lstStyle/>
        <a:p>
          <a:r>
            <a:rPr lang="en-US" dirty="0"/>
            <a:t>GHG Inventories</a:t>
          </a:r>
        </a:p>
      </dgm:t>
    </dgm:pt>
    <dgm:pt modelId="{C1F76FFF-2509-4739-BFE7-197203B9B75A}" type="parTrans" cxnId="{127233FF-530B-495C-ADEC-80584CCC759C}">
      <dgm:prSet/>
      <dgm:spPr/>
      <dgm:t>
        <a:bodyPr/>
        <a:lstStyle/>
        <a:p>
          <a:endParaRPr lang="en-US"/>
        </a:p>
      </dgm:t>
    </dgm:pt>
    <dgm:pt modelId="{9C5BEDA1-3ABA-4B4B-A9DF-FDC198234360}" type="sibTrans" cxnId="{127233FF-530B-495C-ADEC-80584CCC759C}">
      <dgm:prSet/>
      <dgm:spPr/>
      <dgm:t>
        <a:bodyPr/>
        <a:lstStyle/>
        <a:p>
          <a:endParaRPr lang="en-US"/>
        </a:p>
      </dgm:t>
    </dgm:pt>
    <dgm:pt modelId="{0FDF9B42-0B5C-445D-A512-E16B392D1814}">
      <dgm:prSet phldrT="[Text]"/>
      <dgm:spPr/>
      <dgm:t>
        <a:bodyPr/>
        <a:lstStyle/>
        <a:p>
          <a:r>
            <a:rPr lang="en-US" dirty="0"/>
            <a:t>2000</a:t>
          </a:r>
        </a:p>
      </dgm:t>
    </dgm:pt>
    <dgm:pt modelId="{F167F76E-AD64-47F2-8668-854F1D128CE2}" type="parTrans" cxnId="{B16A27CB-E075-4E8D-99C0-009BF8B7FA66}">
      <dgm:prSet/>
      <dgm:spPr/>
      <dgm:t>
        <a:bodyPr/>
        <a:lstStyle/>
        <a:p>
          <a:endParaRPr lang="en-US"/>
        </a:p>
      </dgm:t>
    </dgm:pt>
    <dgm:pt modelId="{6E11A852-947F-40A2-BD90-61802C0BB3F9}" type="sibTrans" cxnId="{B16A27CB-E075-4E8D-99C0-009BF8B7FA66}">
      <dgm:prSet/>
      <dgm:spPr/>
      <dgm:t>
        <a:bodyPr/>
        <a:lstStyle/>
        <a:p>
          <a:endParaRPr lang="en-US"/>
        </a:p>
      </dgm:t>
    </dgm:pt>
    <dgm:pt modelId="{65A3778E-1CC4-403F-ADF7-9678455815FD}">
      <dgm:prSet phldrT="[Text]"/>
      <dgm:spPr/>
      <dgm:t>
        <a:bodyPr/>
        <a:lstStyle/>
        <a:p>
          <a:r>
            <a:rPr lang="en-US" dirty="0"/>
            <a:t>5-year cadence</a:t>
          </a:r>
        </a:p>
      </dgm:t>
    </dgm:pt>
    <dgm:pt modelId="{4FC784CD-9A49-447E-A132-7240BF6B8D03}" type="parTrans" cxnId="{09F38FC3-2ADB-462C-9E7E-234D0662BA4B}">
      <dgm:prSet/>
      <dgm:spPr/>
      <dgm:t>
        <a:bodyPr/>
        <a:lstStyle/>
        <a:p>
          <a:endParaRPr lang="en-US"/>
        </a:p>
      </dgm:t>
    </dgm:pt>
    <dgm:pt modelId="{16BD5ADE-5048-4865-B4BE-BAF7C6A6A40D}" type="sibTrans" cxnId="{09F38FC3-2ADB-462C-9E7E-234D0662BA4B}">
      <dgm:prSet/>
      <dgm:spPr/>
      <dgm:t>
        <a:bodyPr/>
        <a:lstStyle/>
        <a:p>
          <a:endParaRPr lang="en-US"/>
        </a:p>
      </dgm:t>
    </dgm:pt>
    <dgm:pt modelId="{B34B5D76-29C3-4848-8602-C6C096B156DB}">
      <dgm:prSet phldrT="[Text]"/>
      <dgm:spPr/>
      <dgm:t>
        <a:bodyPr/>
        <a:lstStyle/>
        <a:p>
          <a:r>
            <a:rPr lang="en-US" dirty="0"/>
            <a:t>Energy Efficiency and Renewables</a:t>
          </a:r>
        </a:p>
      </dgm:t>
    </dgm:pt>
    <dgm:pt modelId="{1B125A5F-A45A-479E-8EAC-D2E3F5057DBC}" type="parTrans" cxnId="{8F79D999-D921-4AE7-944A-660FBFBEE5FC}">
      <dgm:prSet/>
      <dgm:spPr/>
      <dgm:t>
        <a:bodyPr/>
        <a:lstStyle/>
        <a:p>
          <a:endParaRPr lang="en-US"/>
        </a:p>
      </dgm:t>
    </dgm:pt>
    <dgm:pt modelId="{36AA3AEF-BE9C-4CD6-B008-58B2964A9C1B}" type="sibTrans" cxnId="{8F79D999-D921-4AE7-944A-660FBFBEE5FC}">
      <dgm:prSet/>
      <dgm:spPr/>
      <dgm:t>
        <a:bodyPr/>
        <a:lstStyle/>
        <a:p>
          <a:endParaRPr lang="en-US"/>
        </a:p>
      </dgm:t>
    </dgm:pt>
    <dgm:pt modelId="{DBFF0BCD-0BD1-46A5-8478-B4A472712773}">
      <dgm:prSet phldrT="[Text]"/>
      <dgm:spPr/>
      <dgm:t>
        <a:bodyPr/>
        <a:lstStyle/>
        <a:p>
          <a:r>
            <a:rPr lang="en-US" dirty="0"/>
            <a:t>2014</a:t>
          </a:r>
        </a:p>
      </dgm:t>
    </dgm:pt>
    <dgm:pt modelId="{652C5E93-F3D6-43BA-9C22-C9DC345DE5DF}" type="parTrans" cxnId="{5A9B34B8-B617-4B49-A58B-575FB24F6B59}">
      <dgm:prSet/>
      <dgm:spPr/>
      <dgm:t>
        <a:bodyPr/>
        <a:lstStyle/>
        <a:p>
          <a:endParaRPr lang="en-US"/>
        </a:p>
      </dgm:t>
    </dgm:pt>
    <dgm:pt modelId="{88C456FB-A7B8-4C51-878B-E1E96EFB3271}" type="sibTrans" cxnId="{5A9B34B8-B617-4B49-A58B-575FB24F6B59}">
      <dgm:prSet/>
      <dgm:spPr/>
      <dgm:t>
        <a:bodyPr/>
        <a:lstStyle/>
        <a:p>
          <a:endParaRPr lang="en-US"/>
        </a:p>
      </dgm:t>
    </dgm:pt>
    <dgm:pt modelId="{956013B7-DF03-454E-8048-561C4C7F3207}">
      <dgm:prSet phldrT="[Text]"/>
      <dgm:spPr/>
      <dgm:t>
        <a:bodyPr/>
        <a:lstStyle/>
        <a:p>
          <a:r>
            <a:rPr lang="en-US" dirty="0"/>
            <a:t>Municipal building audit</a:t>
          </a:r>
        </a:p>
      </dgm:t>
    </dgm:pt>
    <dgm:pt modelId="{A14720D6-ED72-404A-AA9E-E7960FDB94F4}" type="parTrans" cxnId="{8E8C0868-B3BB-42B4-92A5-62E96B30EEA8}">
      <dgm:prSet/>
      <dgm:spPr/>
      <dgm:t>
        <a:bodyPr/>
        <a:lstStyle/>
        <a:p>
          <a:endParaRPr lang="en-US"/>
        </a:p>
      </dgm:t>
    </dgm:pt>
    <dgm:pt modelId="{3BAEE0C9-8C9B-401C-B00B-68BA96588546}" type="sibTrans" cxnId="{8E8C0868-B3BB-42B4-92A5-62E96B30EEA8}">
      <dgm:prSet/>
      <dgm:spPr/>
      <dgm:t>
        <a:bodyPr/>
        <a:lstStyle/>
        <a:p>
          <a:endParaRPr lang="en-US"/>
        </a:p>
      </dgm:t>
    </dgm:pt>
    <dgm:pt modelId="{0917DDC4-C59E-4417-A3BB-273D5DB43126}">
      <dgm:prSet phldrT="[Text]"/>
      <dgm:spPr/>
      <dgm:t>
        <a:bodyPr/>
        <a:lstStyle/>
        <a:p>
          <a:r>
            <a:rPr lang="en-US" dirty="0"/>
            <a:t>BCAA Analysis</a:t>
          </a:r>
        </a:p>
      </dgm:t>
    </dgm:pt>
    <dgm:pt modelId="{E51DB0C0-4DBC-452A-B2B8-EC260241A836}" type="parTrans" cxnId="{6E05F57D-2946-4721-87B5-04ADF0B0EEC9}">
      <dgm:prSet/>
      <dgm:spPr/>
      <dgm:t>
        <a:bodyPr/>
        <a:lstStyle/>
        <a:p>
          <a:endParaRPr lang="en-US"/>
        </a:p>
      </dgm:t>
    </dgm:pt>
    <dgm:pt modelId="{92B9427D-D579-4A83-A04C-A0801E357266}" type="sibTrans" cxnId="{6E05F57D-2946-4721-87B5-04ADF0B0EEC9}">
      <dgm:prSet/>
      <dgm:spPr/>
      <dgm:t>
        <a:bodyPr/>
        <a:lstStyle/>
        <a:p>
          <a:endParaRPr lang="en-US"/>
        </a:p>
      </dgm:t>
    </dgm:pt>
    <dgm:pt modelId="{D19E9296-CECC-4A77-9E87-FBDB5AFCD427}">
      <dgm:prSet phldrT="[Text]"/>
      <dgm:spPr/>
      <dgm:t>
        <a:bodyPr/>
        <a:lstStyle/>
        <a:p>
          <a:r>
            <a:rPr lang="en-US" dirty="0"/>
            <a:t>2016</a:t>
          </a:r>
        </a:p>
      </dgm:t>
    </dgm:pt>
    <dgm:pt modelId="{2B302DFD-F3E1-4B8D-B694-76A62BEBE447}" type="parTrans" cxnId="{01FADEAA-3775-40FC-AF68-848FD1764A11}">
      <dgm:prSet/>
      <dgm:spPr/>
      <dgm:t>
        <a:bodyPr/>
        <a:lstStyle/>
        <a:p>
          <a:endParaRPr lang="en-US"/>
        </a:p>
      </dgm:t>
    </dgm:pt>
    <dgm:pt modelId="{E61927D1-B734-4961-89C4-C972AEF57A71}" type="sibTrans" cxnId="{01FADEAA-3775-40FC-AF68-848FD1764A11}">
      <dgm:prSet/>
      <dgm:spPr/>
      <dgm:t>
        <a:bodyPr/>
        <a:lstStyle/>
        <a:p>
          <a:endParaRPr lang="en-US"/>
        </a:p>
      </dgm:t>
    </dgm:pt>
    <dgm:pt modelId="{B798A470-C6B8-44B9-BB3B-ED8FA7515ED0}">
      <dgm:prSet phldrT="[Text]"/>
      <dgm:spPr/>
      <dgm:t>
        <a:bodyPr/>
        <a:lstStyle/>
        <a:p>
          <a:r>
            <a:rPr lang="en-US" dirty="0"/>
            <a:t>High Climate Risks</a:t>
          </a:r>
        </a:p>
      </dgm:t>
    </dgm:pt>
    <dgm:pt modelId="{9BC36946-F92A-4D8B-86A8-1685E3C7CFF1}" type="parTrans" cxnId="{A82DDBFC-8821-4F21-A5ED-18EC770BA5A4}">
      <dgm:prSet/>
      <dgm:spPr/>
      <dgm:t>
        <a:bodyPr/>
        <a:lstStyle/>
        <a:p>
          <a:endParaRPr lang="en-US"/>
        </a:p>
      </dgm:t>
    </dgm:pt>
    <dgm:pt modelId="{47B2A99F-7694-4D65-B279-8F66748E1CB5}" type="sibTrans" cxnId="{A82DDBFC-8821-4F21-A5ED-18EC770BA5A4}">
      <dgm:prSet/>
      <dgm:spPr/>
      <dgm:t>
        <a:bodyPr/>
        <a:lstStyle/>
        <a:p>
          <a:endParaRPr lang="en-US"/>
        </a:p>
      </dgm:t>
    </dgm:pt>
    <dgm:pt modelId="{D073FE91-A48D-4953-888B-37DF55BB4078}">
      <dgm:prSet phldrT="[Text]"/>
      <dgm:spPr/>
      <dgm:t>
        <a:bodyPr/>
        <a:lstStyle/>
        <a:p>
          <a:r>
            <a:rPr lang="en-US" dirty="0"/>
            <a:t>2018</a:t>
          </a:r>
        </a:p>
      </dgm:t>
    </dgm:pt>
    <dgm:pt modelId="{119A96B8-3ECC-42D3-9E9B-22C362948A28}" type="parTrans" cxnId="{5F17E660-35DD-44E2-B723-F2E45BDC3D91}">
      <dgm:prSet/>
      <dgm:spPr/>
      <dgm:t>
        <a:bodyPr/>
        <a:lstStyle/>
        <a:p>
          <a:endParaRPr lang="en-US"/>
        </a:p>
      </dgm:t>
    </dgm:pt>
    <dgm:pt modelId="{75AE0A40-2337-42EF-938A-6AD5F19AA638}" type="sibTrans" cxnId="{5F17E660-35DD-44E2-B723-F2E45BDC3D91}">
      <dgm:prSet/>
      <dgm:spPr/>
      <dgm:t>
        <a:bodyPr/>
        <a:lstStyle/>
        <a:p>
          <a:endParaRPr lang="en-US"/>
        </a:p>
      </dgm:t>
    </dgm:pt>
    <dgm:pt modelId="{E7E5E78F-1020-4991-9CC0-C3691F7056A8}">
      <dgm:prSet phldrT="[Text]"/>
      <dgm:spPr/>
      <dgm:t>
        <a:bodyPr/>
        <a:lstStyle/>
        <a:p>
          <a:r>
            <a:rPr lang="en-US" dirty="0"/>
            <a:t>2019</a:t>
          </a:r>
        </a:p>
      </dgm:t>
    </dgm:pt>
    <dgm:pt modelId="{7BD60EE8-B1FD-41A1-8AC7-38D549B2E23F}" type="parTrans" cxnId="{24460FA6-5E35-4B2E-B21A-6324B47E28C9}">
      <dgm:prSet/>
      <dgm:spPr/>
      <dgm:t>
        <a:bodyPr/>
        <a:lstStyle/>
        <a:p>
          <a:endParaRPr lang="en-US"/>
        </a:p>
      </dgm:t>
    </dgm:pt>
    <dgm:pt modelId="{B6FFEC52-D39B-4A43-AEB5-2FAC0AEA8836}" type="sibTrans" cxnId="{24460FA6-5E35-4B2E-B21A-6324B47E28C9}">
      <dgm:prSet/>
      <dgm:spPr/>
      <dgm:t>
        <a:bodyPr/>
        <a:lstStyle/>
        <a:p>
          <a:endParaRPr lang="en-US"/>
        </a:p>
      </dgm:t>
    </dgm:pt>
    <dgm:pt modelId="{E82712BA-A4E3-4CA6-99F0-85A1E098C366}">
      <dgm:prSet phldrT="[Text]"/>
      <dgm:spPr/>
      <dgm:t>
        <a:bodyPr/>
        <a:lstStyle/>
        <a:p>
          <a:r>
            <a:rPr lang="en-US" dirty="0"/>
            <a:t>6 out of 8 water related</a:t>
          </a:r>
        </a:p>
      </dgm:t>
    </dgm:pt>
    <dgm:pt modelId="{A1886101-0F97-40CF-B168-8D4D5180EEF5}" type="parTrans" cxnId="{EB004EB2-4270-40B9-97E7-15A2C142E276}">
      <dgm:prSet/>
      <dgm:spPr/>
      <dgm:t>
        <a:bodyPr/>
        <a:lstStyle/>
        <a:p>
          <a:endParaRPr lang="en-US"/>
        </a:p>
      </dgm:t>
    </dgm:pt>
    <dgm:pt modelId="{DBB553B3-8F9E-4AFC-82C3-5ECBBB16D3A0}" type="sibTrans" cxnId="{EB004EB2-4270-40B9-97E7-15A2C142E276}">
      <dgm:prSet/>
      <dgm:spPr/>
      <dgm:t>
        <a:bodyPr/>
        <a:lstStyle/>
        <a:p>
          <a:endParaRPr lang="en-US"/>
        </a:p>
      </dgm:t>
    </dgm:pt>
    <dgm:pt modelId="{4D0FD53C-7D69-465A-A909-5D71B73A0694}">
      <dgm:prSet/>
      <dgm:spPr/>
      <dgm:t>
        <a:bodyPr/>
        <a:lstStyle/>
        <a:p>
          <a:r>
            <a:rPr lang="en-US" dirty="0"/>
            <a:t>Boise’s Energy Future</a:t>
          </a:r>
        </a:p>
      </dgm:t>
    </dgm:pt>
    <dgm:pt modelId="{AB235314-EA26-4A03-9440-F2A6EB6BF962}" type="parTrans" cxnId="{A82F5167-0448-4033-B206-4149B0BD4FC9}">
      <dgm:prSet/>
      <dgm:spPr/>
      <dgm:t>
        <a:bodyPr/>
        <a:lstStyle/>
        <a:p>
          <a:endParaRPr lang="en-US"/>
        </a:p>
      </dgm:t>
    </dgm:pt>
    <dgm:pt modelId="{AD305259-E4BA-4613-9EB7-5FE6699E2B38}" type="sibTrans" cxnId="{A82F5167-0448-4033-B206-4149B0BD4FC9}">
      <dgm:prSet/>
      <dgm:spPr/>
      <dgm:t>
        <a:bodyPr/>
        <a:lstStyle/>
        <a:p>
          <a:endParaRPr lang="en-US"/>
        </a:p>
      </dgm:t>
    </dgm:pt>
    <dgm:pt modelId="{616141F6-8D43-408E-8E59-7CB81AFB73EE}">
      <dgm:prSet/>
      <dgm:spPr/>
      <dgm:t>
        <a:bodyPr/>
        <a:lstStyle/>
        <a:p>
          <a:r>
            <a:rPr lang="en-US" dirty="0"/>
            <a:t>2018</a:t>
          </a:r>
        </a:p>
      </dgm:t>
    </dgm:pt>
    <dgm:pt modelId="{FCAFFC65-EDDE-474E-A8F2-92F99DC49EFD}" type="parTrans" cxnId="{10036E03-4F4F-4A97-811A-A8416B5FC63C}">
      <dgm:prSet/>
      <dgm:spPr/>
      <dgm:t>
        <a:bodyPr/>
        <a:lstStyle/>
        <a:p>
          <a:endParaRPr lang="en-US"/>
        </a:p>
      </dgm:t>
    </dgm:pt>
    <dgm:pt modelId="{EC579865-C031-4EAD-BD9A-D120D3AC0A9C}" type="sibTrans" cxnId="{10036E03-4F4F-4A97-811A-A8416B5FC63C}">
      <dgm:prSet/>
      <dgm:spPr/>
      <dgm:t>
        <a:bodyPr/>
        <a:lstStyle/>
        <a:p>
          <a:endParaRPr lang="en-US"/>
        </a:p>
      </dgm:t>
    </dgm:pt>
    <dgm:pt modelId="{AA6D3E04-F38C-43FF-B8D3-2CCF40042DBC}">
      <dgm:prSet/>
      <dgm:spPr/>
      <dgm:t>
        <a:bodyPr/>
        <a:lstStyle/>
        <a:p>
          <a:r>
            <a:rPr lang="en-US" dirty="0"/>
            <a:t>Clean Electricity Municipal 2030</a:t>
          </a:r>
        </a:p>
      </dgm:t>
    </dgm:pt>
    <dgm:pt modelId="{90452B50-35E9-4C26-8299-E2AF066F014E}" type="parTrans" cxnId="{6330B25F-6753-4DC2-8A57-7EFB346B9F98}">
      <dgm:prSet/>
      <dgm:spPr/>
      <dgm:t>
        <a:bodyPr/>
        <a:lstStyle/>
        <a:p>
          <a:endParaRPr lang="en-US"/>
        </a:p>
      </dgm:t>
    </dgm:pt>
    <dgm:pt modelId="{19565864-801C-4F50-9235-90F59D1F1BF8}" type="sibTrans" cxnId="{6330B25F-6753-4DC2-8A57-7EFB346B9F98}">
      <dgm:prSet/>
      <dgm:spPr/>
      <dgm:t>
        <a:bodyPr/>
        <a:lstStyle/>
        <a:p>
          <a:endParaRPr lang="en-US"/>
        </a:p>
      </dgm:t>
    </dgm:pt>
    <dgm:pt modelId="{1A40AB81-70C8-45E1-8D3B-6CD8CC953A22}">
      <dgm:prSet/>
      <dgm:spPr/>
      <dgm:t>
        <a:bodyPr/>
        <a:lstStyle/>
        <a:p>
          <a:r>
            <a:rPr lang="en-US" dirty="0"/>
            <a:t>Clean Electricity City-wide 2035</a:t>
          </a:r>
        </a:p>
      </dgm:t>
    </dgm:pt>
    <dgm:pt modelId="{521546A3-9A96-430A-B3EA-124A1030E938}" type="parTrans" cxnId="{70B45731-612D-4990-8042-5485C8D87408}">
      <dgm:prSet/>
      <dgm:spPr/>
      <dgm:t>
        <a:bodyPr/>
        <a:lstStyle/>
        <a:p>
          <a:endParaRPr lang="en-US"/>
        </a:p>
      </dgm:t>
    </dgm:pt>
    <dgm:pt modelId="{9A06DCE5-D0D6-41D0-BD1F-7B48407A8BE7}" type="sibTrans" cxnId="{70B45731-612D-4990-8042-5485C8D87408}">
      <dgm:prSet/>
      <dgm:spPr/>
      <dgm:t>
        <a:bodyPr/>
        <a:lstStyle/>
        <a:p>
          <a:endParaRPr lang="en-US"/>
        </a:p>
      </dgm:t>
    </dgm:pt>
    <dgm:pt modelId="{96A60307-0F48-4AB4-AFA0-4D0B898B909F}">
      <dgm:prSet/>
      <dgm:spPr/>
      <dgm:t>
        <a:bodyPr/>
        <a:lstStyle/>
        <a:p>
          <a:r>
            <a:rPr lang="en-US" dirty="0"/>
            <a:t>New Climate Division</a:t>
          </a:r>
        </a:p>
      </dgm:t>
    </dgm:pt>
    <dgm:pt modelId="{98461D13-1AC1-4C35-A963-138E6A84D7D3}" type="parTrans" cxnId="{B4029D9D-BBE2-4B86-B93C-0188DD85F463}">
      <dgm:prSet/>
      <dgm:spPr/>
      <dgm:t>
        <a:bodyPr/>
        <a:lstStyle/>
        <a:p>
          <a:endParaRPr lang="en-US"/>
        </a:p>
      </dgm:t>
    </dgm:pt>
    <dgm:pt modelId="{BD135633-D5F5-4DDB-A897-97BC4B923090}" type="sibTrans" cxnId="{B4029D9D-BBE2-4B86-B93C-0188DD85F463}">
      <dgm:prSet/>
      <dgm:spPr/>
      <dgm:t>
        <a:bodyPr/>
        <a:lstStyle/>
        <a:p>
          <a:endParaRPr lang="en-US"/>
        </a:p>
      </dgm:t>
    </dgm:pt>
    <dgm:pt modelId="{BF0FDEA3-845A-463E-8EEC-652AC9D21828}">
      <dgm:prSet/>
      <dgm:spPr/>
      <dgm:t>
        <a:bodyPr/>
        <a:lstStyle/>
        <a:p>
          <a:r>
            <a:rPr lang="en-US" dirty="0"/>
            <a:t>Climate Action</a:t>
          </a:r>
        </a:p>
      </dgm:t>
    </dgm:pt>
    <dgm:pt modelId="{8A87EDC4-1F76-4EB2-A5FA-6A3088DF75C0}" type="parTrans" cxnId="{A6E5249E-9DB9-49DA-9A68-19EAFA89A109}">
      <dgm:prSet/>
      <dgm:spPr/>
      <dgm:t>
        <a:bodyPr/>
        <a:lstStyle/>
        <a:p>
          <a:endParaRPr lang="en-US"/>
        </a:p>
      </dgm:t>
    </dgm:pt>
    <dgm:pt modelId="{19275E18-3D56-45A4-A261-27E4DA3760BC}" type="sibTrans" cxnId="{A6E5249E-9DB9-49DA-9A68-19EAFA89A109}">
      <dgm:prSet/>
      <dgm:spPr/>
      <dgm:t>
        <a:bodyPr/>
        <a:lstStyle/>
        <a:p>
          <a:endParaRPr lang="en-US"/>
        </a:p>
      </dgm:t>
    </dgm:pt>
    <dgm:pt modelId="{5D4BDC0A-6EF6-4BA2-9376-94D7C7804946}">
      <dgm:prSet/>
      <dgm:spPr/>
      <dgm:t>
        <a:bodyPr/>
        <a:lstStyle/>
        <a:p>
          <a:r>
            <a:rPr lang="en-US" dirty="0"/>
            <a:t>2020</a:t>
          </a:r>
        </a:p>
      </dgm:t>
    </dgm:pt>
    <dgm:pt modelId="{91E04AA7-EB39-4F7C-AC6F-254ED0E7A34D}" type="parTrans" cxnId="{7EEFE07E-0FF4-47DB-A39E-CF42C1805B2D}">
      <dgm:prSet/>
      <dgm:spPr/>
      <dgm:t>
        <a:bodyPr/>
        <a:lstStyle/>
        <a:p>
          <a:endParaRPr lang="en-US"/>
        </a:p>
      </dgm:t>
    </dgm:pt>
    <dgm:pt modelId="{958461AA-056F-4AE2-A8D0-39A266E827D7}" type="sibTrans" cxnId="{7EEFE07E-0FF4-47DB-A39E-CF42C1805B2D}">
      <dgm:prSet/>
      <dgm:spPr/>
      <dgm:t>
        <a:bodyPr/>
        <a:lstStyle/>
        <a:p>
          <a:endParaRPr lang="en-US"/>
        </a:p>
      </dgm:t>
    </dgm:pt>
    <dgm:pt modelId="{2C579B98-A794-4D34-8B09-F6F36A1F7580}">
      <dgm:prSet/>
      <dgm:spPr/>
      <dgm:t>
        <a:bodyPr/>
        <a:lstStyle/>
        <a:p>
          <a:r>
            <a:rPr lang="en-US" dirty="0"/>
            <a:t>High focus on Climate Initiatives</a:t>
          </a:r>
        </a:p>
      </dgm:t>
    </dgm:pt>
    <dgm:pt modelId="{C2C0257C-16C1-4F85-80DA-A84B73BE4010}" type="parTrans" cxnId="{B975764E-237B-41AE-BBEC-1B9F09B541D7}">
      <dgm:prSet/>
      <dgm:spPr/>
      <dgm:t>
        <a:bodyPr/>
        <a:lstStyle/>
        <a:p>
          <a:endParaRPr lang="en-US"/>
        </a:p>
      </dgm:t>
    </dgm:pt>
    <dgm:pt modelId="{C22114DD-2C91-44B3-9DF3-D9E6C8514CD5}" type="sibTrans" cxnId="{B975764E-237B-41AE-BBEC-1B9F09B541D7}">
      <dgm:prSet/>
      <dgm:spPr/>
      <dgm:t>
        <a:bodyPr/>
        <a:lstStyle/>
        <a:p>
          <a:endParaRPr lang="en-US"/>
        </a:p>
      </dgm:t>
    </dgm:pt>
    <dgm:pt modelId="{239174B7-3A68-46C7-9648-59D4DE9CCA45}">
      <dgm:prSet/>
      <dgm:spPr/>
      <dgm:t>
        <a:bodyPr/>
        <a:lstStyle/>
        <a:p>
          <a:r>
            <a:rPr lang="en-US" dirty="0"/>
            <a:t>current</a:t>
          </a:r>
        </a:p>
      </dgm:t>
    </dgm:pt>
    <dgm:pt modelId="{A45D2276-8EE5-4B92-BA58-97B6484E0ABC}" type="parTrans" cxnId="{4EE31FAC-104A-4886-B631-B8BD7F2FC9FC}">
      <dgm:prSet/>
      <dgm:spPr/>
      <dgm:t>
        <a:bodyPr/>
        <a:lstStyle/>
        <a:p>
          <a:endParaRPr lang="en-US"/>
        </a:p>
      </dgm:t>
    </dgm:pt>
    <dgm:pt modelId="{690C826E-DC60-4777-B3FD-2B934EA5487F}" type="sibTrans" cxnId="{4EE31FAC-104A-4886-B631-B8BD7F2FC9FC}">
      <dgm:prSet/>
      <dgm:spPr/>
      <dgm:t>
        <a:bodyPr/>
        <a:lstStyle/>
        <a:p>
          <a:endParaRPr lang="en-US"/>
        </a:p>
      </dgm:t>
    </dgm:pt>
    <dgm:pt modelId="{2A6E7BB9-415A-42BC-81CD-FBA62D6FFF0A}">
      <dgm:prSet/>
      <dgm:spPr/>
      <dgm:t>
        <a:bodyPr/>
        <a:lstStyle/>
        <a:p>
          <a:r>
            <a:rPr lang="en-US" dirty="0"/>
            <a:t>Roadmap to climate goals and action</a:t>
          </a:r>
        </a:p>
      </dgm:t>
    </dgm:pt>
    <dgm:pt modelId="{D024D7E4-C30C-4D4D-AAC1-B64F8DEEFB06}" type="parTrans" cxnId="{15ACD7CB-3119-48CA-A8CC-A25B5A64A8DF}">
      <dgm:prSet/>
      <dgm:spPr/>
      <dgm:t>
        <a:bodyPr/>
        <a:lstStyle/>
        <a:p>
          <a:endParaRPr lang="en-US"/>
        </a:p>
      </dgm:t>
    </dgm:pt>
    <dgm:pt modelId="{21EEFFBC-5658-45F9-9947-4C0AFD781B3F}" type="sibTrans" cxnId="{15ACD7CB-3119-48CA-A8CC-A25B5A64A8DF}">
      <dgm:prSet/>
      <dgm:spPr/>
      <dgm:t>
        <a:bodyPr/>
        <a:lstStyle/>
        <a:p>
          <a:endParaRPr lang="en-US"/>
        </a:p>
      </dgm:t>
    </dgm:pt>
    <dgm:pt modelId="{CCBEDD78-885F-4D26-B435-C8095B3AB3FB}">
      <dgm:prSet phldrT="[Text]"/>
      <dgm:spPr/>
      <dgm:t>
        <a:bodyPr/>
        <a:lstStyle/>
        <a:p>
          <a:r>
            <a:rPr lang="en-US" dirty="0"/>
            <a:t>Solar projects</a:t>
          </a:r>
        </a:p>
      </dgm:t>
    </dgm:pt>
    <dgm:pt modelId="{99A4EDB2-53A8-4100-99E3-BAD6B35B59E8}" type="parTrans" cxnId="{5E7E1D52-776A-46D6-911C-9162CF31D967}">
      <dgm:prSet/>
      <dgm:spPr/>
      <dgm:t>
        <a:bodyPr/>
        <a:lstStyle/>
        <a:p>
          <a:endParaRPr lang="en-US"/>
        </a:p>
      </dgm:t>
    </dgm:pt>
    <dgm:pt modelId="{30392D4A-BED3-46E4-B7D0-87A4571D838F}" type="sibTrans" cxnId="{5E7E1D52-776A-46D6-911C-9162CF31D967}">
      <dgm:prSet/>
      <dgm:spPr/>
      <dgm:t>
        <a:bodyPr/>
        <a:lstStyle/>
        <a:p>
          <a:endParaRPr lang="en-US"/>
        </a:p>
      </dgm:t>
    </dgm:pt>
    <dgm:pt modelId="{7924FF12-64B2-4CC6-8AD3-F01B48175221}" type="pres">
      <dgm:prSet presAssocID="{D2F0E841-01D3-4372-B586-28BDA5186726}" presName="Name0" presStyleCnt="0">
        <dgm:presLayoutVars>
          <dgm:dir/>
          <dgm:animLvl val="lvl"/>
          <dgm:resizeHandles val="exact"/>
        </dgm:presLayoutVars>
      </dgm:prSet>
      <dgm:spPr/>
    </dgm:pt>
    <dgm:pt modelId="{7E787BB5-2521-414A-86A0-95312966EAF8}" type="pres">
      <dgm:prSet presAssocID="{5D1589B5-F215-4414-8953-DB285ED949CF}" presName="composite" presStyleCnt="0"/>
      <dgm:spPr/>
    </dgm:pt>
    <dgm:pt modelId="{EE7B01CF-189D-41F6-AB47-F790E3E43A58}" type="pres">
      <dgm:prSet presAssocID="{5D1589B5-F215-4414-8953-DB285ED949CF}" presName="parTx" presStyleLbl="alignNode1" presStyleIdx="0" presStyleCnt="6">
        <dgm:presLayoutVars>
          <dgm:chMax val="0"/>
          <dgm:chPref val="0"/>
          <dgm:bulletEnabled val="1"/>
        </dgm:presLayoutVars>
      </dgm:prSet>
      <dgm:spPr/>
    </dgm:pt>
    <dgm:pt modelId="{A898BC04-4663-4E6D-8197-E3D99C93C1AB}" type="pres">
      <dgm:prSet presAssocID="{5D1589B5-F215-4414-8953-DB285ED949CF}" presName="desTx" presStyleLbl="alignAccFollowNode1" presStyleIdx="0" presStyleCnt="6">
        <dgm:presLayoutVars>
          <dgm:bulletEnabled val="1"/>
        </dgm:presLayoutVars>
      </dgm:prSet>
      <dgm:spPr/>
    </dgm:pt>
    <dgm:pt modelId="{909164EC-0E0B-4897-9408-836A98647149}" type="pres">
      <dgm:prSet presAssocID="{9C5BEDA1-3ABA-4B4B-A9DF-FDC198234360}" presName="space" presStyleCnt="0"/>
      <dgm:spPr/>
    </dgm:pt>
    <dgm:pt modelId="{5B0B7243-B937-438C-86A8-6F28BE488230}" type="pres">
      <dgm:prSet presAssocID="{B34B5D76-29C3-4848-8602-C6C096B156DB}" presName="composite" presStyleCnt="0"/>
      <dgm:spPr/>
    </dgm:pt>
    <dgm:pt modelId="{3B877E76-FF7B-4FC3-8E0A-A7E1037E4979}" type="pres">
      <dgm:prSet presAssocID="{B34B5D76-29C3-4848-8602-C6C096B156DB}" presName="parTx" presStyleLbl="alignNode1" presStyleIdx="1" presStyleCnt="6">
        <dgm:presLayoutVars>
          <dgm:chMax val="0"/>
          <dgm:chPref val="0"/>
          <dgm:bulletEnabled val="1"/>
        </dgm:presLayoutVars>
      </dgm:prSet>
      <dgm:spPr/>
    </dgm:pt>
    <dgm:pt modelId="{57FAFE6D-EB33-4473-8AD8-EFA0F09E58C7}" type="pres">
      <dgm:prSet presAssocID="{B34B5D76-29C3-4848-8602-C6C096B156DB}" presName="desTx" presStyleLbl="alignAccFollowNode1" presStyleIdx="1" presStyleCnt="6">
        <dgm:presLayoutVars>
          <dgm:bulletEnabled val="1"/>
        </dgm:presLayoutVars>
      </dgm:prSet>
      <dgm:spPr/>
    </dgm:pt>
    <dgm:pt modelId="{16533DD1-1F8E-4166-8860-EF2E5C3B6334}" type="pres">
      <dgm:prSet presAssocID="{36AA3AEF-BE9C-4CD6-B008-58B2964A9C1B}" presName="space" presStyleCnt="0"/>
      <dgm:spPr/>
    </dgm:pt>
    <dgm:pt modelId="{45AE0265-9AF6-4FB2-A9C5-0EAEF0CE5043}" type="pres">
      <dgm:prSet presAssocID="{0917DDC4-C59E-4417-A3BB-273D5DB43126}" presName="composite" presStyleCnt="0"/>
      <dgm:spPr/>
    </dgm:pt>
    <dgm:pt modelId="{79FAEFEB-8B52-4401-A8FD-2EFB52FFF8C2}" type="pres">
      <dgm:prSet presAssocID="{0917DDC4-C59E-4417-A3BB-273D5DB43126}" presName="parTx" presStyleLbl="alignNode1" presStyleIdx="2" presStyleCnt="6">
        <dgm:presLayoutVars>
          <dgm:chMax val="0"/>
          <dgm:chPref val="0"/>
          <dgm:bulletEnabled val="1"/>
        </dgm:presLayoutVars>
      </dgm:prSet>
      <dgm:spPr/>
    </dgm:pt>
    <dgm:pt modelId="{2B14F257-A42B-4DF0-9593-D21B38946A90}" type="pres">
      <dgm:prSet presAssocID="{0917DDC4-C59E-4417-A3BB-273D5DB43126}" presName="desTx" presStyleLbl="alignAccFollowNode1" presStyleIdx="2" presStyleCnt="6">
        <dgm:presLayoutVars>
          <dgm:bulletEnabled val="1"/>
        </dgm:presLayoutVars>
      </dgm:prSet>
      <dgm:spPr/>
    </dgm:pt>
    <dgm:pt modelId="{2D206802-A34A-4F75-90A9-A4303057790D}" type="pres">
      <dgm:prSet presAssocID="{92B9427D-D579-4A83-A04C-A0801E357266}" presName="space" presStyleCnt="0"/>
      <dgm:spPr/>
    </dgm:pt>
    <dgm:pt modelId="{DE4D7AF2-136F-41E8-9C98-7EEC03209626}" type="pres">
      <dgm:prSet presAssocID="{4D0FD53C-7D69-465A-A909-5D71B73A0694}" presName="composite" presStyleCnt="0"/>
      <dgm:spPr/>
    </dgm:pt>
    <dgm:pt modelId="{097AB947-E13B-4971-A048-C88E32BE958E}" type="pres">
      <dgm:prSet presAssocID="{4D0FD53C-7D69-465A-A909-5D71B73A0694}" presName="parTx" presStyleLbl="alignNode1" presStyleIdx="3" presStyleCnt="6">
        <dgm:presLayoutVars>
          <dgm:chMax val="0"/>
          <dgm:chPref val="0"/>
          <dgm:bulletEnabled val="1"/>
        </dgm:presLayoutVars>
      </dgm:prSet>
      <dgm:spPr/>
    </dgm:pt>
    <dgm:pt modelId="{2E33ED16-C82B-481D-BFC7-96AF6613C0F7}" type="pres">
      <dgm:prSet presAssocID="{4D0FD53C-7D69-465A-A909-5D71B73A0694}" presName="desTx" presStyleLbl="alignAccFollowNode1" presStyleIdx="3" presStyleCnt="6">
        <dgm:presLayoutVars>
          <dgm:bulletEnabled val="1"/>
        </dgm:presLayoutVars>
      </dgm:prSet>
      <dgm:spPr/>
    </dgm:pt>
    <dgm:pt modelId="{A6EBAC6E-CDFC-45B3-A767-0E3F64D4961C}" type="pres">
      <dgm:prSet presAssocID="{AD305259-E4BA-4613-9EB7-5FE6699E2B38}" presName="space" presStyleCnt="0"/>
      <dgm:spPr/>
    </dgm:pt>
    <dgm:pt modelId="{4A2115D0-607F-4915-BFD7-8E82E4C88281}" type="pres">
      <dgm:prSet presAssocID="{96A60307-0F48-4AB4-AFA0-4D0B898B909F}" presName="composite" presStyleCnt="0"/>
      <dgm:spPr/>
    </dgm:pt>
    <dgm:pt modelId="{D164D9B5-B839-46AA-A838-FF9E78B5C543}" type="pres">
      <dgm:prSet presAssocID="{96A60307-0F48-4AB4-AFA0-4D0B898B909F}" presName="parTx" presStyleLbl="alignNode1" presStyleIdx="4" presStyleCnt="6">
        <dgm:presLayoutVars>
          <dgm:chMax val="0"/>
          <dgm:chPref val="0"/>
          <dgm:bulletEnabled val="1"/>
        </dgm:presLayoutVars>
      </dgm:prSet>
      <dgm:spPr/>
    </dgm:pt>
    <dgm:pt modelId="{7583EA7B-AF8F-48B0-BF11-3A0E6A986E2C}" type="pres">
      <dgm:prSet presAssocID="{96A60307-0F48-4AB4-AFA0-4D0B898B909F}" presName="desTx" presStyleLbl="alignAccFollowNode1" presStyleIdx="4" presStyleCnt="6">
        <dgm:presLayoutVars>
          <dgm:bulletEnabled val="1"/>
        </dgm:presLayoutVars>
      </dgm:prSet>
      <dgm:spPr/>
    </dgm:pt>
    <dgm:pt modelId="{39244DDC-3FFF-4487-9FEA-7B45D54098A8}" type="pres">
      <dgm:prSet presAssocID="{BD135633-D5F5-4DDB-A897-97BC4B923090}" presName="space" presStyleCnt="0"/>
      <dgm:spPr/>
    </dgm:pt>
    <dgm:pt modelId="{0AD8BB17-7D31-46CB-B572-8434E507C8FB}" type="pres">
      <dgm:prSet presAssocID="{BF0FDEA3-845A-463E-8EEC-652AC9D21828}" presName="composite" presStyleCnt="0"/>
      <dgm:spPr/>
    </dgm:pt>
    <dgm:pt modelId="{BA1BE679-584B-452F-BEA1-448B3B5D3A17}" type="pres">
      <dgm:prSet presAssocID="{BF0FDEA3-845A-463E-8EEC-652AC9D21828}" presName="parTx" presStyleLbl="alignNode1" presStyleIdx="5" presStyleCnt="6">
        <dgm:presLayoutVars>
          <dgm:chMax val="0"/>
          <dgm:chPref val="0"/>
          <dgm:bulletEnabled val="1"/>
        </dgm:presLayoutVars>
      </dgm:prSet>
      <dgm:spPr/>
    </dgm:pt>
    <dgm:pt modelId="{7BB6E550-C9B6-4D4E-BA3B-CDB6EFF643E1}" type="pres">
      <dgm:prSet presAssocID="{BF0FDEA3-845A-463E-8EEC-652AC9D21828}" presName="desTx" presStyleLbl="alignAccFollowNode1" presStyleIdx="5" presStyleCnt="6">
        <dgm:presLayoutVars>
          <dgm:bulletEnabled val="1"/>
        </dgm:presLayoutVars>
      </dgm:prSet>
      <dgm:spPr/>
    </dgm:pt>
  </dgm:ptLst>
  <dgm:cxnLst>
    <dgm:cxn modelId="{10036E03-4F4F-4A97-811A-A8416B5FC63C}" srcId="{4D0FD53C-7D69-465A-A909-5D71B73A0694}" destId="{616141F6-8D43-408E-8E59-7CB81AFB73EE}" srcOrd="0" destOrd="0" parTransId="{FCAFFC65-EDDE-474E-A8F2-92F99DC49EFD}" sibTransId="{EC579865-C031-4EAD-BD9A-D120D3AC0A9C}"/>
    <dgm:cxn modelId="{BCB56907-6A52-404F-893C-51F0BD785F66}" type="presOf" srcId="{CCBEDD78-885F-4D26-B435-C8095B3AB3FB}" destId="{57FAFE6D-EB33-4473-8AD8-EFA0F09E58C7}" srcOrd="0" destOrd="2" presId="urn:microsoft.com/office/officeart/2005/8/layout/hList1"/>
    <dgm:cxn modelId="{BBBBF515-1D1A-4E02-9135-EFE1C2CEC322}" type="presOf" srcId="{2A6E7BB9-415A-42BC-81CD-FBA62D6FFF0A}" destId="{7BB6E550-C9B6-4D4E-BA3B-CDB6EFF643E1}" srcOrd="0" destOrd="1" presId="urn:microsoft.com/office/officeart/2005/8/layout/hList1"/>
    <dgm:cxn modelId="{A3050716-D060-40CB-823F-BD20B5A57226}" type="presOf" srcId="{956013B7-DF03-454E-8048-561C4C7F3207}" destId="{57FAFE6D-EB33-4473-8AD8-EFA0F09E58C7}" srcOrd="0" destOrd="1" presId="urn:microsoft.com/office/officeart/2005/8/layout/hList1"/>
    <dgm:cxn modelId="{1D2FE31C-5778-43E8-A7CB-E554517146CB}" type="presOf" srcId="{E82712BA-A4E3-4CA6-99F0-85A1E098C366}" destId="{2B14F257-A42B-4DF0-9593-D21B38946A90}" srcOrd="0" destOrd="2" presId="urn:microsoft.com/office/officeart/2005/8/layout/hList1"/>
    <dgm:cxn modelId="{3AF5F920-AA24-42B7-92E6-3C97272F1677}" type="presOf" srcId="{D19E9296-CECC-4A77-9E87-FBDB5AFCD427}" destId="{2B14F257-A42B-4DF0-9593-D21B38946A90}" srcOrd="0" destOrd="0" presId="urn:microsoft.com/office/officeart/2005/8/layout/hList1"/>
    <dgm:cxn modelId="{5496CF2C-1A5A-4E20-887D-4F4A5A18B638}" type="presOf" srcId="{616141F6-8D43-408E-8E59-7CB81AFB73EE}" destId="{2E33ED16-C82B-481D-BFC7-96AF6613C0F7}" srcOrd="0" destOrd="0" presId="urn:microsoft.com/office/officeart/2005/8/layout/hList1"/>
    <dgm:cxn modelId="{70B45731-612D-4990-8042-5485C8D87408}" srcId="{4D0FD53C-7D69-465A-A909-5D71B73A0694}" destId="{1A40AB81-70C8-45E1-8D3B-6CD8CC953A22}" srcOrd="2" destOrd="0" parTransId="{521546A3-9A96-430A-B3EA-124A1030E938}" sibTransId="{9A06DCE5-D0D6-41D0-BD1F-7B48407A8BE7}"/>
    <dgm:cxn modelId="{6330B25F-6753-4DC2-8A57-7EFB346B9F98}" srcId="{4D0FD53C-7D69-465A-A909-5D71B73A0694}" destId="{AA6D3E04-F38C-43FF-B8D3-2CCF40042DBC}" srcOrd="1" destOrd="0" parTransId="{90452B50-35E9-4C26-8299-E2AF066F014E}" sibTransId="{19565864-801C-4F50-9235-90F59D1F1BF8}"/>
    <dgm:cxn modelId="{5F17E660-35DD-44E2-B723-F2E45BDC3D91}" srcId="{5D1589B5-F215-4414-8953-DB285ED949CF}" destId="{D073FE91-A48D-4953-888B-37DF55BB4078}" srcOrd="2" destOrd="0" parTransId="{119A96B8-3ECC-42D3-9E9B-22C362948A28}" sibTransId="{75AE0A40-2337-42EF-938A-6AD5F19AA638}"/>
    <dgm:cxn modelId="{237D8B64-D046-47F7-B4C0-811C251BECA6}" type="presOf" srcId="{2C579B98-A794-4D34-8B09-F6F36A1F7580}" destId="{7583EA7B-AF8F-48B0-BF11-3A0E6A986E2C}" srcOrd="0" destOrd="1" presId="urn:microsoft.com/office/officeart/2005/8/layout/hList1"/>
    <dgm:cxn modelId="{02001366-147E-46AD-B181-5DDF8DE698B2}" type="presOf" srcId="{0917DDC4-C59E-4417-A3BB-273D5DB43126}" destId="{79FAEFEB-8B52-4401-A8FD-2EFB52FFF8C2}" srcOrd="0" destOrd="0" presId="urn:microsoft.com/office/officeart/2005/8/layout/hList1"/>
    <dgm:cxn modelId="{6B226446-3512-4CE8-BB03-A5878D2D40CA}" type="presOf" srcId="{D073FE91-A48D-4953-888B-37DF55BB4078}" destId="{A898BC04-4663-4E6D-8197-E3D99C93C1AB}" srcOrd="0" destOrd="2" presId="urn:microsoft.com/office/officeart/2005/8/layout/hList1"/>
    <dgm:cxn modelId="{01CA4D47-6DA2-45A7-A43D-EC904D23FB32}" type="presOf" srcId="{0FDF9B42-0B5C-445D-A512-E16B392D1814}" destId="{A898BC04-4663-4E6D-8197-E3D99C93C1AB}" srcOrd="0" destOrd="0" presId="urn:microsoft.com/office/officeart/2005/8/layout/hList1"/>
    <dgm:cxn modelId="{A82F5167-0448-4033-B206-4149B0BD4FC9}" srcId="{D2F0E841-01D3-4372-B586-28BDA5186726}" destId="{4D0FD53C-7D69-465A-A909-5D71B73A0694}" srcOrd="3" destOrd="0" parTransId="{AB235314-EA26-4A03-9440-F2A6EB6BF962}" sibTransId="{AD305259-E4BA-4613-9EB7-5FE6699E2B38}"/>
    <dgm:cxn modelId="{8E8C0868-B3BB-42B4-92A5-62E96B30EEA8}" srcId="{B34B5D76-29C3-4848-8602-C6C096B156DB}" destId="{956013B7-DF03-454E-8048-561C4C7F3207}" srcOrd="1" destOrd="0" parTransId="{A14720D6-ED72-404A-AA9E-E7960FDB94F4}" sibTransId="{3BAEE0C9-8C9B-401C-B00B-68BA96588546}"/>
    <dgm:cxn modelId="{1D478E4C-51B8-4C28-BD9E-A8F77F76ABFB}" type="presOf" srcId="{4D0FD53C-7D69-465A-A909-5D71B73A0694}" destId="{097AB947-E13B-4971-A048-C88E32BE958E}" srcOrd="0" destOrd="0" presId="urn:microsoft.com/office/officeart/2005/8/layout/hList1"/>
    <dgm:cxn modelId="{B975764E-237B-41AE-BBEC-1B9F09B541D7}" srcId="{96A60307-0F48-4AB4-AFA0-4D0B898B909F}" destId="{2C579B98-A794-4D34-8B09-F6F36A1F7580}" srcOrd="1" destOrd="0" parTransId="{C2C0257C-16C1-4F85-80DA-A84B73BE4010}" sibTransId="{C22114DD-2C91-44B3-9DF3-D9E6C8514CD5}"/>
    <dgm:cxn modelId="{EADA9C6F-ADE1-46DE-B81A-3E9E95CC5BDA}" type="presOf" srcId="{B798A470-C6B8-44B9-BB3B-ED8FA7515ED0}" destId="{2B14F257-A42B-4DF0-9593-D21B38946A90}" srcOrd="0" destOrd="1" presId="urn:microsoft.com/office/officeart/2005/8/layout/hList1"/>
    <dgm:cxn modelId="{5E7E1D52-776A-46D6-911C-9162CF31D967}" srcId="{B34B5D76-29C3-4848-8602-C6C096B156DB}" destId="{CCBEDD78-885F-4D26-B435-C8095B3AB3FB}" srcOrd="2" destOrd="0" parTransId="{99A4EDB2-53A8-4100-99E3-BAD6B35B59E8}" sibTransId="{30392D4A-BED3-46E4-B7D0-87A4571D838F}"/>
    <dgm:cxn modelId="{CC234F59-D197-4744-9F8B-3F70E804B0D0}" type="presOf" srcId="{E7E5E78F-1020-4991-9CC0-C3691F7056A8}" destId="{A898BC04-4663-4E6D-8197-E3D99C93C1AB}" srcOrd="0" destOrd="3" presId="urn:microsoft.com/office/officeart/2005/8/layout/hList1"/>
    <dgm:cxn modelId="{6E05F57D-2946-4721-87B5-04ADF0B0EEC9}" srcId="{D2F0E841-01D3-4372-B586-28BDA5186726}" destId="{0917DDC4-C59E-4417-A3BB-273D5DB43126}" srcOrd="2" destOrd="0" parTransId="{E51DB0C0-4DBC-452A-B2B8-EC260241A836}" sibTransId="{92B9427D-D579-4A83-A04C-A0801E357266}"/>
    <dgm:cxn modelId="{7EEFE07E-0FF4-47DB-A39E-CF42C1805B2D}" srcId="{96A60307-0F48-4AB4-AFA0-4D0B898B909F}" destId="{5D4BDC0A-6EF6-4BA2-9376-94D7C7804946}" srcOrd="0" destOrd="0" parTransId="{91E04AA7-EB39-4F7C-AC6F-254ED0E7A34D}" sibTransId="{958461AA-056F-4AE2-A8D0-39A266E827D7}"/>
    <dgm:cxn modelId="{8F79D999-D921-4AE7-944A-660FBFBEE5FC}" srcId="{D2F0E841-01D3-4372-B586-28BDA5186726}" destId="{B34B5D76-29C3-4848-8602-C6C096B156DB}" srcOrd="1" destOrd="0" parTransId="{1B125A5F-A45A-479E-8EAC-D2E3F5057DBC}" sibTransId="{36AA3AEF-BE9C-4CD6-B008-58B2964A9C1B}"/>
    <dgm:cxn modelId="{B4029D9D-BBE2-4B86-B93C-0188DD85F463}" srcId="{D2F0E841-01D3-4372-B586-28BDA5186726}" destId="{96A60307-0F48-4AB4-AFA0-4D0B898B909F}" srcOrd="4" destOrd="0" parTransId="{98461D13-1AC1-4C35-A963-138E6A84D7D3}" sibTransId="{BD135633-D5F5-4DDB-A897-97BC4B923090}"/>
    <dgm:cxn modelId="{A6E5249E-9DB9-49DA-9A68-19EAFA89A109}" srcId="{D2F0E841-01D3-4372-B586-28BDA5186726}" destId="{BF0FDEA3-845A-463E-8EEC-652AC9D21828}" srcOrd="5" destOrd="0" parTransId="{8A87EDC4-1F76-4EB2-A5FA-6A3088DF75C0}" sibTransId="{19275E18-3D56-45A4-A261-27E4DA3760BC}"/>
    <dgm:cxn modelId="{9F0915A0-82DF-4A18-B6E6-0958D922A299}" type="presOf" srcId="{AA6D3E04-F38C-43FF-B8D3-2CCF40042DBC}" destId="{2E33ED16-C82B-481D-BFC7-96AF6613C0F7}" srcOrd="0" destOrd="1" presId="urn:microsoft.com/office/officeart/2005/8/layout/hList1"/>
    <dgm:cxn modelId="{24460FA6-5E35-4B2E-B21A-6324B47E28C9}" srcId="{5D1589B5-F215-4414-8953-DB285ED949CF}" destId="{E7E5E78F-1020-4991-9CC0-C3691F7056A8}" srcOrd="3" destOrd="0" parTransId="{7BD60EE8-B1FD-41A1-8AC7-38D549B2E23F}" sibTransId="{B6FFEC52-D39B-4A43-AEB5-2FAC0AEA8836}"/>
    <dgm:cxn modelId="{B27F8BAA-DC23-40E5-ACA4-A730BCB56B12}" type="presOf" srcId="{5D1589B5-F215-4414-8953-DB285ED949CF}" destId="{EE7B01CF-189D-41F6-AB47-F790E3E43A58}" srcOrd="0" destOrd="0" presId="urn:microsoft.com/office/officeart/2005/8/layout/hList1"/>
    <dgm:cxn modelId="{01FADEAA-3775-40FC-AF68-848FD1764A11}" srcId="{0917DDC4-C59E-4417-A3BB-273D5DB43126}" destId="{D19E9296-CECC-4A77-9E87-FBDB5AFCD427}" srcOrd="0" destOrd="0" parTransId="{2B302DFD-F3E1-4B8D-B694-76A62BEBE447}" sibTransId="{E61927D1-B734-4961-89C4-C972AEF57A71}"/>
    <dgm:cxn modelId="{4EE31FAC-104A-4886-B631-B8BD7F2FC9FC}" srcId="{BF0FDEA3-845A-463E-8EEC-652AC9D21828}" destId="{239174B7-3A68-46C7-9648-59D4DE9CCA45}" srcOrd="0" destOrd="0" parTransId="{A45D2276-8EE5-4B92-BA58-97B6484E0ABC}" sibTransId="{690C826E-DC60-4777-B3FD-2B934EA5487F}"/>
    <dgm:cxn modelId="{D5BFB9AF-F51B-4EE8-A7B6-F2EA99D415DB}" type="presOf" srcId="{B34B5D76-29C3-4848-8602-C6C096B156DB}" destId="{3B877E76-FF7B-4FC3-8E0A-A7E1037E4979}" srcOrd="0" destOrd="0" presId="urn:microsoft.com/office/officeart/2005/8/layout/hList1"/>
    <dgm:cxn modelId="{EB004EB2-4270-40B9-97E7-15A2C142E276}" srcId="{0917DDC4-C59E-4417-A3BB-273D5DB43126}" destId="{E82712BA-A4E3-4CA6-99F0-85A1E098C366}" srcOrd="2" destOrd="0" parTransId="{A1886101-0F97-40CF-B168-8D4D5180EEF5}" sibTransId="{DBB553B3-8F9E-4AFC-82C3-5ECBBB16D3A0}"/>
    <dgm:cxn modelId="{F6AC73B5-7A69-459F-852D-A154EF290FF6}" type="presOf" srcId="{DBFF0BCD-0BD1-46A5-8478-B4A472712773}" destId="{57FAFE6D-EB33-4473-8AD8-EFA0F09E58C7}" srcOrd="0" destOrd="0" presId="urn:microsoft.com/office/officeart/2005/8/layout/hList1"/>
    <dgm:cxn modelId="{5A9B34B8-B617-4B49-A58B-575FB24F6B59}" srcId="{B34B5D76-29C3-4848-8602-C6C096B156DB}" destId="{DBFF0BCD-0BD1-46A5-8478-B4A472712773}" srcOrd="0" destOrd="0" parTransId="{652C5E93-F3D6-43BA-9C22-C9DC345DE5DF}" sibTransId="{88C456FB-A7B8-4C51-878B-E1E96EFB3271}"/>
    <dgm:cxn modelId="{64F952BA-867E-4230-ABBD-C59CE92E473B}" type="presOf" srcId="{96A60307-0F48-4AB4-AFA0-4D0B898B909F}" destId="{D164D9B5-B839-46AA-A838-FF9E78B5C543}" srcOrd="0" destOrd="0" presId="urn:microsoft.com/office/officeart/2005/8/layout/hList1"/>
    <dgm:cxn modelId="{09F38FC3-2ADB-462C-9E7E-234D0662BA4B}" srcId="{5D1589B5-F215-4414-8953-DB285ED949CF}" destId="{65A3778E-1CC4-403F-ADF7-9678455815FD}" srcOrd="1" destOrd="0" parTransId="{4FC784CD-9A49-447E-A132-7240BF6B8D03}" sibTransId="{16BD5ADE-5048-4865-B4BE-BAF7C6A6A40D}"/>
    <dgm:cxn modelId="{B16A27CB-E075-4E8D-99C0-009BF8B7FA66}" srcId="{5D1589B5-F215-4414-8953-DB285ED949CF}" destId="{0FDF9B42-0B5C-445D-A512-E16B392D1814}" srcOrd="0" destOrd="0" parTransId="{F167F76E-AD64-47F2-8668-854F1D128CE2}" sibTransId="{6E11A852-947F-40A2-BD90-61802C0BB3F9}"/>
    <dgm:cxn modelId="{167B2ACB-2418-480C-839C-42C03BBCB5D1}" type="presOf" srcId="{239174B7-3A68-46C7-9648-59D4DE9CCA45}" destId="{7BB6E550-C9B6-4D4E-BA3B-CDB6EFF643E1}" srcOrd="0" destOrd="0" presId="urn:microsoft.com/office/officeart/2005/8/layout/hList1"/>
    <dgm:cxn modelId="{15ACD7CB-3119-48CA-A8CC-A25B5A64A8DF}" srcId="{BF0FDEA3-845A-463E-8EEC-652AC9D21828}" destId="{2A6E7BB9-415A-42BC-81CD-FBA62D6FFF0A}" srcOrd="1" destOrd="0" parTransId="{D024D7E4-C30C-4D4D-AAC1-B64F8DEEFB06}" sibTransId="{21EEFFBC-5658-45F9-9947-4C0AFD781B3F}"/>
    <dgm:cxn modelId="{B46362D2-4ED2-45A9-9EC2-52AB44EDA9F4}" type="presOf" srcId="{65A3778E-1CC4-403F-ADF7-9678455815FD}" destId="{A898BC04-4663-4E6D-8197-E3D99C93C1AB}" srcOrd="0" destOrd="1" presId="urn:microsoft.com/office/officeart/2005/8/layout/hList1"/>
    <dgm:cxn modelId="{684D79DF-19E4-4C6C-A0B5-AC526DB086E7}" type="presOf" srcId="{D2F0E841-01D3-4372-B586-28BDA5186726}" destId="{7924FF12-64B2-4CC6-8AD3-F01B48175221}" srcOrd="0" destOrd="0" presId="urn:microsoft.com/office/officeart/2005/8/layout/hList1"/>
    <dgm:cxn modelId="{AA90DBE0-7259-4524-973E-CB9133CF9D97}" type="presOf" srcId="{5D4BDC0A-6EF6-4BA2-9376-94D7C7804946}" destId="{7583EA7B-AF8F-48B0-BF11-3A0E6A986E2C}" srcOrd="0" destOrd="0" presId="urn:microsoft.com/office/officeart/2005/8/layout/hList1"/>
    <dgm:cxn modelId="{25455EE3-6D04-4680-A4BB-A846D98869B8}" type="presOf" srcId="{BF0FDEA3-845A-463E-8EEC-652AC9D21828}" destId="{BA1BE679-584B-452F-BEA1-448B3B5D3A17}" srcOrd="0" destOrd="0" presId="urn:microsoft.com/office/officeart/2005/8/layout/hList1"/>
    <dgm:cxn modelId="{F7F12CE9-D371-42FD-A061-9DDE5651F89D}" type="presOf" srcId="{1A40AB81-70C8-45E1-8D3B-6CD8CC953A22}" destId="{2E33ED16-C82B-481D-BFC7-96AF6613C0F7}" srcOrd="0" destOrd="2" presId="urn:microsoft.com/office/officeart/2005/8/layout/hList1"/>
    <dgm:cxn modelId="{A82DDBFC-8821-4F21-A5ED-18EC770BA5A4}" srcId="{0917DDC4-C59E-4417-A3BB-273D5DB43126}" destId="{B798A470-C6B8-44B9-BB3B-ED8FA7515ED0}" srcOrd="1" destOrd="0" parTransId="{9BC36946-F92A-4D8B-86A8-1685E3C7CFF1}" sibTransId="{47B2A99F-7694-4D65-B279-8F66748E1CB5}"/>
    <dgm:cxn modelId="{127233FF-530B-495C-ADEC-80584CCC759C}" srcId="{D2F0E841-01D3-4372-B586-28BDA5186726}" destId="{5D1589B5-F215-4414-8953-DB285ED949CF}" srcOrd="0" destOrd="0" parTransId="{C1F76FFF-2509-4739-BFE7-197203B9B75A}" sibTransId="{9C5BEDA1-3ABA-4B4B-A9DF-FDC198234360}"/>
    <dgm:cxn modelId="{F71112CD-8EE7-46DA-9D02-72C09013C212}" type="presParOf" srcId="{7924FF12-64B2-4CC6-8AD3-F01B48175221}" destId="{7E787BB5-2521-414A-86A0-95312966EAF8}" srcOrd="0" destOrd="0" presId="urn:microsoft.com/office/officeart/2005/8/layout/hList1"/>
    <dgm:cxn modelId="{83D05E1A-32DF-4768-8E2C-A137A47381C0}" type="presParOf" srcId="{7E787BB5-2521-414A-86A0-95312966EAF8}" destId="{EE7B01CF-189D-41F6-AB47-F790E3E43A58}" srcOrd="0" destOrd="0" presId="urn:microsoft.com/office/officeart/2005/8/layout/hList1"/>
    <dgm:cxn modelId="{266484D7-C32C-43FB-AF10-6074B93BD830}" type="presParOf" srcId="{7E787BB5-2521-414A-86A0-95312966EAF8}" destId="{A898BC04-4663-4E6D-8197-E3D99C93C1AB}" srcOrd="1" destOrd="0" presId="urn:microsoft.com/office/officeart/2005/8/layout/hList1"/>
    <dgm:cxn modelId="{C4968FD6-FF26-44B9-A865-2DEAF4B669CD}" type="presParOf" srcId="{7924FF12-64B2-4CC6-8AD3-F01B48175221}" destId="{909164EC-0E0B-4897-9408-836A98647149}" srcOrd="1" destOrd="0" presId="urn:microsoft.com/office/officeart/2005/8/layout/hList1"/>
    <dgm:cxn modelId="{4D6C5FA5-AAA2-41E8-B244-2CF83574D6F6}" type="presParOf" srcId="{7924FF12-64B2-4CC6-8AD3-F01B48175221}" destId="{5B0B7243-B937-438C-86A8-6F28BE488230}" srcOrd="2" destOrd="0" presId="urn:microsoft.com/office/officeart/2005/8/layout/hList1"/>
    <dgm:cxn modelId="{ED45C452-8908-49ED-A677-E86FC36EC1B5}" type="presParOf" srcId="{5B0B7243-B937-438C-86A8-6F28BE488230}" destId="{3B877E76-FF7B-4FC3-8E0A-A7E1037E4979}" srcOrd="0" destOrd="0" presId="urn:microsoft.com/office/officeart/2005/8/layout/hList1"/>
    <dgm:cxn modelId="{F7FB3909-E5A8-4603-8BED-DB7D7B1A8B5A}" type="presParOf" srcId="{5B0B7243-B937-438C-86A8-6F28BE488230}" destId="{57FAFE6D-EB33-4473-8AD8-EFA0F09E58C7}" srcOrd="1" destOrd="0" presId="urn:microsoft.com/office/officeart/2005/8/layout/hList1"/>
    <dgm:cxn modelId="{46097D60-37D7-4E9B-A473-2E1C3690D5CA}" type="presParOf" srcId="{7924FF12-64B2-4CC6-8AD3-F01B48175221}" destId="{16533DD1-1F8E-4166-8860-EF2E5C3B6334}" srcOrd="3" destOrd="0" presId="urn:microsoft.com/office/officeart/2005/8/layout/hList1"/>
    <dgm:cxn modelId="{33719D3A-7507-48A7-B0D8-BE628FEE39E4}" type="presParOf" srcId="{7924FF12-64B2-4CC6-8AD3-F01B48175221}" destId="{45AE0265-9AF6-4FB2-A9C5-0EAEF0CE5043}" srcOrd="4" destOrd="0" presId="urn:microsoft.com/office/officeart/2005/8/layout/hList1"/>
    <dgm:cxn modelId="{8B35CD07-3A95-40DD-95DD-4525FBF63770}" type="presParOf" srcId="{45AE0265-9AF6-4FB2-A9C5-0EAEF0CE5043}" destId="{79FAEFEB-8B52-4401-A8FD-2EFB52FFF8C2}" srcOrd="0" destOrd="0" presId="urn:microsoft.com/office/officeart/2005/8/layout/hList1"/>
    <dgm:cxn modelId="{F44186AC-6C91-4C4B-B6A0-50232BC7FC26}" type="presParOf" srcId="{45AE0265-9AF6-4FB2-A9C5-0EAEF0CE5043}" destId="{2B14F257-A42B-4DF0-9593-D21B38946A90}" srcOrd="1" destOrd="0" presId="urn:microsoft.com/office/officeart/2005/8/layout/hList1"/>
    <dgm:cxn modelId="{A023F4BF-1314-4018-83C4-2FD2B6084209}" type="presParOf" srcId="{7924FF12-64B2-4CC6-8AD3-F01B48175221}" destId="{2D206802-A34A-4F75-90A9-A4303057790D}" srcOrd="5" destOrd="0" presId="urn:microsoft.com/office/officeart/2005/8/layout/hList1"/>
    <dgm:cxn modelId="{80A1994D-E710-4A5F-881F-4D881D7AE73A}" type="presParOf" srcId="{7924FF12-64B2-4CC6-8AD3-F01B48175221}" destId="{DE4D7AF2-136F-41E8-9C98-7EEC03209626}" srcOrd="6" destOrd="0" presId="urn:microsoft.com/office/officeart/2005/8/layout/hList1"/>
    <dgm:cxn modelId="{657EA208-FE76-4892-AE76-542CCC0029A2}" type="presParOf" srcId="{DE4D7AF2-136F-41E8-9C98-7EEC03209626}" destId="{097AB947-E13B-4971-A048-C88E32BE958E}" srcOrd="0" destOrd="0" presId="urn:microsoft.com/office/officeart/2005/8/layout/hList1"/>
    <dgm:cxn modelId="{906461B2-C800-4881-8EE5-88DE78FF417D}" type="presParOf" srcId="{DE4D7AF2-136F-41E8-9C98-7EEC03209626}" destId="{2E33ED16-C82B-481D-BFC7-96AF6613C0F7}" srcOrd="1" destOrd="0" presId="urn:microsoft.com/office/officeart/2005/8/layout/hList1"/>
    <dgm:cxn modelId="{8A24FEE1-B5CB-4D93-A1CA-FA6052079A8D}" type="presParOf" srcId="{7924FF12-64B2-4CC6-8AD3-F01B48175221}" destId="{A6EBAC6E-CDFC-45B3-A767-0E3F64D4961C}" srcOrd="7" destOrd="0" presId="urn:microsoft.com/office/officeart/2005/8/layout/hList1"/>
    <dgm:cxn modelId="{3DD30C45-08B1-4467-83E9-7E6F4E95478F}" type="presParOf" srcId="{7924FF12-64B2-4CC6-8AD3-F01B48175221}" destId="{4A2115D0-607F-4915-BFD7-8E82E4C88281}" srcOrd="8" destOrd="0" presId="urn:microsoft.com/office/officeart/2005/8/layout/hList1"/>
    <dgm:cxn modelId="{E74EBCAB-A760-4EA4-A43A-3CD6744FB581}" type="presParOf" srcId="{4A2115D0-607F-4915-BFD7-8E82E4C88281}" destId="{D164D9B5-B839-46AA-A838-FF9E78B5C543}" srcOrd="0" destOrd="0" presId="urn:microsoft.com/office/officeart/2005/8/layout/hList1"/>
    <dgm:cxn modelId="{61261F20-8EB3-47A0-A77A-9C83195148B7}" type="presParOf" srcId="{4A2115D0-607F-4915-BFD7-8E82E4C88281}" destId="{7583EA7B-AF8F-48B0-BF11-3A0E6A986E2C}" srcOrd="1" destOrd="0" presId="urn:microsoft.com/office/officeart/2005/8/layout/hList1"/>
    <dgm:cxn modelId="{B6EB7651-2925-4210-ACF1-5BE38C0ADE4B}" type="presParOf" srcId="{7924FF12-64B2-4CC6-8AD3-F01B48175221}" destId="{39244DDC-3FFF-4487-9FEA-7B45D54098A8}" srcOrd="9" destOrd="0" presId="urn:microsoft.com/office/officeart/2005/8/layout/hList1"/>
    <dgm:cxn modelId="{0CFF9987-D7F8-4811-A752-6F3526A86085}" type="presParOf" srcId="{7924FF12-64B2-4CC6-8AD3-F01B48175221}" destId="{0AD8BB17-7D31-46CB-B572-8434E507C8FB}" srcOrd="10" destOrd="0" presId="urn:microsoft.com/office/officeart/2005/8/layout/hList1"/>
    <dgm:cxn modelId="{038EDD75-033F-4E6D-87EE-0B7E0922DFD6}" type="presParOf" srcId="{0AD8BB17-7D31-46CB-B572-8434E507C8FB}" destId="{BA1BE679-584B-452F-BEA1-448B3B5D3A17}" srcOrd="0" destOrd="0" presId="urn:microsoft.com/office/officeart/2005/8/layout/hList1"/>
    <dgm:cxn modelId="{EE9D09E1-040C-44FF-8A63-C09E63B8350F}" type="presParOf" srcId="{0AD8BB17-7D31-46CB-B572-8434E507C8FB}" destId="{7BB6E550-C9B6-4D4E-BA3B-CDB6EFF643E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B01CF-189D-41F6-AB47-F790E3E43A58}">
      <dsp:nvSpPr>
        <dsp:cNvPr id="0" name=""/>
        <dsp:cNvSpPr/>
      </dsp:nvSpPr>
      <dsp:spPr>
        <a:xfrm>
          <a:off x="3384" y="949432"/>
          <a:ext cx="1798219" cy="6187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GHG Inventories</a:t>
          </a:r>
        </a:p>
      </dsp:txBody>
      <dsp:txXfrm>
        <a:off x="3384" y="949432"/>
        <a:ext cx="1798219" cy="618799"/>
      </dsp:txXfrm>
    </dsp:sp>
    <dsp:sp modelId="{A898BC04-4663-4E6D-8197-E3D99C93C1AB}">
      <dsp:nvSpPr>
        <dsp:cNvPr id="0" name=""/>
        <dsp:cNvSpPr/>
      </dsp:nvSpPr>
      <dsp:spPr>
        <a:xfrm>
          <a:off x="3384" y="1568232"/>
          <a:ext cx="1798219" cy="198289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2000</a:t>
          </a:r>
        </a:p>
        <a:p>
          <a:pPr marL="171450" lvl="1" indent="-171450" algn="l" defTabSz="755650">
            <a:lnSpc>
              <a:spcPct val="90000"/>
            </a:lnSpc>
            <a:spcBef>
              <a:spcPct val="0"/>
            </a:spcBef>
            <a:spcAft>
              <a:spcPct val="15000"/>
            </a:spcAft>
            <a:buChar char="•"/>
          </a:pPr>
          <a:r>
            <a:rPr lang="en-US" sz="1700" kern="1200" dirty="0"/>
            <a:t>5-year cadence</a:t>
          </a:r>
        </a:p>
        <a:p>
          <a:pPr marL="171450" lvl="1" indent="-171450" algn="l" defTabSz="755650">
            <a:lnSpc>
              <a:spcPct val="90000"/>
            </a:lnSpc>
            <a:spcBef>
              <a:spcPct val="0"/>
            </a:spcBef>
            <a:spcAft>
              <a:spcPct val="15000"/>
            </a:spcAft>
            <a:buChar char="•"/>
          </a:pPr>
          <a:r>
            <a:rPr lang="en-US" sz="1700" kern="1200" dirty="0"/>
            <a:t>2018</a:t>
          </a:r>
        </a:p>
        <a:p>
          <a:pPr marL="171450" lvl="1" indent="-171450" algn="l" defTabSz="755650">
            <a:lnSpc>
              <a:spcPct val="90000"/>
            </a:lnSpc>
            <a:spcBef>
              <a:spcPct val="0"/>
            </a:spcBef>
            <a:spcAft>
              <a:spcPct val="15000"/>
            </a:spcAft>
            <a:buChar char="•"/>
          </a:pPr>
          <a:r>
            <a:rPr lang="en-US" sz="1700" kern="1200" dirty="0"/>
            <a:t>2019</a:t>
          </a:r>
        </a:p>
      </dsp:txBody>
      <dsp:txXfrm>
        <a:off x="3384" y="1568232"/>
        <a:ext cx="1798219" cy="1982897"/>
      </dsp:txXfrm>
    </dsp:sp>
    <dsp:sp modelId="{3B877E76-FF7B-4FC3-8E0A-A7E1037E4979}">
      <dsp:nvSpPr>
        <dsp:cNvPr id="0" name=""/>
        <dsp:cNvSpPr/>
      </dsp:nvSpPr>
      <dsp:spPr>
        <a:xfrm>
          <a:off x="2053354" y="949432"/>
          <a:ext cx="1798219" cy="61879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Energy Efficiency and Renewables</a:t>
          </a:r>
        </a:p>
      </dsp:txBody>
      <dsp:txXfrm>
        <a:off x="2053354" y="949432"/>
        <a:ext cx="1798219" cy="618799"/>
      </dsp:txXfrm>
    </dsp:sp>
    <dsp:sp modelId="{57FAFE6D-EB33-4473-8AD8-EFA0F09E58C7}">
      <dsp:nvSpPr>
        <dsp:cNvPr id="0" name=""/>
        <dsp:cNvSpPr/>
      </dsp:nvSpPr>
      <dsp:spPr>
        <a:xfrm>
          <a:off x="2053354" y="1568232"/>
          <a:ext cx="1798219" cy="198289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2014</a:t>
          </a:r>
        </a:p>
        <a:p>
          <a:pPr marL="171450" lvl="1" indent="-171450" algn="l" defTabSz="755650">
            <a:lnSpc>
              <a:spcPct val="90000"/>
            </a:lnSpc>
            <a:spcBef>
              <a:spcPct val="0"/>
            </a:spcBef>
            <a:spcAft>
              <a:spcPct val="15000"/>
            </a:spcAft>
            <a:buChar char="•"/>
          </a:pPr>
          <a:r>
            <a:rPr lang="en-US" sz="1700" kern="1200" dirty="0"/>
            <a:t>Municipal building audit</a:t>
          </a:r>
        </a:p>
        <a:p>
          <a:pPr marL="171450" lvl="1" indent="-171450" algn="l" defTabSz="755650">
            <a:lnSpc>
              <a:spcPct val="90000"/>
            </a:lnSpc>
            <a:spcBef>
              <a:spcPct val="0"/>
            </a:spcBef>
            <a:spcAft>
              <a:spcPct val="15000"/>
            </a:spcAft>
            <a:buChar char="•"/>
          </a:pPr>
          <a:r>
            <a:rPr lang="en-US" sz="1700" kern="1200" dirty="0"/>
            <a:t>Solar projects</a:t>
          </a:r>
        </a:p>
      </dsp:txBody>
      <dsp:txXfrm>
        <a:off x="2053354" y="1568232"/>
        <a:ext cx="1798219" cy="1982897"/>
      </dsp:txXfrm>
    </dsp:sp>
    <dsp:sp modelId="{79FAEFEB-8B52-4401-A8FD-2EFB52FFF8C2}">
      <dsp:nvSpPr>
        <dsp:cNvPr id="0" name=""/>
        <dsp:cNvSpPr/>
      </dsp:nvSpPr>
      <dsp:spPr>
        <a:xfrm>
          <a:off x="4103325" y="949432"/>
          <a:ext cx="1798219" cy="61879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BCAA Analysis</a:t>
          </a:r>
        </a:p>
      </dsp:txBody>
      <dsp:txXfrm>
        <a:off x="4103325" y="949432"/>
        <a:ext cx="1798219" cy="618799"/>
      </dsp:txXfrm>
    </dsp:sp>
    <dsp:sp modelId="{2B14F257-A42B-4DF0-9593-D21B38946A90}">
      <dsp:nvSpPr>
        <dsp:cNvPr id="0" name=""/>
        <dsp:cNvSpPr/>
      </dsp:nvSpPr>
      <dsp:spPr>
        <a:xfrm>
          <a:off x="4103325" y="1568232"/>
          <a:ext cx="1798219" cy="1982897"/>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2016</a:t>
          </a:r>
        </a:p>
        <a:p>
          <a:pPr marL="171450" lvl="1" indent="-171450" algn="l" defTabSz="755650">
            <a:lnSpc>
              <a:spcPct val="90000"/>
            </a:lnSpc>
            <a:spcBef>
              <a:spcPct val="0"/>
            </a:spcBef>
            <a:spcAft>
              <a:spcPct val="15000"/>
            </a:spcAft>
            <a:buChar char="•"/>
          </a:pPr>
          <a:r>
            <a:rPr lang="en-US" sz="1700" kern="1200" dirty="0"/>
            <a:t>High Climate Risks</a:t>
          </a:r>
        </a:p>
        <a:p>
          <a:pPr marL="171450" lvl="1" indent="-171450" algn="l" defTabSz="755650">
            <a:lnSpc>
              <a:spcPct val="90000"/>
            </a:lnSpc>
            <a:spcBef>
              <a:spcPct val="0"/>
            </a:spcBef>
            <a:spcAft>
              <a:spcPct val="15000"/>
            </a:spcAft>
            <a:buChar char="•"/>
          </a:pPr>
          <a:r>
            <a:rPr lang="en-US" sz="1700" kern="1200" dirty="0"/>
            <a:t>6 out of 8 water related</a:t>
          </a:r>
        </a:p>
      </dsp:txBody>
      <dsp:txXfrm>
        <a:off x="4103325" y="1568232"/>
        <a:ext cx="1798219" cy="1982897"/>
      </dsp:txXfrm>
    </dsp:sp>
    <dsp:sp modelId="{097AB947-E13B-4971-A048-C88E32BE958E}">
      <dsp:nvSpPr>
        <dsp:cNvPr id="0" name=""/>
        <dsp:cNvSpPr/>
      </dsp:nvSpPr>
      <dsp:spPr>
        <a:xfrm>
          <a:off x="6153295" y="949432"/>
          <a:ext cx="1798219" cy="61879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Boise’s Energy Future</a:t>
          </a:r>
        </a:p>
      </dsp:txBody>
      <dsp:txXfrm>
        <a:off x="6153295" y="949432"/>
        <a:ext cx="1798219" cy="618799"/>
      </dsp:txXfrm>
    </dsp:sp>
    <dsp:sp modelId="{2E33ED16-C82B-481D-BFC7-96AF6613C0F7}">
      <dsp:nvSpPr>
        <dsp:cNvPr id="0" name=""/>
        <dsp:cNvSpPr/>
      </dsp:nvSpPr>
      <dsp:spPr>
        <a:xfrm>
          <a:off x="6153295" y="1568232"/>
          <a:ext cx="1798219" cy="198289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2018</a:t>
          </a:r>
        </a:p>
        <a:p>
          <a:pPr marL="171450" lvl="1" indent="-171450" algn="l" defTabSz="755650">
            <a:lnSpc>
              <a:spcPct val="90000"/>
            </a:lnSpc>
            <a:spcBef>
              <a:spcPct val="0"/>
            </a:spcBef>
            <a:spcAft>
              <a:spcPct val="15000"/>
            </a:spcAft>
            <a:buChar char="•"/>
          </a:pPr>
          <a:r>
            <a:rPr lang="en-US" sz="1700" kern="1200" dirty="0"/>
            <a:t>Clean Electricity Municipal 2030</a:t>
          </a:r>
        </a:p>
        <a:p>
          <a:pPr marL="171450" lvl="1" indent="-171450" algn="l" defTabSz="755650">
            <a:lnSpc>
              <a:spcPct val="90000"/>
            </a:lnSpc>
            <a:spcBef>
              <a:spcPct val="0"/>
            </a:spcBef>
            <a:spcAft>
              <a:spcPct val="15000"/>
            </a:spcAft>
            <a:buChar char="•"/>
          </a:pPr>
          <a:r>
            <a:rPr lang="en-US" sz="1700" kern="1200" dirty="0"/>
            <a:t>Clean Electricity City-wide 2035</a:t>
          </a:r>
        </a:p>
      </dsp:txBody>
      <dsp:txXfrm>
        <a:off x="6153295" y="1568232"/>
        <a:ext cx="1798219" cy="1982897"/>
      </dsp:txXfrm>
    </dsp:sp>
    <dsp:sp modelId="{D164D9B5-B839-46AA-A838-FF9E78B5C543}">
      <dsp:nvSpPr>
        <dsp:cNvPr id="0" name=""/>
        <dsp:cNvSpPr/>
      </dsp:nvSpPr>
      <dsp:spPr>
        <a:xfrm>
          <a:off x="8203265" y="949432"/>
          <a:ext cx="1798219" cy="61879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New Climate Division</a:t>
          </a:r>
        </a:p>
      </dsp:txBody>
      <dsp:txXfrm>
        <a:off x="8203265" y="949432"/>
        <a:ext cx="1798219" cy="618799"/>
      </dsp:txXfrm>
    </dsp:sp>
    <dsp:sp modelId="{7583EA7B-AF8F-48B0-BF11-3A0E6A986E2C}">
      <dsp:nvSpPr>
        <dsp:cNvPr id="0" name=""/>
        <dsp:cNvSpPr/>
      </dsp:nvSpPr>
      <dsp:spPr>
        <a:xfrm>
          <a:off x="8203265" y="1568232"/>
          <a:ext cx="1798219" cy="1982897"/>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2020</a:t>
          </a:r>
        </a:p>
        <a:p>
          <a:pPr marL="171450" lvl="1" indent="-171450" algn="l" defTabSz="755650">
            <a:lnSpc>
              <a:spcPct val="90000"/>
            </a:lnSpc>
            <a:spcBef>
              <a:spcPct val="0"/>
            </a:spcBef>
            <a:spcAft>
              <a:spcPct val="15000"/>
            </a:spcAft>
            <a:buChar char="•"/>
          </a:pPr>
          <a:r>
            <a:rPr lang="en-US" sz="1700" kern="1200" dirty="0"/>
            <a:t>High focus on Climate Initiatives</a:t>
          </a:r>
        </a:p>
      </dsp:txBody>
      <dsp:txXfrm>
        <a:off x="8203265" y="1568232"/>
        <a:ext cx="1798219" cy="1982897"/>
      </dsp:txXfrm>
    </dsp:sp>
    <dsp:sp modelId="{BA1BE679-584B-452F-BEA1-448B3B5D3A17}">
      <dsp:nvSpPr>
        <dsp:cNvPr id="0" name=""/>
        <dsp:cNvSpPr/>
      </dsp:nvSpPr>
      <dsp:spPr>
        <a:xfrm>
          <a:off x="10253235" y="949432"/>
          <a:ext cx="1798219" cy="6187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Climate Action</a:t>
          </a:r>
        </a:p>
      </dsp:txBody>
      <dsp:txXfrm>
        <a:off x="10253235" y="949432"/>
        <a:ext cx="1798219" cy="618799"/>
      </dsp:txXfrm>
    </dsp:sp>
    <dsp:sp modelId="{7BB6E550-C9B6-4D4E-BA3B-CDB6EFF643E1}">
      <dsp:nvSpPr>
        <dsp:cNvPr id="0" name=""/>
        <dsp:cNvSpPr/>
      </dsp:nvSpPr>
      <dsp:spPr>
        <a:xfrm>
          <a:off x="10253235" y="1568232"/>
          <a:ext cx="1798219" cy="198289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current</a:t>
          </a:r>
        </a:p>
        <a:p>
          <a:pPr marL="171450" lvl="1" indent="-171450" algn="l" defTabSz="755650">
            <a:lnSpc>
              <a:spcPct val="90000"/>
            </a:lnSpc>
            <a:spcBef>
              <a:spcPct val="0"/>
            </a:spcBef>
            <a:spcAft>
              <a:spcPct val="15000"/>
            </a:spcAft>
            <a:buChar char="•"/>
          </a:pPr>
          <a:r>
            <a:rPr lang="en-US" sz="1700" kern="1200" dirty="0"/>
            <a:t>Roadmap to climate goals and action</a:t>
          </a:r>
        </a:p>
      </dsp:txBody>
      <dsp:txXfrm>
        <a:off x="10253235" y="1568232"/>
        <a:ext cx="1798219" cy="198289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10/15/2020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10/15/2020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2023673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2007 inventory may not be apples to apples.  2018 inventory establishes a new baseline.</a:t>
            </a:r>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249409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Surprised how much effect the methane capture had!</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423483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value of benchmarking energy, water and waste in a platform like Portfolio Manager.</a:t>
            </a:r>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53510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value, impact and actions of a citizens group.</a:t>
            </a:r>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70451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OEMR Leading by Example grant for audits in rural communities.  Describe a few upgrades.  Explain the IAC as a resource.  Share the grants available.  Emphasize the significant opportunity that new construction and major renovations offer and how to take advantage of it.  Describe the value of doing an inventory to establish a baseline and provide a trajectory for benchmarking performance over time.</a:t>
            </a:r>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186513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04710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and your interest in GHG emissions and sustainability!  Happy to take questions the end.</a:t>
            </a:r>
          </a:p>
        </p:txBody>
      </p:sp>
      <p:sp>
        <p:nvSpPr>
          <p:cNvPr id="4" name="Slide Number Placeholder 3"/>
          <p:cNvSpPr>
            <a:spLocks noGrp="1"/>
          </p:cNvSpPr>
          <p:nvPr>
            <p:ph type="sldNum" sz="quarter" idx="10"/>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100873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88906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today is to share the experience we had with doing a GHG emission inventory as a collaborative group in the Wood River Valley and how that ties into the goals and actions of one of the jurisdictions in the Valley: Ketchum.</a:t>
            </a:r>
          </a:p>
        </p:txBody>
      </p:sp>
      <p:sp>
        <p:nvSpPr>
          <p:cNvPr id="4" name="Slide Number Placeholder 3"/>
          <p:cNvSpPr>
            <a:spLocks noGrp="1"/>
          </p:cNvSpPr>
          <p:nvPr>
            <p:ph type="sldNum" sz="quarter" idx="10"/>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107819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my background: USGBC, SEM, LEED (e.g. ND), energy codes, sustainability planning, Smart Growth – all rooted in and Ecological Design degree.  Reference Boise counterparts and my foundation working with them.  Describe my role as advisory to Ketchum and with valley collaborations.  Describe evolution of KEAC to KSAC and HCAC to WRCAC.  From the outside, it would seem snowmaking is the elephant in the room for emissions.  However, Sun Valley Co has invested in significant improvements in snowmaking efficiency.  What is the elephant in the room?!  A Ketchum City Council member attended MT2030, which established a network of similar size/type jurisdictions that share a passion for reducing emissions and led to the collaborative effort on conducting GHG inventories with ICLEI.</a:t>
            </a:r>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39822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2030 Challenge as median.  Not vanguard, not lagging. Note that Idaho Power has committed to clean power by 2045 so these 2030 goals are 15 years prior.  Boise adopted 2030 Challenge-based goals then expanded to commit to 100% clean energy for the community by 2035. For reference, Aspen’s community GHG reduction goals (30% reduction by 2020, 80% reduction by 2050, based on 2004 levels).</a:t>
            </a:r>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343921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Applaud the upgrades to the spring line network and the impressive savings that are expected from that.  For reference, LEED has typically started awarding credit with 20% reduction and then 30% and 40%.  Hence, we believe 40% is a stretch but still feasible by 2025 and 2030.</a:t>
            </a:r>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13110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strongly in striving to eliminate single use plastic in our community over time and have already enacted new policies based on the plastic industry’s impact on emissions.  There is global momentum for this and we want Ketchum at the table.  It is ambitious to strive for zero-waste but cities like San Fran are already doing it so we would have 30 years to learn from them.  Or, we could a shorter-term reduction target similar to water.  For reference, Aspen has more urgency to waste reduction due to the estimated landfill life of 10—11 years as of 2017.  A waste audit is currently being conducted of the SISW landfill, preliminary results indicate a significant opportunity to divert approximately 30% by addressing compostable waste.  As a comparison, Teton County voted for 60% reduction in community waste by 2030.</a:t>
            </a:r>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404325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resources!  Budget is an issue!</a:t>
            </a:r>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666323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pic>
        <p:nvPicPr>
          <p:cNvPr id="5" name="Picture 4">
            <a:extLst>
              <a:ext uri="{FF2B5EF4-FFF2-40B4-BE49-F238E27FC236}">
                <a16:creationId xmlns:a16="http://schemas.microsoft.com/office/drawing/2014/main" id="{2404C1A3-9E64-47ED-8670-E68DB550962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99102" y="1381124"/>
            <a:ext cx="2085333" cy="521333"/>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10/15/2020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10/15/2020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1">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 y="0"/>
            <a:ext cx="12190425" cy="6881495"/>
          </a:xfrm>
          <a:prstGeom prst="rect">
            <a:avLst/>
          </a:prstGeom>
        </p:spPr>
      </p:pic>
      <p:cxnSp>
        <p:nvCxnSpPr>
          <p:cNvPr id="11" name="Straight Connector 10"/>
          <p:cNvCxnSpPr/>
          <p:nvPr/>
        </p:nvCxnSpPr>
        <p:spPr>
          <a:xfrm>
            <a:off x="1756834" y="2209800"/>
            <a:ext cx="8630801" cy="0"/>
          </a:xfrm>
          <a:prstGeom prst="line">
            <a:avLst/>
          </a:prstGeom>
          <a:ln w="28575" cmpd="sng">
            <a:solidFill>
              <a:schemeClr val="bg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1756834" y="5199294"/>
            <a:ext cx="8630801" cy="0"/>
          </a:xfrm>
          <a:prstGeom prst="line">
            <a:avLst/>
          </a:prstGeom>
          <a:ln w="28575" cmpd="sng">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13"/>
          <p:cNvSpPr>
            <a:spLocks noGrp="1"/>
          </p:cNvSpPr>
          <p:nvPr>
            <p:ph type="body" sz="quarter" idx="10"/>
          </p:nvPr>
        </p:nvSpPr>
        <p:spPr>
          <a:xfrm>
            <a:off x="2011681" y="2296660"/>
            <a:ext cx="8104472" cy="2815774"/>
          </a:xfrm>
        </p:spPr>
        <p:txBody>
          <a:bodyPr anchor="ctr">
            <a:noAutofit/>
          </a:bodyPr>
          <a:lstStyle>
            <a:lvl1pPr marL="0" indent="0" algn="ctr">
              <a:buNone/>
              <a:defRPr sz="6000" b="1" cap="all" baseline="0">
                <a:solidFill>
                  <a:schemeClr val="bg1"/>
                </a:solidFill>
                <a:latin typeface="Century Gothic" panose="020B0502020202020204" pitchFamily="34" charset="0"/>
              </a:defRPr>
            </a:lvl1pPr>
          </a:lstStyle>
          <a:p>
            <a:pPr lvl="0"/>
            <a:r>
              <a:rPr lang="en-US"/>
              <a:t>Edit Master text</a:t>
            </a:r>
          </a:p>
        </p:txBody>
      </p:sp>
      <p:grpSp>
        <p:nvGrpSpPr>
          <p:cNvPr id="10" name="Group 9"/>
          <p:cNvGrpSpPr/>
          <p:nvPr/>
        </p:nvGrpSpPr>
        <p:grpSpPr>
          <a:xfrm>
            <a:off x="664613" y="-72191"/>
            <a:ext cx="1015873" cy="1434921"/>
            <a:chOff x="258959" y="0"/>
            <a:chExt cx="1015873" cy="1434921"/>
          </a:xfrm>
        </p:grpSpPr>
        <p:sp>
          <p:nvSpPr>
            <p:cNvPr id="13" name="Rectangle 15"/>
            <p:cNvSpPr/>
            <p:nvPr/>
          </p:nvSpPr>
          <p:spPr>
            <a:xfrm>
              <a:off x="258959" y="0"/>
              <a:ext cx="1015873" cy="1434921"/>
            </a:xfrm>
            <a:custGeom>
              <a:avLst/>
              <a:gdLst>
                <a:gd name="connsiteX0" fmla="*/ 0 w 1015873"/>
                <a:gd name="connsiteY0" fmla="*/ 0 h 1434921"/>
                <a:gd name="connsiteX1" fmla="*/ 1015873 w 1015873"/>
                <a:gd name="connsiteY1" fmla="*/ 0 h 1434921"/>
                <a:gd name="connsiteX2" fmla="*/ 1015873 w 1015873"/>
                <a:gd name="connsiteY2" fmla="*/ 1434921 h 1434921"/>
                <a:gd name="connsiteX3" fmla="*/ 0 w 1015873"/>
                <a:gd name="connsiteY3" fmla="*/ 1434921 h 1434921"/>
                <a:gd name="connsiteX4" fmla="*/ 0 w 1015873"/>
                <a:gd name="connsiteY4" fmla="*/ 0 h 1434921"/>
                <a:gd name="connsiteX0" fmla="*/ 0 w 1015873"/>
                <a:gd name="connsiteY0" fmla="*/ 0 h 1434921"/>
                <a:gd name="connsiteX1" fmla="*/ 1015873 w 1015873"/>
                <a:gd name="connsiteY1" fmla="*/ 0 h 1434921"/>
                <a:gd name="connsiteX2" fmla="*/ 1015873 w 1015873"/>
                <a:gd name="connsiteY2" fmla="*/ 1434921 h 1434921"/>
                <a:gd name="connsiteX3" fmla="*/ 543492 w 1015873"/>
                <a:gd name="connsiteY3" fmla="*/ 1428803 h 1434921"/>
                <a:gd name="connsiteX4" fmla="*/ 0 w 1015873"/>
                <a:gd name="connsiteY4" fmla="*/ 1434921 h 1434921"/>
                <a:gd name="connsiteX5" fmla="*/ 0 w 1015873"/>
                <a:gd name="connsiteY5" fmla="*/ 0 h 1434921"/>
                <a:gd name="connsiteX0" fmla="*/ 0 w 1015873"/>
                <a:gd name="connsiteY0" fmla="*/ 0 h 1434921"/>
                <a:gd name="connsiteX1" fmla="*/ 1015873 w 1015873"/>
                <a:gd name="connsiteY1" fmla="*/ 0 h 1434921"/>
                <a:gd name="connsiteX2" fmla="*/ 1015873 w 1015873"/>
                <a:gd name="connsiteY2" fmla="*/ 1434921 h 1434921"/>
                <a:gd name="connsiteX3" fmla="*/ 529204 w 1015873"/>
                <a:gd name="connsiteY3" fmla="*/ 1119241 h 1434921"/>
                <a:gd name="connsiteX4" fmla="*/ 0 w 1015873"/>
                <a:gd name="connsiteY4" fmla="*/ 1434921 h 1434921"/>
                <a:gd name="connsiteX5" fmla="*/ 0 w 1015873"/>
                <a:gd name="connsiteY5" fmla="*/ 0 h 1434921"/>
                <a:gd name="connsiteX0" fmla="*/ 0 w 1015873"/>
                <a:gd name="connsiteY0" fmla="*/ 0 h 1434921"/>
                <a:gd name="connsiteX1" fmla="*/ 1015873 w 1015873"/>
                <a:gd name="connsiteY1" fmla="*/ 0 h 1434921"/>
                <a:gd name="connsiteX2" fmla="*/ 1015873 w 1015873"/>
                <a:gd name="connsiteY2" fmla="*/ 1434921 h 1434921"/>
                <a:gd name="connsiteX3" fmla="*/ 500629 w 1015873"/>
                <a:gd name="connsiteY3" fmla="*/ 1162104 h 1434921"/>
                <a:gd name="connsiteX4" fmla="*/ 0 w 1015873"/>
                <a:gd name="connsiteY4" fmla="*/ 1434921 h 1434921"/>
                <a:gd name="connsiteX5" fmla="*/ 0 w 1015873"/>
                <a:gd name="connsiteY5" fmla="*/ 0 h 143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873" h="1434921">
                  <a:moveTo>
                    <a:pt x="0" y="0"/>
                  </a:moveTo>
                  <a:lnTo>
                    <a:pt x="1015873" y="0"/>
                  </a:lnTo>
                  <a:lnTo>
                    <a:pt x="1015873" y="1434921"/>
                  </a:lnTo>
                  <a:lnTo>
                    <a:pt x="500629" y="1162104"/>
                  </a:lnTo>
                  <a:lnTo>
                    <a:pt x="0" y="1434921"/>
                  </a:lnTo>
                  <a:lnTo>
                    <a:pt x="0" y="0"/>
                  </a:lnTo>
                  <a:close/>
                </a:path>
              </a:pathLst>
            </a:custGeom>
            <a:solidFill>
              <a:srgbClr val="002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2016CityLogo-white.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274" y="355666"/>
              <a:ext cx="551242" cy="581506"/>
            </a:xfrm>
            <a:prstGeom prst="rect">
              <a:avLst/>
            </a:prstGeom>
          </p:spPr>
        </p:pic>
      </p:grpSp>
      <p:sp>
        <p:nvSpPr>
          <p:cNvPr id="5" name="Text Placeholder 4"/>
          <p:cNvSpPr>
            <a:spLocks noGrp="1"/>
          </p:cNvSpPr>
          <p:nvPr>
            <p:ph type="body" sz="quarter" idx="11"/>
          </p:nvPr>
        </p:nvSpPr>
        <p:spPr>
          <a:xfrm>
            <a:off x="2011363" y="5410200"/>
            <a:ext cx="8104187" cy="381000"/>
          </a:xfrm>
        </p:spPr>
        <p:txBody>
          <a:bodyPr>
            <a:normAutofit/>
          </a:bodyPr>
          <a:lstStyle>
            <a:lvl1pPr marL="0" indent="0" algn="ctr">
              <a:buFontTx/>
              <a:buNone/>
              <a:defRPr sz="1800" b="1">
                <a:solidFill>
                  <a:schemeClr val="bg1"/>
                </a:solidFill>
              </a:defRPr>
            </a:lvl1pPr>
          </a:lstStyle>
          <a:p>
            <a:pPr lvl="0"/>
            <a:endParaRPr lang="en-US"/>
          </a:p>
        </p:txBody>
      </p:sp>
    </p:spTree>
    <p:extLst>
      <p:ext uri="{BB962C8B-B14F-4D97-AF65-F5344CB8AC3E}">
        <p14:creationId xmlns:p14="http://schemas.microsoft.com/office/powerpoint/2010/main" val="2486348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Text Placeholder 19"/>
          <p:cNvSpPr>
            <a:spLocks noGrp="1"/>
          </p:cNvSpPr>
          <p:nvPr>
            <p:ph type="body" sz="quarter" idx="13" hasCustomPrompt="1"/>
          </p:nvPr>
        </p:nvSpPr>
        <p:spPr>
          <a:xfrm>
            <a:off x="609600" y="381000"/>
            <a:ext cx="10972800" cy="609600"/>
          </a:xfrm>
          <a:prstGeom prst="rect">
            <a:avLst/>
          </a:prstGeom>
        </p:spPr>
        <p:txBody>
          <a:bodyPr>
            <a:normAutofit/>
          </a:bodyPr>
          <a:lstStyle>
            <a:lvl1pPr marL="0" indent="0">
              <a:buNone/>
              <a:defRPr sz="3600" b="1" i="0" cap="all" baseline="0">
                <a:solidFill>
                  <a:srgbClr val="00273B"/>
                </a:solidFill>
                <a:latin typeface="+mj-lt"/>
                <a:cs typeface="Tw Cen MT"/>
              </a:defRPr>
            </a:lvl1pPr>
            <a:lvl5pPr>
              <a:buNone/>
              <a:defRPr/>
            </a:lvl5pPr>
          </a:lstStyle>
          <a:p>
            <a:pPr lvl="0"/>
            <a:r>
              <a:rPr lang="en-US"/>
              <a:t>Click to add title</a:t>
            </a:r>
          </a:p>
        </p:txBody>
      </p:sp>
      <p:sp>
        <p:nvSpPr>
          <p:cNvPr id="3" name="Content Placeholder 2"/>
          <p:cNvSpPr>
            <a:spLocks noGrp="1"/>
          </p:cNvSpPr>
          <p:nvPr>
            <p:ph sz="quarter" idx="14" hasCustomPrompt="1"/>
          </p:nvPr>
        </p:nvSpPr>
        <p:spPr>
          <a:xfrm>
            <a:off x="609600" y="1295400"/>
            <a:ext cx="10972800" cy="4724400"/>
          </a:xfrm>
        </p:spPr>
        <p:txBody>
          <a:bodyPr/>
          <a:lstStyle>
            <a:lvl1pPr>
              <a:defRPr/>
            </a:lvl1pPr>
          </a:lstStyle>
          <a:p>
            <a:pPr lvl="0"/>
            <a:r>
              <a:rPr lang="en-US"/>
              <a:t>Click to add text</a:t>
            </a:r>
          </a:p>
        </p:txBody>
      </p:sp>
    </p:spTree>
    <p:extLst>
      <p:ext uri="{BB962C8B-B14F-4D97-AF65-F5344CB8AC3E}">
        <p14:creationId xmlns:p14="http://schemas.microsoft.com/office/powerpoint/2010/main" val="371991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6DD1B487-36FD-4CED-B07A-1A81FC6540B1}" type="datetime1">
              <a:rPr lang="en-US" smtClean="0"/>
              <a:pPr/>
              <a:t>10/15/2020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10/15/2020</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10/15/2020</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10/15/2020</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10/15/2020</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10/15/2020</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10/15/2020</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10/15/2020</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pngimg.com/download/25359"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pngimg.com/download/2535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jpeg"/><Relationship Id="rId3" Type="http://schemas.openxmlformats.org/officeDocument/2006/relationships/image" Target="../media/image54.png"/><Relationship Id="rId21" Type="http://schemas.openxmlformats.org/officeDocument/2006/relationships/image" Target="../media/image72.jpe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jpeg"/><Relationship Id="rId2" Type="http://schemas.openxmlformats.org/officeDocument/2006/relationships/image" Target="../media/image53.png"/><Relationship Id="rId16" Type="http://schemas.openxmlformats.org/officeDocument/2006/relationships/image" Target="../media/image67.svg"/><Relationship Id="rId20"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19" Type="http://schemas.openxmlformats.org/officeDocument/2006/relationships/image" Target="../media/image70.jpe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7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hyperlink" Target="mailto:jgoldman@cityofboise.org" TargetMode="External"/><Relationship Id="rId4" Type="http://schemas.openxmlformats.org/officeDocument/2006/relationships/hyperlink" Target="mailto:abparrish@cityofboise.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pngimg.com/download/25359"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660A-FEF4-4607-A9BC-4ACC9B3D7089}"/>
              </a:ext>
            </a:extLst>
          </p:cNvPr>
          <p:cNvSpPr>
            <a:spLocks noGrp="1"/>
          </p:cNvSpPr>
          <p:nvPr>
            <p:ph type="title"/>
          </p:nvPr>
        </p:nvSpPr>
        <p:spPr>
          <a:xfrm>
            <a:off x="1247466" y="3376454"/>
            <a:ext cx="9371949" cy="1183566"/>
          </a:xfrm>
        </p:spPr>
        <p:txBody>
          <a:bodyPr>
            <a:noAutofit/>
          </a:bodyPr>
          <a:lstStyle/>
          <a:p>
            <a:pPr algn="ctr"/>
            <a:r>
              <a:rPr lang="en-US" sz="4800" b="1" dirty="0"/>
              <a:t>Local Green House Gas Emissions and Climate Action Planning in Idaho Communities</a:t>
            </a:r>
          </a:p>
        </p:txBody>
      </p:sp>
      <p:sp>
        <p:nvSpPr>
          <p:cNvPr id="4" name="Slide Number Placeholder 3">
            <a:extLst>
              <a:ext uri="{FF2B5EF4-FFF2-40B4-BE49-F238E27FC236}">
                <a16:creationId xmlns:a16="http://schemas.microsoft.com/office/drawing/2014/main" id="{92740D52-0855-4370-A61D-6800C6B8F697}"/>
              </a:ext>
            </a:extLst>
          </p:cNvPr>
          <p:cNvSpPr>
            <a:spLocks noGrp="1"/>
          </p:cNvSpPr>
          <p:nvPr>
            <p:ph type="sldNum" sz="quarter" idx="12"/>
          </p:nvPr>
        </p:nvSpPr>
        <p:spPr/>
        <p:txBody>
          <a:bodyPr/>
          <a:lstStyle/>
          <a:p>
            <a:fld id="{9CD8D479-8942-46E8-A226-A4E01F7A105C}" type="slidenum">
              <a:rPr lang="en-US" smtClean="0"/>
              <a:t>1</a:t>
            </a:fld>
            <a:endParaRPr lang="en-US" dirty="0"/>
          </a:p>
        </p:txBody>
      </p:sp>
      <p:sp>
        <p:nvSpPr>
          <p:cNvPr id="6" name="Footer Placeholder 5">
            <a:extLst>
              <a:ext uri="{FF2B5EF4-FFF2-40B4-BE49-F238E27FC236}">
                <a16:creationId xmlns:a16="http://schemas.microsoft.com/office/drawing/2014/main" id="{59C2A997-9033-4E91-A828-D1B5A369760B}"/>
              </a:ext>
            </a:extLst>
          </p:cNvPr>
          <p:cNvSpPr>
            <a:spLocks noGrp="1"/>
          </p:cNvSpPr>
          <p:nvPr>
            <p:ph type="ftr" sz="quarter" idx="11"/>
          </p:nvPr>
        </p:nvSpPr>
        <p:spPr/>
        <p:txBody>
          <a:bodyPr/>
          <a:lstStyle/>
          <a:p>
            <a:endParaRPr lang="en-US" dirty="0"/>
          </a:p>
          <a:p>
            <a:endParaRPr lang="en-US" dirty="0"/>
          </a:p>
          <a:p>
            <a:endParaRPr lang="en-US" dirty="0"/>
          </a:p>
          <a:p>
            <a:endParaRPr lang="en-US" dirty="0"/>
          </a:p>
        </p:txBody>
      </p:sp>
      <p:sp>
        <p:nvSpPr>
          <p:cNvPr id="9" name="Content Placeholder 8">
            <a:extLst>
              <a:ext uri="{FF2B5EF4-FFF2-40B4-BE49-F238E27FC236}">
                <a16:creationId xmlns:a16="http://schemas.microsoft.com/office/drawing/2014/main" id="{9F8210D5-4802-4013-8C0C-4697A5BEA4A7}"/>
              </a:ext>
            </a:extLst>
          </p:cNvPr>
          <p:cNvSpPr>
            <a:spLocks noGrp="1"/>
          </p:cNvSpPr>
          <p:nvPr>
            <p:ph idx="1"/>
          </p:nvPr>
        </p:nvSpPr>
        <p:spPr>
          <a:xfrm>
            <a:off x="1410025" y="4898481"/>
            <a:ext cx="9371948" cy="1095919"/>
          </a:xfrm>
        </p:spPr>
        <p:txBody>
          <a:bodyPr>
            <a:normAutofit/>
          </a:bodyPr>
          <a:lstStyle/>
          <a:p>
            <a:pPr marL="0" indent="0" algn="ctr">
              <a:buNone/>
            </a:pPr>
            <a:r>
              <a:rPr lang="en-US" sz="2800" dirty="0">
                <a:latin typeface="Calibri" panose="020F0502020204030204" pitchFamily="34" charset="0"/>
                <a:cs typeface="Calibri" panose="020F0502020204030204" pitchFamily="34" charset="0"/>
              </a:rPr>
              <a:t>October 9, 2020</a:t>
            </a:r>
          </a:p>
          <a:p>
            <a:pPr marL="0" indent="0" algn="ctr">
              <a:buNone/>
            </a:pPr>
            <a:r>
              <a:rPr lang="en-US" sz="2800" dirty="0">
                <a:latin typeface="Calibri" panose="020F0502020204030204" pitchFamily="34" charset="0"/>
                <a:cs typeface="Calibri" panose="020F0502020204030204" pitchFamily="34" charset="0"/>
              </a:rPr>
              <a:t>10-11:30 am</a:t>
            </a:r>
          </a:p>
        </p:txBody>
      </p:sp>
      <p:pic>
        <p:nvPicPr>
          <p:cNvPr id="14" name="Picture 13" descr="A picture containing sitting, table, front, blue&#10;&#10;Description automatically generated">
            <a:extLst>
              <a:ext uri="{FF2B5EF4-FFF2-40B4-BE49-F238E27FC236}">
                <a16:creationId xmlns:a16="http://schemas.microsoft.com/office/drawing/2014/main" id="{1C4CE888-7EEA-4EB6-A196-B2CA6D175EE6}"/>
              </a:ext>
            </a:extLst>
          </p:cNvPr>
          <p:cNvPicPr>
            <a:picLocks noChangeAspect="1"/>
          </p:cNvPicPr>
          <p:nvPr/>
        </p:nvPicPr>
        <p:blipFill>
          <a:blip r:embed="rId2" cstate="print">
            <a:alphaModFix amt="27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99459" y="579914"/>
            <a:ext cx="5593080" cy="5593080"/>
          </a:xfrm>
          <a:prstGeom prst="rect">
            <a:avLst/>
          </a:prstGeom>
        </p:spPr>
      </p:pic>
      <p:sp>
        <p:nvSpPr>
          <p:cNvPr id="16" name="TextBox 15">
            <a:extLst>
              <a:ext uri="{FF2B5EF4-FFF2-40B4-BE49-F238E27FC236}">
                <a16:creationId xmlns:a16="http://schemas.microsoft.com/office/drawing/2014/main" id="{63DF6DD7-7ADC-43DF-BDD5-463FDC188144}"/>
              </a:ext>
            </a:extLst>
          </p:cNvPr>
          <p:cNvSpPr txBox="1"/>
          <p:nvPr/>
        </p:nvSpPr>
        <p:spPr>
          <a:xfrm>
            <a:off x="3149344" y="56694"/>
            <a:ext cx="5893309" cy="523220"/>
          </a:xfrm>
          <a:prstGeom prst="rect">
            <a:avLst/>
          </a:prstGeom>
          <a:noFill/>
        </p:spPr>
        <p:txBody>
          <a:bodyPr wrap="square" rtlCol="0">
            <a:spAutoFit/>
          </a:bodyPr>
          <a:lstStyle/>
          <a:p>
            <a:pPr algn="ctr"/>
            <a:r>
              <a:rPr lang="en-US" sz="2800" b="1" dirty="0"/>
              <a:t>Idaho APA Conference</a:t>
            </a:r>
          </a:p>
        </p:txBody>
      </p:sp>
    </p:spTree>
    <p:extLst>
      <p:ext uri="{BB962C8B-B14F-4D97-AF65-F5344CB8AC3E}">
        <p14:creationId xmlns:p14="http://schemas.microsoft.com/office/powerpoint/2010/main" val="358145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DEE01-6148-490F-B979-5F6372887F5C}"/>
              </a:ext>
            </a:extLst>
          </p:cNvPr>
          <p:cNvSpPr>
            <a:spLocks noGrp="1"/>
          </p:cNvSpPr>
          <p:nvPr>
            <p:ph type="title"/>
          </p:nvPr>
        </p:nvSpPr>
        <p:spPr/>
        <p:txBody>
          <a:bodyPr/>
          <a:lstStyle/>
          <a:p>
            <a:r>
              <a:rPr lang="en-US" dirty="0"/>
              <a:t>Inspiration</a:t>
            </a:r>
          </a:p>
        </p:txBody>
      </p:sp>
      <p:sp>
        <p:nvSpPr>
          <p:cNvPr id="5" name="Content Placeholder 4">
            <a:extLst>
              <a:ext uri="{FF2B5EF4-FFF2-40B4-BE49-F238E27FC236}">
                <a16:creationId xmlns:a16="http://schemas.microsoft.com/office/drawing/2014/main" id="{0496C31C-D15B-46A9-908F-AE5183E8082C}"/>
              </a:ext>
            </a:extLst>
          </p:cNvPr>
          <p:cNvSpPr>
            <a:spLocks noGrp="1"/>
          </p:cNvSpPr>
          <p:nvPr>
            <p:ph idx="1"/>
          </p:nvPr>
        </p:nvSpPr>
        <p:spPr/>
        <p:txBody>
          <a:bodyPr/>
          <a:lstStyle/>
          <a:p>
            <a:r>
              <a:rPr lang="en-US" sz="2400" dirty="0"/>
              <a:t>Previous work with Boise, Eugene, Tacoma, Missoula, Providence and Grand Rapids; Ada and Pierce County; school districts; etc.</a:t>
            </a:r>
          </a:p>
          <a:p>
            <a:r>
              <a:rPr lang="en-US" sz="2400" dirty="0"/>
              <a:t>KEAC expanded to KSAC and reinvigorated</a:t>
            </a:r>
          </a:p>
          <a:p>
            <a:r>
              <a:rPr lang="en-US" sz="2400" dirty="0"/>
              <a:t>HCAC then NVCAC now WRCAC</a:t>
            </a:r>
          </a:p>
          <a:p>
            <a:r>
              <a:rPr lang="en-US" sz="2400" dirty="0"/>
              <a:t>How much water and energy does snowmaking use?!</a:t>
            </a:r>
          </a:p>
          <a:p>
            <a:r>
              <a:rPr lang="en-US" sz="2400" dirty="0"/>
              <a:t>MT2030</a:t>
            </a:r>
          </a:p>
          <a:p>
            <a:endParaRPr lang="en-US" sz="2400" dirty="0"/>
          </a:p>
          <a:p>
            <a:endParaRPr lang="en-US" dirty="0"/>
          </a:p>
        </p:txBody>
      </p:sp>
    </p:spTree>
    <p:extLst>
      <p:ext uri="{BB962C8B-B14F-4D97-AF65-F5344CB8AC3E}">
        <p14:creationId xmlns:p14="http://schemas.microsoft.com/office/powerpoint/2010/main" val="399168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DEE01-6148-490F-B979-5F6372887F5C}"/>
              </a:ext>
            </a:extLst>
          </p:cNvPr>
          <p:cNvSpPr>
            <a:spLocks noGrp="1"/>
          </p:cNvSpPr>
          <p:nvPr>
            <p:ph type="title"/>
          </p:nvPr>
        </p:nvSpPr>
        <p:spPr/>
        <p:txBody>
          <a:bodyPr/>
          <a:lstStyle/>
          <a:p>
            <a:r>
              <a:rPr lang="en-US" dirty="0"/>
              <a:t>Ketchum Energy Goals  </a:t>
            </a:r>
          </a:p>
        </p:txBody>
      </p:sp>
      <p:sp>
        <p:nvSpPr>
          <p:cNvPr id="5" name="Content Placeholder 4">
            <a:extLst>
              <a:ext uri="{FF2B5EF4-FFF2-40B4-BE49-F238E27FC236}">
                <a16:creationId xmlns:a16="http://schemas.microsoft.com/office/drawing/2014/main" id="{0496C31C-D15B-46A9-908F-AE5183E8082C}"/>
              </a:ext>
            </a:extLst>
          </p:cNvPr>
          <p:cNvSpPr>
            <a:spLocks noGrp="1"/>
          </p:cNvSpPr>
          <p:nvPr>
            <p:ph idx="1"/>
          </p:nvPr>
        </p:nvSpPr>
        <p:spPr>
          <a:xfrm>
            <a:off x="1410028" y="1566001"/>
            <a:ext cx="3808076" cy="4620682"/>
          </a:xfrm>
        </p:spPr>
        <p:txBody>
          <a:bodyPr>
            <a:normAutofit lnSpcReduction="10000"/>
          </a:bodyPr>
          <a:lstStyle/>
          <a:p>
            <a:pPr lvl="0"/>
            <a:r>
              <a:rPr lang="en-US" sz="2400" dirty="0"/>
              <a:t>Align with the 2030 Challenge and upgrade existing municipal buildings towards a 50% reduction in energy use by 2030 compared to a 2007 baseline and ensure new buildings are carbon neutral by 2030</a:t>
            </a:r>
          </a:p>
          <a:p>
            <a:pPr lvl="0"/>
            <a:r>
              <a:rPr lang="en-US" sz="2400" dirty="0"/>
              <a:t>Ensure critical loads are met with resilient sources of energy by 2030</a:t>
            </a:r>
          </a:p>
          <a:p>
            <a:pPr lvl="0"/>
            <a:r>
              <a:rPr lang="en-US" sz="2400" dirty="0"/>
              <a:t>Eliminate emissions from municipal vehicles by 2030</a:t>
            </a:r>
          </a:p>
          <a:p>
            <a:endParaRPr lang="en-US" dirty="0"/>
          </a:p>
        </p:txBody>
      </p:sp>
      <p:pic>
        <p:nvPicPr>
          <p:cNvPr id="6" name="Picture 5">
            <a:extLst>
              <a:ext uri="{FF2B5EF4-FFF2-40B4-BE49-F238E27FC236}">
                <a16:creationId xmlns:a16="http://schemas.microsoft.com/office/drawing/2014/main" id="{6D765E43-419D-4E67-8BB8-C60FC9670F5A}"/>
              </a:ext>
            </a:extLst>
          </p:cNvPr>
          <p:cNvPicPr>
            <a:picLocks noChangeAspect="1"/>
          </p:cNvPicPr>
          <p:nvPr/>
        </p:nvPicPr>
        <p:blipFill rotWithShape="1">
          <a:blip r:embed="rId3"/>
          <a:srcRect l="7729" r="8899"/>
          <a:stretch/>
        </p:blipFill>
        <p:spPr>
          <a:xfrm>
            <a:off x="5741448" y="541065"/>
            <a:ext cx="6107424" cy="4878845"/>
          </a:xfrm>
          <a:prstGeom prst="rect">
            <a:avLst/>
          </a:prstGeom>
        </p:spPr>
      </p:pic>
    </p:spTree>
    <p:extLst>
      <p:ext uri="{BB962C8B-B14F-4D97-AF65-F5344CB8AC3E}">
        <p14:creationId xmlns:p14="http://schemas.microsoft.com/office/powerpoint/2010/main" val="102420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DEE01-6148-490F-B979-5F6372887F5C}"/>
              </a:ext>
            </a:extLst>
          </p:cNvPr>
          <p:cNvSpPr>
            <a:spLocks noGrp="1"/>
          </p:cNvSpPr>
          <p:nvPr>
            <p:ph type="title"/>
          </p:nvPr>
        </p:nvSpPr>
        <p:spPr/>
        <p:txBody>
          <a:bodyPr/>
          <a:lstStyle/>
          <a:p>
            <a:r>
              <a:rPr lang="en-US" dirty="0"/>
              <a:t>Ketchum Water Goals  </a:t>
            </a:r>
          </a:p>
        </p:txBody>
      </p:sp>
      <p:sp>
        <p:nvSpPr>
          <p:cNvPr id="5" name="Content Placeholder 4">
            <a:extLst>
              <a:ext uri="{FF2B5EF4-FFF2-40B4-BE49-F238E27FC236}">
                <a16:creationId xmlns:a16="http://schemas.microsoft.com/office/drawing/2014/main" id="{0496C31C-D15B-46A9-908F-AE5183E8082C}"/>
              </a:ext>
            </a:extLst>
          </p:cNvPr>
          <p:cNvSpPr>
            <a:spLocks noGrp="1"/>
          </p:cNvSpPr>
          <p:nvPr>
            <p:ph idx="1"/>
          </p:nvPr>
        </p:nvSpPr>
        <p:spPr>
          <a:xfrm>
            <a:off x="6920967" y="1566001"/>
            <a:ext cx="3861007" cy="4620682"/>
          </a:xfrm>
        </p:spPr>
        <p:txBody>
          <a:bodyPr/>
          <a:lstStyle/>
          <a:p>
            <a:pPr lvl="0"/>
            <a:r>
              <a:rPr lang="en-US" sz="2400" dirty="0"/>
              <a:t>Complete upgrades to the spring line network by 2022</a:t>
            </a:r>
          </a:p>
          <a:p>
            <a:r>
              <a:rPr lang="en-US" sz="2400" dirty="0"/>
              <a:t> Reduce municipal water use by 40% by 2025 </a:t>
            </a:r>
          </a:p>
          <a:p>
            <a:r>
              <a:rPr lang="en-US" sz="2400" dirty="0"/>
              <a:t> Reduce community water use by 40% by 2030</a:t>
            </a:r>
          </a:p>
          <a:p>
            <a:endParaRPr lang="en-US" dirty="0"/>
          </a:p>
        </p:txBody>
      </p:sp>
      <p:pic>
        <p:nvPicPr>
          <p:cNvPr id="2" name="Picture 1">
            <a:extLst>
              <a:ext uri="{FF2B5EF4-FFF2-40B4-BE49-F238E27FC236}">
                <a16:creationId xmlns:a16="http://schemas.microsoft.com/office/drawing/2014/main" id="{26F499F5-3827-41A9-85AF-E66034E1E25C}"/>
              </a:ext>
            </a:extLst>
          </p:cNvPr>
          <p:cNvPicPr>
            <a:picLocks noChangeAspect="1"/>
          </p:cNvPicPr>
          <p:nvPr/>
        </p:nvPicPr>
        <p:blipFill>
          <a:blip r:embed="rId3"/>
          <a:stretch>
            <a:fillRect/>
          </a:stretch>
        </p:blipFill>
        <p:spPr>
          <a:xfrm>
            <a:off x="424556" y="1580102"/>
            <a:ext cx="6310245" cy="4201736"/>
          </a:xfrm>
          <a:prstGeom prst="rect">
            <a:avLst/>
          </a:prstGeom>
        </p:spPr>
      </p:pic>
    </p:spTree>
    <p:extLst>
      <p:ext uri="{BB962C8B-B14F-4D97-AF65-F5344CB8AC3E}">
        <p14:creationId xmlns:p14="http://schemas.microsoft.com/office/powerpoint/2010/main" val="174568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DEE01-6148-490F-B979-5F6372887F5C}"/>
              </a:ext>
            </a:extLst>
          </p:cNvPr>
          <p:cNvSpPr>
            <a:spLocks noGrp="1"/>
          </p:cNvSpPr>
          <p:nvPr>
            <p:ph type="title"/>
          </p:nvPr>
        </p:nvSpPr>
        <p:spPr/>
        <p:txBody>
          <a:bodyPr/>
          <a:lstStyle/>
          <a:p>
            <a:r>
              <a:rPr lang="en-US" dirty="0"/>
              <a:t>Ketchum Waste Goals  </a:t>
            </a:r>
          </a:p>
        </p:txBody>
      </p:sp>
      <p:sp>
        <p:nvSpPr>
          <p:cNvPr id="5" name="Content Placeholder 4">
            <a:extLst>
              <a:ext uri="{FF2B5EF4-FFF2-40B4-BE49-F238E27FC236}">
                <a16:creationId xmlns:a16="http://schemas.microsoft.com/office/drawing/2014/main" id="{0496C31C-D15B-46A9-908F-AE5183E8082C}"/>
              </a:ext>
            </a:extLst>
          </p:cNvPr>
          <p:cNvSpPr>
            <a:spLocks noGrp="1"/>
          </p:cNvSpPr>
          <p:nvPr>
            <p:ph idx="1"/>
          </p:nvPr>
        </p:nvSpPr>
        <p:spPr/>
        <p:txBody>
          <a:bodyPr/>
          <a:lstStyle/>
          <a:p>
            <a:r>
              <a:rPr lang="en-US" sz="2400" dirty="0"/>
              <a:t>Analyze converting all wastewater sludge to beneficial use by 2022</a:t>
            </a:r>
          </a:p>
          <a:p>
            <a:r>
              <a:rPr lang="en-US" sz="2400" dirty="0"/>
              <a:t>Eliminate single-use plastic in the community by 2025</a:t>
            </a:r>
          </a:p>
          <a:p>
            <a:r>
              <a:rPr lang="en-US" sz="2400" dirty="0"/>
              <a:t>Become a zero-waste community by 2050</a:t>
            </a:r>
          </a:p>
          <a:p>
            <a:endParaRPr lang="en-US" dirty="0"/>
          </a:p>
        </p:txBody>
      </p:sp>
      <p:pic>
        <p:nvPicPr>
          <p:cNvPr id="2" name="Picture 1">
            <a:extLst>
              <a:ext uri="{FF2B5EF4-FFF2-40B4-BE49-F238E27FC236}">
                <a16:creationId xmlns:a16="http://schemas.microsoft.com/office/drawing/2014/main" id="{445B9E00-DFFB-42DA-A136-A913124BD906}"/>
              </a:ext>
            </a:extLst>
          </p:cNvPr>
          <p:cNvPicPr>
            <a:picLocks noChangeAspect="1"/>
          </p:cNvPicPr>
          <p:nvPr/>
        </p:nvPicPr>
        <p:blipFill>
          <a:blip r:embed="rId3"/>
          <a:stretch>
            <a:fillRect/>
          </a:stretch>
        </p:blipFill>
        <p:spPr>
          <a:xfrm>
            <a:off x="4305134" y="2902498"/>
            <a:ext cx="3581732" cy="3679415"/>
          </a:xfrm>
          <a:prstGeom prst="rect">
            <a:avLst/>
          </a:prstGeom>
        </p:spPr>
      </p:pic>
    </p:spTree>
    <p:extLst>
      <p:ext uri="{BB962C8B-B14F-4D97-AF65-F5344CB8AC3E}">
        <p14:creationId xmlns:p14="http://schemas.microsoft.com/office/powerpoint/2010/main" val="407228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DEE01-6148-490F-B979-5F6372887F5C}"/>
              </a:ext>
            </a:extLst>
          </p:cNvPr>
          <p:cNvSpPr>
            <a:spLocks noGrp="1"/>
          </p:cNvSpPr>
          <p:nvPr>
            <p:ph type="title"/>
          </p:nvPr>
        </p:nvSpPr>
        <p:spPr/>
        <p:txBody>
          <a:bodyPr/>
          <a:lstStyle/>
          <a:p>
            <a:r>
              <a:rPr lang="en-US" dirty="0"/>
              <a:t>Challenges</a:t>
            </a:r>
          </a:p>
        </p:txBody>
      </p:sp>
      <p:sp>
        <p:nvSpPr>
          <p:cNvPr id="5" name="Content Placeholder 4">
            <a:extLst>
              <a:ext uri="{FF2B5EF4-FFF2-40B4-BE49-F238E27FC236}">
                <a16:creationId xmlns:a16="http://schemas.microsoft.com/office/drawing/2014/main" id="{0496C31C-D15B-46A9-908F-AE5183E8082C}"/>
              </a:ext>
            </a:extLst>
          </p:cNvPr>
          <p:cNvSpPr>
            <a:spLocks noGrp="1"/>
          </p:cNvSpPr>
          <p:nvPr>
            <p:ph idx="1"/>
          </p:nvPr>
        </p:nvSpPr>
        <p:spPr/>
        <p:txBody>
          <a:bodyPr/>
          <a:lstStyle/>
          <a:p>
            <a:r>
              <a:rPr lang="en-US" sz="2400" dirty="0"/>
              <a:t>Too many cooks in the kitchen – is methodology consistent?</a:t>
            </a:r>
          </a:p>
          <a:p>
            <a:r>
              <a:rPr lang="en-US" sz="2400" dirty="0"/>
              <a:t>The pros and cons of interns</a:t>
            </a:r>
          </a:p>
          <a:p>
            <a:r>
              <a:rPr lang="en-US" sz="2400" dirty="0"/>
              <a:t>Acquiring natural gas data is a challenge</a:t>
            </a:r>
          </a:p>
          <a:p>
            <a:r>
              <a:rPr lang="en-US" sz="2400" dirty="0">
                <a:effectLst/>
                <a:ea typeface="Times New Roman" panose="02020603050405020304" pitchFamily="18" charset="0"/>
              </a:rPr>
              <a:t>The airport declined to participate using the ICLEI methodology and prefers to use an industry standard if their data is to be included in the inventory</a:t>
            </a:r>
            <a:endParaRPr lang="en-US" sz="3200" dirty="0"/>
          </a:p>
          <a:p>
            <a:r>
              <a:rPr lang="en-US" sz="2400" dirty="0"/>
              <a:t>Large proportion of second homeowners</a:t>
            </a:r>
          </a:p>
          <a:p>
            <a:r>
              <a:rPr lang="en-US" sz="2400" dirty="0"/>
              <a:t>$</a:t>
            </a:r>
          </a:p>
          <a:p>
            <a:endParaRPr lang="en-US" dirty="0"/>
          </a:p>
        </p:txBody>
      </p:sp>
    </p:spTree>
    <p:extLst>
      <p:ext uri="{BB962C8B-B14F-4D97-AF65-F5344CB8AC3E}">
        <p14:creationId xmlns:p14="http://schemas.microsoft.com/office/powerpoint/2010/main" val="34727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94EC870-55A9-49BF-8A76-C176BA3B698E}"/>
              </a:ext>
            </a:extLst>
          </p:cNvPr>
          <p:cNvSpPr>
            <a:spLocks noGrp="1"/>
          </p:cNvSpPr>
          <p:nvPr>
            <p:ph type="title"/>
          </p:nvPr>
        </p:nvSpPr>
        <p:spPr>
          <a:xfrm>
            <a:off x="1410026" y="276087"/>
            <a:ext cx="9524349" cy="1183566"/>
          </a:xfrm>
        </p:spPr>
        <p:txBody>
          <a:bodyPr/>
          <a:lstStyle/>
          <a:p>
            <a:r>
              <a:rPr lang="en-US" dirty="0"/>
              <a:t>Collaborative Approach – ICLEI GHG Inventory Goals</a:t>
            </a:r>
          </a:p>
        </p:txBody>
      </p:sp>
      <p:sp>
        <p:nvSpPr>
          <p:cNvPr id="4" name="Content Placeholder 4">
            <a:extLst>
              <a:ext uri="{FF2B5EF4-FFF2-40B4-BE49-F238E27FC236}">
                <a16:creationId xmlns:a16="http://schemas.microsoft.com/office/drawing/2014/main" id="{477640A8-8C46-4855-A46E-D506D525A919}"/>
              </a:ext>
            </a:extLst>
          </p:cNvPr>
          <p:cNvSpPr txBox="1">
            <a:spLocks/>
          </p:cNvSpPr>
          <p:nvPr/>
        </p:nvSpPr>
        <p:spPr>
          <a:xfrm>
            <a:off x="4746171" y="1718401"/>
            <a:ext cx="6188204" cy="46206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2400" dirty="0"/>
              <a:t>Regional collaboration between governments</a:t>
            </a:r>
          </a:p>
          <a:p>
            <a:r>
              <a:rPr lang="en-US" sz="2400" dirty="0"/>
              <a:t>Share resources</a:t>
            </a:r>
          </a:p>
          <a:p>
            <a:r>
              <a:rPr lang="en-US" sz="2400" dirty="0"/>
              <a:t>Establish a baseline</a:t>
            </a:r>
          </a:p>
          <a:p>
            <a:r>
              <a:rPr lang="en-US" sz="2400" dirty="0"/>
              <a:t>Benchmark performance over time</a:t>
            </a:r>
          </a:p>
          <a:p>
            <a:r>
              <a:rPr lang="en-US" sz="2400" dirty="0"/>
              <a:t>Data-driven decision making</a:t>
            </a:r>
          </a:p>
        </p:txBody>
      </p:sp>
      <p:pic>
        <p:nvPicPr>
          <p:cNvPr id="5" name="Picture 4">
            <a:extLst>
              <a:ext uri="{FF2B5EF4-FFF2-40B4-BE49-F238E27FC236}">
                <a16:creationId xmlns:a16="http://schemas.microsoft.com/office/drawing/2014/main" id="{B93D63FE-3A32-49D6-A253-F78C895B702F}"/>
              </a:ext>
            </a:extLst>
          </p:cNvPr>
          <p:cNvPicPr>
            <a:picLocks noChangeAspect="1"/>
          </p:cNvPicPr>
          <p:nvPr/>
        </p:nvPicPr>
        <p:blipFill rotWithShape="1">
          <a:blip r:embed="rId3"/>
          <a:srcRect l="49195" t="16666" r="17679" b="20159"/>
          <a:stretch/>
        </p:blipFill>
        <p:spPr>
          <a:xfrm>
            <a:off x="468087" y="1699141"/>
            <a:ext cx="4038601" cy="4332514"/>
          </a:xfrm>
          <a:prstGeom prst="rect">
            <a:avLst/>
          </a:prstGeom>
        </p:spPr>
      </p:pic>
    </p:spTree>
    <p:extLst>
      <p:ext uri="{BB962C8B-B14F-4D97-AF65-F5344CB8AC3E}">
        <p14:creationId xmlns:p14="http://schemas.microsoft.com/office/powerpoint/2010/main" val="227360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94EC870-55A9-49BF-8A76-C176BA3B698E}"/>
              </a:ext>
            </a:extLst>
          </p:cNvPr>
          <p:cNvSpPr>
            <a:spLocks noGrp="1"/>
          </p:cNvSpPr>
          <p:nvPr>
            <p:ph type="title"/>
          </p:nvPr>
        </p:nvSpPr>
        <p:spPr>
          <a:xfrm>
            <a:off x="1410026" y="276087"/>
            <a:ext cx="9371949" cy="1183566"/>
          </a:xfrm>
        </p:spPr>
        <p:txBody>
          <a:bodyPr/>
          <a:lstStyle/>
          <a:p>
            <a:r>
              <a:rPr lang="en-US" dirty="0"/>
              <a:t>GHG Inventory Process</a:t>
            </a:r>
          </a:p>
        </p:txBody>
      </p:sp>
      <p:sp>
        <p:nvSpPr>
          <p:cNvPr id="4" name="Content Placeholder 4">
            <a:extLst>
              <a:ext uri="{FF2B5EF4-FFF2-40B4-BE49-F238E27FC236}">
                <a16:creationId xmlns:a16="http://schemas.microsoft.com/office/drawing/2014/main" id="{477640A8-8C46-4855-A46E-D506D525A919}"/>
              </a:ext>
            </a:extLst>
          </p:cNvPr>
          <p:cNvSpPr txBox="1">
            <a:spLocks/>
          </p:cNvSpPr>
          <p:nvPr/>
        </p:nvSpPr>
        <p:spPr>
          <a:xfrm>
            <a:off x="4669971" y="1718401"/>
            <a:ext cx="6264404" cy="46206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2400" dirty="0"/>
              <a:t>Webinars with great resources</a:t>
            </a:r>
          </a:p>
          <a:p>
            <a:r>
              <a:rPr lang="en-US" sz="2400" dirty="0" err="1"/>
              <a:t>ClearPath</a:t>
            </a:r>
            <a:r>
              <a:rPr lang="en-US" sz="2400" dirty="0"/>
              <a:t> tool</a:t>
            </a:r>
          </a:p>
          <a:p>
            <a:r>
              <a:rPr lang="en-US" sz="2400" dirty="0"/>
              <a:t>Community and/or municipal? </a:t>
            </a:r>
          </a:p>
          <a:p>
            <a:r>
              <a:rPr lang="en-US" sz="2400" dirty="0"/>
              <a:t>Role of staff – reach out to utilities and other data sources</a:t>
            </a:r>
          </a:p>
          <a:p>
            <a:r>
              <a:rPr lang="en-US" sz="2400" dirty="0"/>
              <a:t>Role of interns – collect and enter data</a:t>
            </a:r>
          </a:p>
          <a:p>
            <a:r>
              <a:rPr lang="en-US" sz="2400" dirty="0"/>
              <a:t>Record and share methodology</a:t>
            </a:r>
          </a:p>
          <a:p>
            <a:r>
              <a:rPr lang="en-US" sz="2400" dirty="0"/>
              <a:t>Analyze and compare results</a:t>
            </a:r>
          </a:p>
          <a:p>
            <a:r>
              <a:rPr lang="en-US" sz="2400" dirty="0"/>
              <a:t>Report template</a:t>
            </a:r>
          </a:p>
        </p:txBody>
      </p:sp>
      <p:pic>
        <p:nvPicPr>
          <p:cNvPr id="5" name="Picture 4">
            <a:extLst>
              <a:ext uri="{FF2B5EF4-FFF2-40B4-BE49-F238E27FC236}">
                <a16:creationId xmlns:a16="http://schemas.microsoft.com/office/drawing/2014/main" id="{BCA27E99-0E3E-4ECC-B07D-91D0DBC1F09B}"/>
              </a:ext>
            </a:extLst>
          </p:cNvPr>
          <p:cNvPicPr>
            <a:picLocks noChangeAspect="1"/>
          </p:cNvPicPr>
          <p:nvPr/>
        </p:nvPicPr>
        <p:blipFill>
          <a:blip r:embed="rId3"/>
          <a:stretch>
            <a:fillRect/>
          </a:stretch>
        </p:blipFill>
        <p:spPr>
          <a:xfrm>
            <a:off x="859971" y="1616251"/>
            <a:ext cx="3560317" cy="4629533"/>
          </a:xfrm>
          <a:prstGeom prst="rect">
            <a:avLst/>
          </a:prstGeom>
          <a:ln>
            <a:solidFill>
              <a:schemeClr val="tx2"/>
            </a:solidFill>
          </a:ln>
        </p:spPr>
      </p:pic>
    </p:spTree>
    <p:extLst>
      <p:ext uri="{BB962C8B-B14F-4D97-AF65-F5344CB8AC3E}">
        <p14:creationId xmlns:p14="http://schemas.microsoft.com/office/powerpoint/2010/main" val="3829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94EC870-55A9-49BF-8A76-C176BA3B698E}"/>
              </a:ext>
            </a:extLst>
          </p:cNvPr>
          <p:cNvSpPr>
            <a:spLocks noGrp="1"/>
          </p:cNvSpPr>
          <p:nvPr>
            <p:ph type="title"/>
          </p:nvPr>
        </p:nvSpPr>
        <p:spPr>
          <a:xfrm>
            <a:off x="1410026" y="276087"/>
            <a:ext cx="9371949" cy="1183566"/>
          </a:xfrm>
        </p:spPr>
        <p:txBody>
          <a:bodyPr/>
          <a:lstStyle/>
          <a:p>
            <a:r>
              <a:rPr lang="en-US" dirty="0"/>
              <a:t>Benchmarking Municipal Energy Use and Emissions</a:t>
            </a:r>
          </a:p>
        </p:txBody>
      </p:sp>
      <p:sp>
        <p:nvSpPr>
          <p:cNvPr id="4" name="Content Placeholder 4">
            <a:extLst>
              <a:ext uri="{FF2B5EF4-FFF2-40B4-BE49-F238E27FC236}">
                <a16:creationId xmlns:a16="http://schemas.microsoft.com/office/drawing/2014/main" id="{477640A8-8C46-4855-A46E-D506D525A919}"/>
              </a:ext>
            </a:extLst>
          </p:cNvPr>
          <p:cNvSpPr txBox="1">
            <a:spLocks/>
          </p:cNvSpPr>
          <p:nvPr/>
        </p:nvSpPr>
        <p:spPr>
          <a:xfrm>
            <a:off x="1562427" y="1718401"/>
            <a:ext cx="9371948" cy="46206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endParaRPr lang="en-US" sz="2400" dirty="0"/>
          </a:p>
        </p:txBody>
      </p:sp>
      <p:pic>
        <p:nvPicPr>
          <p:cNvPr id="5" name="Picture 4">
            <a:extLst>
              <a:ext uri="{FF2B5EF4-FFF2-40B4-BE49-F238E27FC236}">
                <a16:creationId xmlns:a16="http://schemas.microsoft.com/office/drawing/2014/main" id="{5DE7FB44-8467-4791-BFF3-96FAB5F0504E}"/>
              </a:ext>
            </a:extLst>
          </p:cNvPr>
          <p:cNvPicPr>
            <a:picLocks noChangeAspect="1"/>
          </p:cNvPicPr>
          <p:nvPr/>
        </p:nvPicPr>
        <p:blipFill rotWithShape="1">
          <a:blip r:embed="rId3"/>
          <a:srcRect l="8708" t="4604" r="10553" b="4489"/>
          <a:stretch/>
        </p:blipFill>
        <p:spPr>
          <a:xfrm>
            <a:off x="2024743" y="1459653"/>
            <a:ext cx="7946572" cy="5032872"/>
          </a:xfrm>
          <a:prstGeom prst="rect">
            <a:avLst/>
          </a:prstGeom>
        </p:spPr>
      </p:pic>
    </p:spTree>
    <p:extLst>
      <p:ext uri="{BB962C8B-B14F-4D97-AF65-F5344CB8AC3E}">
        <p14:creationId xmlns:p14="http://schemas.microsoft.com/office/powerpoint/2010/main" val="3782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94EC870-55A9-49BF-8A76-C176BA3B698E}"/>
              </a:ext>
            </a:extLst>
          </p:cNvPr>
          <p:cNvSpPr>
            <a:spLocks noGrp="1"/>
          </p:cNvSpPr>
          <p:nvPr>
            <p:ph type="title"/>
          </p:nvPr>
        </p:nvSpPr>
        <p:spPr>
          <a:xfrm>
            <a:off x="1410026" y="276087"/>
            <a:ext cx="9371949" cy="1183566"/>
          </a:xfrm>
        </p:spPr>
        <p:txBody>
          <a:bodyPr/>
          <a:lstStyle/>
          <a:p>
            <a:r>
              <a:rPr lang="en-US" dirty="0"/>
              <a:t>WRCAC</a:t>
            </a:r>
          </a:p>
        </p:txBody>
      </p:sp>
      <p:sp>
        <p:nvSpPr>
          <p:cNvPr id="4" name="Content Placeholder 4">
            <a:extLst>
              <a:ext uri="{FF2B5EF4-FFF2-40B4-BE49-F238E27FC236}">
                <a16:creationId xmlns:a16="http://schemas.microsoft.com/office/drawing/2014/main" id="{477640A8-8C46-4855-A46E-D506D525A919}"/>
              </a:ext>
            </a:extLst>
          </p:cNvPr>
          <p:cNvSpPr txBox="1">
            <a:spLocks/>
          </p:cNvSpPr>
          <p:nvPr/>
        </p:nvSpPr>
        <p:spPr>
          <a:xfrm>
            <a:off x="1562427" y="1718401"/>
            <a:ext cx="9371948" cy="46206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2400" dirty="0"/>
              <a:t>Hailey City Council Candidates</a:t>
            </a:r>
          </a:p>
          <a:p>
            <a:r>
              <a:rPr lang="en-US" sz="2400" dirty="0"/>
              <a:t>Hailey Mayor</a:t>
            </a:r>
          </a:p>
          <a:p>
            <a:r>
              <a:rPr lang="en-US" sz="2400" dirty="0"/>
              <a:t>100% Clean Energy Resolution</a:t>
            </a:r>
          </a:p>
          <a:p>
            <a:r>
              <a:rPr lang="en-US" sz="2400" dirty="0"/>
              <a:t>Partner with students</a:t>
            </a:r>
          </a:p>
          <a:p>
            <a:r>
              <a:rPr lang="en-US" sz="2400" dirty="0"/>
              <a:t>Letter writing campaigns for </a:t>
            </a:r>
          </a:p>
          <a:p>
            <a:pPr marL="466344" lvl="2">
              <a:spcBef>
                <a:spcPts val="0"/>
              </a:spcBef>
            </a:pPr>
            <a:r>
              <a:rPr lang="en-US" sz="2400" dirty="0">
                <a:effectLst/>
                <a:ea typeface="Calibri" panose="020F0502020204030204" pitchFamily="34" charset="0"/>
              </a:rPr>
              <a:t>Budget for Sustainability and Climate Change </a:t>
            </a:r>
            <a:endParaRPr lang="en-US" sz="2400" dirty="0">
              <a:ea typeface="Calibri" panose="020F0502020204030204" pitchFamily="34" charset="0"/>
            </a:endParaRPr>
          </a:p>
          <a:p>
            <a:pPr marL="466344" lvl="2">
              <a:spcBef>
                <a:spcPts val="0"/>
              </a:spcBef>
            </a:pPr>
            <a:r>
              <a:rPr lang="en-US" sz="2400" dirty="0">
                <a:effectLst/>
                <a:ea typeface="Calibri" panose="020F0502020204030204" pitchFamily="34" charset="0"/>
              </a:rPr>
              <a:t>Regional Sustainability Director</a:t>
            </a:r>
          </a:p>
          <a:p>
            <a:pPr marL="466344" lvl="2">
              <a:spcBef>
                <a:spcPts val="0"/>
              </a:spcBef>
            </a:pPr>
            <a:r>
              <a:rPr lang="en-US" sz="2400" dirty="0">
                <a:effectLst/>
                <a:ea typeface="Calibri" panose="020F0502020204030204" pitchFamily="34" charset="0"/>
              </a:rPr>
              <a:t>Street Closures</a:t>
            </a:r>
          </a:p>
          <a:p>
            <a:pPr marL="228600" lvl="1">
              <a:spcBef>
                <a:spcPts val="0"/>
              </a:spcBef>
            </a:pPr>
            <a:endParaRPr lang="en-US" sz="2600" dirty="0">
              <a:effectLst/>
              <a:ea typeface="Calibri" panose="020F0502020204030204" pitchFamily="34" charset="0"/>
            </a:endParaRPr>
          </a:p>
          <a:p>
            <a:endParaRPr lang="en-US" sz="2400" dirty="0"/>
          </a:p>
        </p:txBody>
      </p:sp>
      <p:pic>
        <p:nvPicPr>
          <p:cNvPr id="5" name="Picture 4" descr="A close up of a sign&#10;&#10;Description automatically generated">
            <a:extLst>
              <a:ext uri="{FF2B5EF4-FFF2-40B4-BE49-F238E27FC236}">
                <a16:creationId xmlns:a16="http://schemas.microsoft.com/office/drawing/2014/main" id="{4212BDF8-2BBC-42C4-BF91-DFD392258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1862" y="609600"/>
            <a:ext cx="3901065" cy="3282830"/>
          </a:xfrm>
          <a:prstGeom prst="rect">
            <a:avLst/>
          </a:prstGeom>
        </p:spPr>
      </p:pic>
    </p:spTree>
    <p:extLst>
      <p:ext uri="{BB962C8B-B14F-4D97-AF65-F5344CB8AC3E}">
        <p14:creationId xmlns:p14="http://schemas.microsoft.com/office/powerpoint/2010/main" val="333835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D157B4-8354-4505-A0B2-98F2D61DDF6A}"/>
              </a:ext>
            </a:extLst>
          </p:cNvPr>
          <p:cNvSpPr>
            <a:spLocks noGrp="1"/>
          </p:cNvSpPr>
          <p:nvPr>
            <p:ph idx="1"/>
          </p:nvPr>
        </p:nvSpPr>
        <p:spPr/>
        <p:txBody>
          <a:bodyPr/>
          <a:lstStyle/>
          <a:p>
            <a:pPr marL="0" indent="0">
              <a:buNone/>
            </a:pPr>
            <a:endParaRPr lang="en-US" dirty="0"/>
          </a:p>
          <a:p>
            <a:endParaRPr lang="en-US" dirty="0"/>
          </a:p>
        </p:txBody>
      </p:sp>
      <p:sp>
        <p:nvSpPr>
          <p:cNvPr id="6" name="Title 3">
            <a:extLst>
              <a:ext uri="{FF2B5EF4-FFF2-40B4-BE49-F238E27FC236}">
                <a16:creationId xmlns:a16="http://schemas.microsoft.com/office/drawing/2014/main" id="{13CCCCB2-21FC-4F86-96B2-C8BED3000AB9}"/>
              </a:ext>
            </a:extLst>
          </p:cNvPr>
          <p:cNvSpPr>
            <a:spLocks noGrp="1"/>
          </p:cNvSpPr>
          <p:nvPr>
            <p:ph type="title"/>
          </p:nvPr>
        </p:nvSpPr>
        <p:spPr>
          <a:xfrm>
            <a:off x="4793834" y="776215"/>
            <a:ext cx="6788565" cy="5617007"/>
          </a:xfrm>
        </p:spPr>
        <p:txBody>
          <a:bodyPr>
            <a:noAutofit/>
          </a:bodyPr>
          <a:lstStyle/>
          <a:p>
            <a:r>
              <a:rPr lang="en-US" sz="2800" dirty="0"/>
              <a:t>Ketchum Progress on Reducing Energy and Emissions – </a:t>
            </a:r>
            <a:br>
              <a:rPr lang="en-US" sz="2800" dirty="0"/>
            </a:br>
            <a:r>
              <a:rPr lang="en-US" sz="2800" dirty="0">
                <a:solidFill>
                  <a:schemeClr val="tx2"/>
                </a:solidFill>
              </a:rPr>
              <a:t>E</a:t>
            </a:r>
            <a:r>
              <a:rPr lang="en-US" sz="2400" dirty="0">
                <a:solidFill>
                  <a:schemeClr val="tx2"/>
                </a:solidFill>
              </a:rPr>
              <a:t>nergy audits by IDL  </a:t>
            </a:r>
            <a:br>
              <a:rPr lang="en-US" sz="2400" dirty="0">
                <a:solidFill>
                  <a:schemeClr val="tx2"/>
                </a:solidFill>
              </a:rPr>
            </a:br>
            <a:r>
              <a:rPr lang="en-US" sz="2400" dirty="0">
                <a:solidFill>
                  <a:schemeClr val="tx2"/>
                </a:solidFill>
              </a:rPr>
              <a:t>Energy saving upgrades – especially WWTF</a:t>
            </a:r>
            <a:br>
              <a:rPr lang="en-US" sz="2400" dirty="0">
                <a:solidFill>
                  <a:schemeClr val="tx2"/>
                </a:solidFill>
              </a:rPr>
            </a:br>
            <a:r>
              <a:rPr lang="en-US" sz="2400" dirty="0">
                <a:solidFill>
                  <a:schemeClr val="tx2"/>
                </a:solidFill>
              </a:rPr>
              <a:t>Lighting audit and upgrades</a:t>
            </a:r>
            <a:br>
              <a:rPr lang="en-US" sz="2400" dirty="0">
                <a:solidFill>
                  <a:schemeClr val="tx2"/>
                </a:solidFill>
              </a:rPr>
            </a:br>
            <a:r>
              <a:rPr lang="en-US" sz="2400" dirty="0">
                <a:solidFill>
                  <a:schemeClr val="tx2"/>
                </a:solidFill>
              </a:rPr>
              <a:t>Back-up power analysis by IAC   </a:t>
            </a:r>
            <a:br>
              <a:rPr lang="en-US" sz="2400" dirty="0">
                <a:solidFill>
                  <a:schemeClr val="tx2"/>
                </a:solidFill>
              </a:rPr>
            </a:br>
            <a:r>
              <a:rPr lang="en-US" sz="2400" dirty="0">
                <a:solidFill>
                  <a:schemeClr val="tx2"/>
                </a:solidFill>
              </a:rPr>
              <a:t>OEMR grants</a:t>
            </a:r>
            <a:br>
              <a:rPr lang="en-US" sz="2400" dirty="0">
                <a:solidFill>
                  <a:schemeClr val="tx2"/>
                </a:solidFill>
              </a:rPr>
            </a:br>
            <a:r>
              <a:rPr lang="en-US" sz="2400" dirty="0">
                <a:solidFill>
                  <a:schemeClr val="tx2"/>
                </a:solidFill>
              </a:rPr>
              <a:t>Sustainability standards for fire station</a:t>
            </a:r>
            <a:br>
              <a:rPr lang="en-US" sz="2400" dirty="0">
                <a:solidFill>
                  <a:schemeClr val="tx2"/>
                </a:solidFill>
              </a:rPr>
            </a:br>
            <a:r>
              <a:rPr lang="en-US" sz="2400" dirty="0">
                <a:solidFill>
                  <a:schemeClr val="tx2"/>
                </a:solidFill>
              </a:rPr>
              <a:t>IDL analysis for new City Hall</a:t>
            </a:r>
            <a:br>
              <a:rPr lang="en-US" sz="2400" dirty="0">
                <a:solidFill>
                  <a:schemeClr val="tx2"/>
                </a:solidFill>
              </a:rPr>
            </a:br>
            <a:r>
              <a:rPr lang="en-US" sz="2400" dirty="0">
                <a:solidFill>
                  <a:schemeClr val="tx2"/>
                </a:solidFill>
              </a:rPr>
              <a:t>GHG inventory</a:t>
            </a:r>
            <a:br>
              <a:rPr lang="en-US" sz="2400" dirty="0">
                <a:solidFill>
                  <a:schemeClr val="tx2"/>
                </a:solidFill>
              </a:rPr>
            </a:br>
            <a:r>
              <a:rPr lang="en-US" sz="2400" dirty="0">
                <a:solidFill>
                  <a:schemeClr val="tx2"/>
                </a:solidFill>
                <a:latin typeface="Calibri" panose="020F0502020204030204" pitchFamily="34" charset="0"/>
              </a:rPr>
              <a:t>A</a:t>
            </a:r>
            <a:r>
              <a:rPr lang="en-US" sz="2400" dirty="0">
                <a:solidFill>
                  <a:schemeClr val="tx2"/>
                </a:solidFill>
                <a:effectLst/>
                <a:latin typeface="Calibri" panose="020F0502020204030204" pitchFamily="34" charset="0"/>
                <a:ea typeface="Times New Roman" panose="02020603050405020304" pitchFamily="18" charset="0"/>
              </a:rPr>
              <a:t>bandoning spring water line (energy water nexus)</a:t>
            </a:r>
            <a:br>
              <a:rPr lang="en-US" sz="2400" dirty="0">
                <a:solidFill>
                  <a:schemeClr val="tx2"/>
                </a:solidFill>
                <a:effectLst/>
                <a:latin typeface="Calibri" panose="020F0502020204030204" pitchFamily="34" charset="0"/>
                <a:ea typeface="Times New Roman" panose="02020603050405020304" pitchFamily="18" charset="0"/>
              </a:rPr>
            </a:br>
            <a:r>
              <a:rPr lang="en-US" sz="2400" dirty="0">
                <a:solidFill>
                  <a:schemeClr val="tx2"/>
                </a:solidFill>
                <a:effectLst/>
                <a:latin typeface="Calibri" panose="020F0502020204030204" pitchFamily="34" charset="0"/>
                <a:ea typeface="Times New Roman" panose="02020603050405020304" pitchFamily="18" charset="0"/>
              </a:rPr>
              <a:t>Installation of solar array at Ore Wagon</a:t>
            </a:r>
            <a:br>
              <a:rPr lang="en-US" sz="2400" dirty="0">
                <a:solidFill>
                  <a:schemeClr val="tx2"/>
                </a:solidFill>
                <a:effectLst/>
                <a:latin typeface="Calibri" panose="020F0502020204030204" pitchFamily="34" charset="0"/>
                <a:ea typeface="Times New Roman" panose="02020603050405020304" pitchFamily="18" charset="0"/>
              </a:rPr>
            </a:br>
            <a:r>
              <a:rPr lang="en-US" sz="2400" dirty="0">
                <a:solidFill>
                  <a:schemeClr val="tx2"/>
                </a:solidFill>
                <a:effectLst/>
                <a:latin typeface="Calibri" panose="020F0502020204030204" pitchFamily="34" charset="0"/>
                <a:ea typeface="Times New Roman" panose="02020603050405020304" pitchFamily="18" charset="0"/>
              </a:rPr>
              <a:t>EV charging station</a:t>
            </a:r>
            <a:br>
              <a:rPr lang="en-US" sz="2400" dirty="0">
                <a:solidFill>
                  <a:schemeClr val="tx2"/>
                </a:solidFill>
              </a:rPr>
            </a:br>
            <a:endParaRPr lang="en-US" sz="2800" dirty="0">
              <a:solidFill>
                <a:schemeClr val="tx2"/>
              </a:solidFill>
            </a:endParaRPr>
          </a:p>
        </p:txBody>
      </p:sp>
      <p:pic>
        <p:nvPicPr>
          <p:cNvPr id="7" name="Picture 6" descr="A picture containing outdoor, grass, building, house&#10;&#10;Description automatically generated">
            <a:extLst>
              <a:ext uri="{FF2B5EF4-FFF2-40B4-BE49-F238E27FC236}">
                <a16:creationId xmlns:a16="http://schemas.microsoft.com/office/drawing/2014/main" id="{83FCE793-BD14-4B9C-9ECB-D223EF2C3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42" y="914400"/>
            <a:ext cx="3795472" cy="5053145"/>
          </a:xfrm>
          <a:prstGeom prst="rect">
            <a:avLst/>
          </a:prstGeom>
        </p:spPr>
      </p:pic>
      <p:sp>
        <p:nvSpPr>
          <p:cNvPr id="8" name="TextBox 7">
            <a:extLst>
              <a:ext uri="{FF2B5EF4-FFF2-40B4-BE49-F238E27FC236}">
                <a16:creationId xmlns:a16="http://schemas.microsoft.com/office/drawing/2014/main" id="{6617D444-F2FD-438B-BB67-388813184167}"/>
              </a:ext>
            </a:extLst>
          </p:cNvPr>
          <p:cNvSpPr txBox="1"/>
          <p:nvPr/>
        </p:nvSpPr>
        <p:spPr>
          <a:xfrm>
            <a:off x="609601" y="6105287"/>
            <a:ext cx="2997231" cy="369332"/>
          </a:xfrm>
          <a:prstGeom prst="rect">
            <a:avLst/>
          </a:prstGeom>
          <a:noFill/>
        </p:spPr>
        <p:txBody>
          <a:bodyPr wrap="none" rtlCol="0">
            <a:spAutoFit/>
          </a:bodyPr>
          <a:lstStyle/>
          <a:p>
            <a:r>
              <a:rPr lang="en-US" dirty="0"/>
              <a:t>Photo credit: City of Ketchum</a:t>
            </a:r>
          </a:p>
        </p:txBody>
      </p:sp>
    </p:spTree>
    <p:extLst>
      <p:ext uri="{BB962C8B-B14F-4D97-AF65-F5344CB8AC3E}">
        <p14:creationId xmlns:p14="http://schemas.microsoft.com/office/powerpoint/2010/main" val="259068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4FAD5-AC13-47ED-997F-AE51602A89C5}"/>
              </a:ext>
            </a:extLst>
          </p:cNvPr>
          <p:cNvSpPr>
            <a:spLocks noGrp="1"/>
          </p:cNvSpPr>
          <p:nvPr>
            <p:ph idx="1"/>
          </p:nvPr>
        </p:nvSpPr>
        <p:spPr>
          <a:xfrm>
            <a:off x="1065494" y="2033361"/>
            <a:ext cx="9371948" cy="4596039"/>
          </a:xfrm>
        </p:spPr>
        <p:txBody>
          <a:bodyPr/>
          <a:lstStyle/>
          <a:p>
            <a:r>
              <a:rPr lang="en-US" dirty="0"/>
              <a:t>Michelle Groenevelt, AICP, is the Community and Economic Development Director from the City of McCall.</a:t>
            </a:r>
          </a:p>
          <a:p>
            <a:pPr marL="0" indent="0">
              <a:buNone/>
            </a:pPr>
            <a:endParaRPr lang="en-US" dirty="0"/>
          </a:p>
          <a:p>
            <a:r>
              <a:rPr lang="en-US" dirty="0"/>
              <a:t>Sharon Grant, CSBA and LEED AP, providing sustainability consulting since 2006 when she founded her company Eco Edge.  </a:t>
            </a:r>
          </a:p>
          <a:p>
            <a:pPr marL="0" indent="0">
              <a:buNone/>
            </a:pPr>
            <a:endParaRPr lang="en-US" dirty="0"/>
          </a:p>
          <a:p>
            <a:r>
              <a:rPr lang="en-US" dirty="0"/>
              <a:t>Kelli Cooper is the Environmental Education and Sustainability Specialist from the City of Moscow.</a:t>
            </a:r>
          </a:p>
          <a:p>
            <a:pPr marL="0" indent="0">
              <a:buNone/>
            </a:pPr>
            <a:endParaRPr lang="en-US" dirty="0"/>
          </a:p>
          <a:p>
            <a:r>
              <a:rPr lang="en-US" dirty="0"/>
              <a:t>Jami Goldman is the </a:t>
            </a:r>
            <a:r>
              <a:rPr lang="en-US"/>
              <a:t>Climate and Sustainability </a:t>
            </a:r>
            <a:r>
              <a:rPr lang="en-US" dirty="0"/>
              <a:t>Coordinator and Amy Parrish is the Climate and Energy Analyst from City of Boise.</a:t>
            </a:r>
          </a:p>
          <a:p>
            <a:endParaRPr lang="en-US" dirty="0"/>
          </a:p>
        </p:txBody>
      </p:sp>
      <p:sp>
        <p:nvSpPr>
          <p:cNvPr id="4" name="Slide Number Placeholder 3">
            <a:extLst>
              <a:ext uri="{FF2B5EF4-FFF2-40B4-BE49-F238E27FC236}">
                <a16:creationId xmlns:a16="http://schemas.microsoft.com/office/drawing/2014/main" id="{1163A9FB-90CB-4B4E-A9A1-2C4768C37D6E}"/>
              </a:ext>
            </a:extLst>
          </p:cNvPr>
          <p:cNvSpPr>
            <a:spLocks noGrp="1"/>
          </p:cNvSpPr>
          <p:nvPr>
            <p:ph type="sldNum" sz="quarter" idx="12"/>
          </p:nvPr>
        </p:nvSpPr>
        <p:spPr/>
        <p:txBody>
          <a:bodyPr/>
          <a:lstStyle/>
          <a:p>
            <a:fld id="{9CD8D479-8942-46E8-A226-A4E01F7A105C}" type="slidenum">
              <a:rPr lang="en-US" smtClean="0"/>
              <a:t>2</a:t>
            </a:fld>
            <a:endParaRPr lang="en-US" dirty="0"/>
          </a:p>
        </p:txBody>
      </p:sp>
      <p:pic>
        <p:nvPicPr>
          <p:cNvPr id="7" name="Picture 1">
            <a:extLst>
              <a:ext uri="{FF2B5EF4-FFF2-40B4-BE49-F238E27FC236}">
                <a16:creationId xmlns:a16="http://schemas.microsoft.com/office/drawing/2014/main" id="{66724CFB-D161-4B0C-BDB9-41BC57DA0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318" y="301613"/>
            <a:ext cx="1416349" cy="15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ogo&#10;&#10;Description automatically generated">
            <a:extLst>
              <a:ext uri="{FF2B5EF4-FFF2-40B4-BE49-F238E27FC236}">
                <a16:creationId xmlns:a16="http://schemas.microsoft.com/office/drawing/2014/main" id="{712FA195-37D6-4697-9AC8-A5F640BB0D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05" y="372948"/>
            <a:ext cx="2206945" cy="1366545"/>
          </a:xfrm>
          <a:prstGeom prst="rect">
            <a:avLst/>
          </a:prstGeom>
        </p:spPr>
      </p:pic>
      <p:pic>
        <p:nvPicPr>
          <p:cNvPr id="9" name="Picture 8">
            <a:extLst>
              <a:ext uri="{FF2B5EF4-FFF2-40B4-BE49-F238E27FC236}">
                <a16:creationId xmlns:a16="http://schemas.microsoft.com/office/drawing/2014/main" id="{C77103DC-8427-4E65-8063-DAC243E444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500" y="372948"/>
            <a:ext cx="1300456" cy="1472116"/>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F31F253-50F2-4B1C-858A-2B9990DA9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9693" y="598423"/>
            <a:ext cx="3742944" cy="935736"/>
          </a:xfrm>
          <a:prstGeom prst="rect">
            <a:avLst/>
          </a:prstGeom>
        </p:spPr>
      </p:pic>
    </p:spTree>
    <p:extLst>
      <p:ext uri="{BB962C8B-B14F-4D97-AF65-F5344CB8AC3E}">
        <p14:creationId xmlns:p14="http://schemas.microsoft.com/office/powerpoint/2010/main" val="152985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94EC870-55A9-49BF-8A76-C176BA3B698E}"/>
              </a:ext>
            </a:extLst>
          </p:cNvPr>
          <p:cNvSpPr>
            <a:spLocks noGrp="1"/>
          </p:cNvSpPr>
          <p:nvPr>
            <p:ph type="title"/>
          </p:nvPr>
        </p:nvSpPr>
        <p:spPr>
          <a:xfrm>
            <a:off x="1410026" y="276087"/>
            <a:ext cx="9371949" cy="1183566"/>
          </a:xfrm>
        </p:spPr>
        <p:txBody>
          <a:bodyPr/>
          <a:lstStyle/>
          <a:p>
            <a:r>
              <a:rPr lang="en-US" dirty="0"/>
              <a:t>Next Steps</a:t>
            </a:r>
          </a:p>
        </p:txBody>
      </p:sp>
      <p:sp>
        <p:nvSpPr>
          <p:cNvPr id="4" name="Content Placeholder 4">
            <a:extLst>
              <a:ext uri="{FF2B5EF4-FFF2-40B4-BE49-F238E27FC236}">
                <a16:creationId xmlns:a16="http://schemas.microsoft.com/office/drawing/2014/main" id="{477640A8-8C46-4855-A46E-D506D525A919}"/>
              </a:ext>
            </a:extLst>
          </p:cNvPr>
          <p:cNvSpPr txBox="1">
            <a:spLocks/>
          </p:cNvSpPr>
          <p:nvPr/>
        </p:nvSpPr>
        <p:spPr>
          <a:xfrm>
            <a:off x="1562427" y="1718401"/>
            <a:ext cx="9371948" cy="46206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2400" dirty="0"/>
              <a:t>Climate Action Plan!?</a:t>
            </a:r>
          </a:p>
          <a:p>
            <a:r>
              <a:rPr lang="en-US" sz="2400" dirty="0"/>
              <a:t>Pursuing impact investing</a:t>
            </a:r>
          </a:p>
          <a:p>
            <a:r>
              <a:rPr lang="en-US" sz="2400" dirty="0"/>
              <a:t>Sustainability goals for new Ketchum City Hall</a:t>
            </a:r>
          </a:p>
          <a:p>
            <a:r>
              <a:rPr lang="en-US" sz="2400" dirty="0"/>
              <a:t>Continue regional collaboration, possibly a regional office of sustainability</a:t>
            </a:r>
          </a:p>
          <a:p>
            <a:r>
              <a:rPr lang="en-US" sz="2400" dirty="0"/>
              <a:t>Continue to engage across regions and across mountain towns</a:t>
            </a:r>
          </a:p>
          <a:p>
            <a:r>
              <a:rPr lang="en-US" sz="2400" dirty="0"/>
              <a:t>Continue to engage with citizen climate action coalitions</a:t>
            </a:r>
          </a:p>
          <a:p>
            <a:r>
              <a:rPr lang="en-US" sz="2400" dirty="0"/>
              <a:t>Research and apply for grants</a:t>
            </a:r>
          </a:p>
          <a:p>
            <a:endParaRPr lang="en-US" sz="2400" dirty="0"/>
          </a:p>
        </p:txBody>
      </p:sp>
    </p:spTree>
    <p:extLst>
      <p:ext uri="{BB962C8B-B14F-4D97-AF65-F5344CB8AC3E}">
        <p14:creationId xmlns:p14="http://schemas.microsoft.com/office/powerpoint/2010/main" val="302835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Thank You!</a:t>
            </a:r>
            <a:br>
              <a:rPr lang="en-US" dirty="0"/>
            </a:br>
            <a:r>
              <a:rPr lang="en-US" dirty="0"/>
              <a:t>Sharon Grant</a:t>
            </a:r>
            <a:br>
              <a:rPr lang="en-US" dirty="0"/>
            </a:br>
            <a:r>
              <a:rPr lang="en-US" dirty="0"/>
              <a:t>KSAC</a:t>
            </a:r>
            <a:br>
              <a:rPr lang="en-US" dirty="0"/>
            </a:br>
            <a:r>
              <a:rPr lang="en-US" sz="2800" dirty="0"/>
              <a:t>Sharon@buildingecoedge</a:t>
            </a:r>
            <a:r>
              <a:rPr lang="en-US" sz="2800"/>
              <a:t>.com</a:t>
            </a:r>
            <a:endParaRPr lang="en-US" dirty="0"/>
          </a:p>
        </p:txBody>
      </p:sp>
      <p:pic>
        <p:nvPicPr>
          <p:cNvPr id="4" name="Picture 3" descr="Logo, company name&#10;&#10;Description automatically generated">
            <a:extLst>
              <a:ext uri="{FF2B5EF4-FFF2-40B4-BE49-F238E27FC236}">
                <a16:creationId xmlns:a16="http://schemas.microsoft.com/office/drawing/2014/main" id="{D85494B1-FFDF-431B-B37D-0258C7B4E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3752" y="104775"/>
            <a:ext cx="1406712" cy="1155233"/>
          </a:xfrm>
          <a:prstGeom prst="rect">
            <a:avLst/>
          </a:prstGeom>
        </p:spPr>
      </p:pic>
      <p:pic>
        <p:nvPicPr>
          <p:cNvPr id="6" name="Picture 5" descr="Text&#10;&#10;Description automatically generated">
            <a:extLst>
              <a:ext uri="{FF2B5EF4-FFF2-40B4-BE49-F238E27FC236}">
                <a16:creationId xmlns:a16="http://schemas.microsoft.com/office/drawing/2014/main" id="{DF87920A-7FC3-4861-B684-278C18EA5818}"/>
              </a:ext>
            </a:extLst>
          </p:cNvPr>
          <p:cNvPicPr>
            <a:picLocks noChangeAspect="1"/>
          </p:cNvPicPr>
          <p:nvPr/>
        </p:nvPicPr>
        <p:blipFill rotWithShape="1">
          <a:blip r:embed="rId4">
            <a:extLst>
              <a:ext uri="{28A0092B-C50C-407E-A947-70E740481C1C}">
                <a14:useLocalDpi xmlns:a14="http://schemas.microsoft.com/office/drawing/2010/main" val="0"/>
              </a:ext>
            </a:extLst>
          </a:blip>
          <a:srcRect r="73959"/>
          <a:stretch/>
        </p:blipFill>
        <p:spPr>
          <a:xfrm>
            <a:off x="10769280" y="65982"/>
            <a:ext cx="1183142" cy="1123951"/>
          </a:xfrm>
          <a:prstGeom prst="rect">
            <a:avLst/>
          </a:prstGeom>
        </p:spPr>
      </p:pic>
      <p:pic>
        <p:nvPicPr>
          <p:cNvPr id="8" name="Picture 7" descr="A close up of a sign&#10;&#10;Description automatically generated">
            <a:extLst>
              <a:ext uri="{FF2B5EF4-FFF2-40B4-BE49-F238E27FC236}">
                <a16:creationId xmlns:a16="http://schemas.microsoft.com/office/drawing/2014/main" id="{231FFD19-0D04-48A4-9BAB-B7B531EA9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7683" y="120415"/>
            <a:ext cx="1146734" cy="1123951"/>
          </a:xfrm>
          <a:prstGeom prst="rect">
            <a:avLst/>
          </a:prstGeom>
        </p:spPr>
      </p:pic>
      <p:pic>
        <p:nvPicPr>
          <p:cNvPr id="10" name="Picture 9">
            <a:extLst>
              <a:ext uri="{FF2B5EF4-FFF2-40B4-BE49-F238E27FC236}">
                <a16:creationId xmlns:a16="http://schemas.microsoft.com/office/drawing/2014/main" id="{41DEDE32-CC76-4532-A04B-059E166F4F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0804"/>
          <a:stretch/>
        </p:blipFill>
        <p:spPr>
          <a:xfrm>
            <a:off x="6912677" y="1260008"/>
            <a:ext cx="1502763" cy="651026"/>
          </a:xfrm>
          <a:prstGeom prst="rect">
            <a:avLst/>
          </a:prstGeom>
        </p:spPr>
      </p:pic>
      <p:pic>
        <p:nvPicPr>
          <p:cNvPr id="12" name="Picture 11">
            <a:extLst>
              <a:ext uri="{FF2B5EF4-FFF2-40B4-BE49-F238E27FC236}">
                <a16:creationId xmlns:a16="http://schemas.microsoft.com/office/drawing/2014/main" id="{3CE15E46-981A-4974-9EA3-938266EC7B3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415440" y="14279"/>
            <a:ext cx="937380" cy="1265464"/>
          </a:xfrm>
          <a:prstGeom prst="rect">
            <a:avLst/>
          </a:prstGeom>
        </p:spPr>
      </p:pic>
    </p:spTree>
    <p:extLst>
      <p:ext uri="{BB962C8B-B14F-4D97-AF65-F5344CB8AC3E}">
        <p14:creationId xmlns:p14="http://schemas.microsoft.com/office/powerpoint/2010/main" val="24985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0C28-0480-4A1B-814D-56CB6A8690AF}"/>
              </a:ext>
            </a:extLst>
          </p:cNvPr>
          <p:cNvSpPr>
            <a:spLocks noGrp="1"/>
          </p:cNvSpPr>
          <p:nvPr>
            <p:ph type="ctrTitle"/>
          </p:nvPr>
        </p:nvSpPr>
        <p:spPr/>
        <p:txBody>
          <a:bodyPr/>
          <a:lstStyle/>
          <a:p>
            <a:r>
              <a:rPr lang="en-US" dirty="0"/>
              <a:t>City of Moscow</a:t>
            </a:r>
          </a:p>
        </p:txBody>
      </p:sp>
      <p:sp>
        <p:nvSpPr>
          <p:cNvPr id="3" name="Subtitle 2">
            <a:extLst>
              <a:ext uri="{FF2B5EF4-FFF2-40B4-BE49-F238E27FC236}">
                <a16:creationId xmlns:a16="http://schemas.microsoft.com/office/drawing/2014/main" id="{DB4D516B-679A-4867-8967-8A3EAEC05E91}"/>
              </a:ext>
            </a:extLst>
          </p:cNvPr>
          <p:cNvSpPr>
            <a:spLocks noGrp="1"/>
          </p:cNvSpPr>
          <p:nvPr>
            <p:ph type="subTitle" idx="1"/>
          </p:nvPr>
        </p:nvSpPr>
        <p:spPr/>
        <p:txBody>
          <a:bodyPr>
            <a:normAutofit fontScale="85000" lnSpcReduction="20000"/>
          </a:bodyPr>
          <a:lstStyle/>
          <a:p>
            <a:r>
              <a:rPr lang="en-US" dirty="0"/>
              <a:t>Kelli Cooper, Environmental Education and Sustainability Specialist</a:t>
            </a:r>
          </a:p>
          <a:p>
            <a:endParaRPr lang="en-US" dirty="0"/>
          </a:p>
        </p:txBody>
      </p:sp>
      <p:pic>
        <p:nvPicPr>
          <p:cNvPr id="5" name="Picture 4">
            <a:extLst>
              <a:ext uri="{FF2B5EF4-FFF2-40B4-BE49-F238E27FC236}">
                <a16:creationId xmlns:a16="http://schemas.microsoft.com/office/drawing/2014/main" id="{22001CA8-2973-451E-BEAF-9BA260673D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0330" y="-233680"/>
            <a:ext cx="3741670" cy="4235570"/>
          </a:xfrm>
          <a:prstGeom prst="rect">
            <a:avLst/>
          </a:prstGeom>
        </p:spPr>
      </p:pic>
    </p:spTree>
    <p:extLst>
      <p:ext uri="{BB962C8B-B14F-4D97-AF65-F5344CB8AC3E}">
        <p14:creationId xmlns:p14="http://schemas.microsoft.com/office/powerpoint/2010/main" val="22253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5C5F-2325-441F-9C20-C5BF4E39C7DC}"/>
              </a:ext>
            </a:extLst>
          </p:cNvPr>
          <p:cNvSpPr>
            <a:spLocks noGrp="1"/>
          </p:cNvSpPr>
          <p:nvPr>
            <p:ph type="title"/>
          </p:nvPr>
        </p:nvSpPr>
        <p:spPr>
          <a:xfrm>
            <a:off x="612475" y="5395823"/>
            <a:ext cx="6474790" cy="947811"/>
          </a:xfrm>
        </p:spPr>
        <p:txBody>
          <a:bodyPr/>
          <a:lstStyle/>
          <a:p>
            <a:pPr algn="ctr"/>
            <a:r>
              <a:rPr lang="en-US" b="1" dirty="0"/>
              <a:t>A little about me</a:t>
            </a:r>
          </a:p>
        </p:txBody>
      </p:sp>
      <p:pic>
        <p:nvPicPr>
          <p:cNvPr id="5" name="Content Placeholder 4">
            <a:extLst>
              <a:ext uri="{FF2B5EF4-FFF2-40B4-BE49-F238E27FC236}">
                <a16:creationId xmlns:a16="http://schemas.microsoft.com/office/drawing/2014/main" id="{368458DA-61B5-46EF-84DC-1DDD43CAC51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635423" y="3344943"/>
            <a:ext cx="3614737" cy="2711052"/>
          </a:xfrm>
          <a:prstGeom prst="rect">
            <a:avLst/>
          </a:prstGeom>
          <a:ln>
            <a:noFill/>
          </a:ln>
          <a:effectLst>
            <a:outerShdw blurRad="292100" dist="139700" dir="2700000" algn="tl" rotWithShape="0">
              <a:srgbClr val="333333">
                <a:alpha val="65000"/>
              </a:srgbClr>
            </a:outerShdw>
          </a:effectLst>
        </p:spPr>
      </p:pic>
      <p:pic>
        <p:nvPicPr>
          <p:cNvPr id="1026" name="Picture 2" descr="Kelli Cooper">
            <a:extLst>
              <a:ext uri="{FF2B5EF4-FFF2-40B4-BE49-F238E27FC236}">
                <a16:creationId xmlns:a16="http://schemas.microsoft.com/office/drawing/2014/main" id="{C0D21D18-74C1-4DDC-B8B6-CCD205C93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650" y="240727"/>
            <a:ext cx="2536316" cy="3170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3AA28728-C212-4279-9860-404A94253B37}"/>
              </a:ext>
            </a:extLst>
          </p:cNvPr>
          <p:cNvSpPr txBox="1">
            <a:spLocks/>
          </p:cNvSpPr>
          <p:nvPr/>
        </p:nvSpPr>
        <p:spPr>
          <a:xfrm>
            <a:off x="684212" y="514366"/>
            <a:ext cx="4957463" cy="475746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endParaRPr lang="en-US" sz="2400" b="1" dirty="0">
              <a:solidFill>
                <a:schemeClr val="tx1"/>
              </a:solidFill>
            </a:endParaRPr>
          </a:p>
        </p:txBody>
      </p:sp>
      <p:sp>
        <p:nvSpPr>
          <p:cNvPr id="11" name="TextBox 10">
            <a:extLst>
              <a:ext uri="{FF2B5EF4-FFF2-40B4-BE49-F238E27FC236}">
                <a16:creationId xmlns:a16="http://schemas.microsoft.com/office/drawing/2014/main" id="{91FE5DB0-F9C2-4918-A858-AF3BD70082AC}"/>
              </a:ext>
            </a:extLst>
          </p:cNvPr>
          <p:cNvSpPr txBox="1"/>
          <p:nvPr/>
        </p:nvSpPr>
        <p:spPr>
          <a:xfrm>
            <a:off x="612476" y="681487"/>
            <a:ext cx="6349041" cy="4832092"/>
          </a:xfrm>
          <a:prstGeom prst="rect">
            <a:avLst/>
          </a:prstGeom>
          <a:noFill/>
        </p:spPr>
        <p:txBody>
          <a:bodyPr wrap="square" rtlCol="0">
            <a:spAutoFit/>
          </a:bodyPr>
          <a:lstStyle/>
          <a:p>
            <a:pPr marL="285750" indent="-285750">
              <a:buFont typeface="Courier New" panose="02070309020205020404" pitchFamily="49" charset="0"/>
              <a:buChar char="o"/>
            </a:pPr>
            <a:r>
              <a:rPr lang="en-US" sz="2200" b="1" dirty="0"/>
              <a:t>Work</a:t>
            </a:r>
          </a:p>
          <a:p>
            <a:pPr marL="742950" lvl="1" indent="-285750">
              <a:buFont typeface="Courier New" panose="02070309020205020404" pitchFamily="49" charset="0"/>
              <a:buChar char="o"/>
            </a:pPr>
            <a:r>
              <a:rPr lang="en-US" sz="2200" b="1" dirty="0"/>
              <a:t>AmeriCorps Alumni</a:t>
            </a:r>
          </a:p>
          <a:p>
            <a:pPr marL="742950" lvl="1" indent="-285750">
              <a:buFont typeface="Courier New" panose="02070309020205020404" pitchFamily="49" charset="0"/>
              <a:buChar char="o"/>
            </a:pPr>
            <a:r>
              <a:rPr lang="en-US" sz="2200" b="1" dirty="0"/>
              <a:t>Environmental Education</a:t>
            </a:r>
          </a:p>
          <a:p>
            <a:pPr marL="742950" lvl="1" indent="-285750">
              <a:buFont typeface="Courier New" panose="02070309020205020404" pitchFamily="49" charset="0"/>
              <a:buChar char="o"/>
            </a:pPr>
            <a:r>
              <a:rPr lang="en-US" sz="2200" b="1" dirty="0"/>
              <a:t>Sustainability</a:t>
            </a:r>
          </a:p>
          <a:p>
            <a:pPr lvl="2"/>
            <a:endParaRPr lang="en-US" sz="2200" b="1" dirty="0"/>
          </a:p>
          <a:p>
            <a:pPr marL="285750" indent="-285750">
              <a:buFont typeface="Courier New" panose="02070309020205020404" pitchFamily="49" charset="0"/>
              <a:buChar char="o"/>
            </a:pPr>
            <a:r>
              <a:rPr lang="en-US" sz="2200" b="1" dirty="0"/>
              <a:t>Play</a:t>
            </a:r>
          </a:p>
          <a:p>
            <a:pPr marL="742950" lvl="1" indent="-285750">
              <a:buFont typeface="Courier New" panose="02070309020205020404" pitchFamily="49" charset="0"/>
              <a:buChar char="o"/>
            </a:pPr>
            <a:r>
              <a:rPr lang="en-US" sz="2200" b="1" dirty="0"/>
              <a:t>Outdoors</a:t>
            </a:r>
          </a:p>
          <a:p>
            <a:pPr marL="742950" lvl="1" indent="-285750">
              <a:buFont typeface="Courier New" panose="02070309020205020404" pitchFamily="49" charset="0"/>
              <a:buChar char="o"/>
            </a:pPr>
            <a:r>
              <a:rPr lang="en-US" sz="2200" b="1" dirty="0"/>
              <a:t>Rock hunting</a:t>
            </a:r>
          </a:p>
          <a:p>
            <a:pPr marL="742950" lvl="1" indent="-285750">
              <a:buFont typeface="Courier New" panose="02070309020205020404" pitchFamily="49" charset="0"/>
              <a:buChar char="o"/>
            </a:pPr>
            <a:r>
              <a:rPr lang="en-US" sz="2200" b="1" dirty="0"/>
              <a:t>Reading</a:t>
            </a:r>
          </a:p>
          <a:p>
            <a:pPr marL="742950" lvl="1" indent="-285750">
              <a:buFont typeface="Courier New" panose="02070309020205020404" pitchFamily="49" charset="0"/>
              <a:buChar char="o"/>
            </a:pPr>
            <a:r>
              <a:rPr lang="en-US" sz="2200" b="1" dirty="0"/>
              <a:t>Binge-watching all my favorite shows</a:t>
            </a:r>
          </a:p>
          <a:p>
            <a:pPr lvl="1"/>
            <a:endParaRPr lang="en-US" sz="2200" b="1" dirty="0"/>
          </a:p>
          <a:p>
            <a:pPr marL="285750" indent="-285750">
              <a:buFont typeface="Courier New" panose="02070309020205020404" pitchFamily="49" charset="0"/>
              <a:buChar char="o"/>
            </a:pPr>
            <a:r>
              <a:rPr lang="en-US" sz="2200" b="1" dirty="0"/>
              <a:t>Volunteer</a:t>
            </a:r>
          </a:p>
          <a:p>
            <a:pPr marL="742950" lvl="1" indent="-285750">
              <a:buFont typeface="Courier New" panose="02070309020205020404" pitchFamily="49" charset="0"/>
              <a:buChar char="o"/>
            </a:pPr>
            <a:r>
              <a:rPr lang="en-US" sz="2200" b="1" dirty="0"/>
              <a:t>PTA</a:t>
            </a:r>
          </a:p>
          <a:p>
            <a:pPr marL="742950" lvl="1" indent="-285750">
              <a:buFont typeface="Courier New" panose="02070309020205020404" pitchFamily="49" charset="0"/>
              <a:buChar char="o"/>
            </a:pPr>
            <a:r>
              <a:rPr lang="en-US" sz="2200" b="1" dirty="0"/>
              <a:t>Girl Scouts</a:t>
            </a:r>
          </a:p>
        </p:txBody>
      </p:sp>
    </p:spTree>
    <p:extLst>
      <p:ext uri="{BB962C8B-B14F-4D97-AF65-F5344CB8AC3E}">
        <p14:creationId xmlns:p14="http://schemas.microsoft.com/office/powerpoint/2010/main" val="258252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1953-855B-47D3-BD3C-BB40B42422D5}"/>
              </a:ext>
            </a:extLst>
          </p:cNvPr>
          <p:cNvSpPr>
            <a:spLocks noGrp="1"/>
          </p:cNvSpPr>
          <p:nvPr>
            <p:ph type="title"/>
          </p:nvPr>
        </p:nvSpPr>
        <p:spPr>
          <a:xfrm>
            <a:off x="623826" y="5262113"/>
            <a:ext cx="10970075" cy="913441"/>
          </a:xfrm>
        </p:spPr>
        <p:txBody>
          <a:bodyPr/>
          <a:lstStyle/>
          <a:p>
            <a:pPr algn="ctr"/>
            <a:r>
              <a:rPr lang="en-US" b="1" dirty="0"/>
              <a:t>Home Sweet Home</a:t>
            </a:r>
          </a:p>
        </p:txBody>
      </p:sp>
      <p:pic>
        <p:nvPicPr>
          <p:cNvPr id="3074" name="Picture 2" descr="See the source image">
            <a:extLst>
              <a:ext uri="{FF2B5EF4-FFF2-40B4-BE49-F238E27FC236}">
                <a16:creationId xmlns:a16="http://schemas.microsoft.com/office/drawing/2014/main" id="{6024F90E-0B06-41CD-A894-6F6D5B6B55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30863" y="518544"/>
            <a:ext cx="5307561" cy="45796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FB2AEF8-1A7D-4167-9FF8-AD0289DACD95}"/>
              </a:ext>
            </a:extLst>
          </p:cNvPr>
          <p:cNvSpPr/>
          <p:nvPr/>
        </p:nvSpPr>
        <p:spPr>
          <a:xfrm>
            <a:off x="623826" y="1717676"/>
            <a:ext cx="6096000" cy="2308324"/>
          </a:xfrm>
          <a:prstGeom prst="rect">
            <a:avLst/>
          </a:prstGeom>
        </p:spPr>
        <p:txBody>
          <a:bodyPr>
            <a:spAutoFit/>
          </a:bodyPr>
          <a:lstStyle/>
          <a:p>
            <a:pPr>
              <a:buFont typeface="Courier New" panose="02070309020205020404" pitchFamily="49" charset="0"/>
              <a:buChar char="o"/>
            </a:pPr>
            <a:r>
              <a:rPr lang="en-US" sz="2400" b="1" dirty="0"/>
              <a:t>Top 5 employers:</a:t>
            </a:r>
          </a:p>
          <a:p>
            <a:pPr lvl="1">
              <a:buFont typeface="Courier New" panose="02070309020205020404" pitchFamily="49" charset="0"/>
              <a:buChar char="o"/>
            </a:pPr>
            <a:r>
              <a:rPr lang="en-US" sz="2400" b="1" dirty="0"/>
              <a:t>University of Idaho </a:t>
            </a:r>
          </a:p>
          <a:p>
            <a:pPr lvl="1">
              <a:buFont typeface="Courier New" panose="02070309020205020404" pitchFamily="49" charset="0"/>
              <a:buChar char="o"/>
            </a:pPr>
            <a:r>
              <a:rPr lang="en-US" sz="2400" b="1" dirty="0" err="1"/>
              <a:t>Gritman</a:t>
            </a:r>
            <a:r>
              <a:rPr lang="en-US" sz="2400" b="1" dirty="0"/>
              <a:t> Medical Center</a:t>
            </a:r>
          </a:p>
          <a:p>
            <a:pPr lvl="1">
              <a:buFont typeface="Courier New" panose="02070309020205020404" pitchFamily="49" charset="0"/>
              <a:buChar char="o"/>
            </a:pPr>
            <a:r>
              <a:rPr lang="en-US" sz="2400" b="1" dirty="0"/>
              <a:t>Moscow School District</a:t>
            </a:r>
          </a:p>
          <a:p>
            <a:pPr lvl="1">
              <a:buFont typeface="Courier New" panose="02070309020205020404" pitchFamily="49" charset="0"/>
              <a:buChar char="o"/>
            </a:pPr>
            <a:r>
              <a:rPr lang="en-US" sz="2400" b="1" dirty="0"/>
              <a:t>City of Moscow</a:t>
            </a:r>
          </a:p>
          <a:p>
            <a:pPr lvl="1">
              <a:buFont typeface="Courier New" panose="02070309020205020404" pitchFamily="49" charset="0"/>
              <a:buChar char="o"/>
            </a:pPr>
            <a:r>
              <a:rPr lang="en-US" sz="2400" b="1" dirty="0"/>
              <a:t>Walmart</a:t>
            </a:r>
          </a:p>
        </p:txBody>
      </p:sp>
    </p:spTree>
    <p:extLst>
      <p:ext uri="{BB962C8B-B14F-4D97-AF65-F5344CB8AC3E}">
        <p14:creationId xmlns:p14="http://schemas.microsoft.com/office/powerpoint/2010/main" val="52397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13FD-F088-4D61-813A-B20BC8A7A875}"/>
              </a:ext>
            </a:extLst>
          </p:cNvPr>
          <p:cNvSpPr>
            <a:spLocks noGrp="1"/>
          </p:cNvSpPr>
          <p:nvPr>
            <p:ph type="title"/>
          </p:nvPr>
        </p:nvSpPr>
        <p:spPr>
          <a:xfrm>
            <a:off x="613913" y="5270740"/>
            <a:ext cx="10964173" cy="901460"/>
          </a:xfrm>
        </p:spPr>
        <p:txBody>
          <a:bodyPr/>
          <a:lstStyle/>
          <a:p>
            <a:pPr algn="ctr"/>
            <a:r>
              <a:rPr lang="en-US" b="1" dirty="0"/>
              <a:t>City Snapshot</a:t>
            </a:r>
          </a:p>
        </p:txBody>
      </p:sp>
      <p:sp>
        <p:nvSpPr>
          <p:cNvPr id="3" name="Content Placeholder 2">
            <a:extLst>
              <a:ext uri="{FF2B5EF4-FFF2-40B4-BE49-F238E27FC236}">
                <a16:creationId xmlns:a16="http://schemas.microsoft.com/office/drawing/2014/main" id="{3BBAD6E6-4D6B-44F8-BDFC-26847E167533}"/>
              </a:ext>
            </a:extLst>
          </p:cNvPr>
          <p:cNvSpPr>
            <a:spLocks noGrp="1"/>
          </p:cNvSpPr>
          <p:nvPr>
            <p:ph idx="1"/>
          </p:nvPr>
        </p:nvSpPr>
        <p:spPr>
          <a:xfrm>
            <a:off x="600488" y="4053530"/>
            <a:ext cx="4957463" cy="1458184"/>
          </a:xfrm>
        </p:spPr>
        <p:txBody>
          <a:bodyPr>
            <a:normAutofit/>
          </a:bodyPr>
          <a:lstStyle/>
          <a:p>
            <a:pPr>
              <a:buFont typeface="Courier New" panose="02070309020205020404" pitchFamily="49" charset="0"/>
              <a:buChar char="o"/>
            </a:pPr>
            <a:r>
              <a:rPr lang="en-US" sz="2400" b="1" dirty="0">
                <a:solidFill>
                  <a:schemeClr val="tx1"/>
                </a:solidFill>
              </a:rPr>
              <a:t>Population: 25,766</a:t>
            </a:r>
          </a:p>
          <a:p>
            <a:pPr>
              <a:buFont typeface="Courier New" panose="02070309020205020404" pitchFamily="49" charset="0"/>
              <a:buChar char="o"/>
            </a:pPr>
            <a:r>
              <a:rPr lang="en-US" sz="2400" b="1" dirty="0">
                <a:solidFill>
                  <a:schemeClr val="tx1"/>
                </a:solidFill>
              </a:rPr>
              <a:t>Annual Budget: 96 million USD</a:t>
            </a:r>
          </a:p>
        </p:txBody>
      </p:sp>
      <p:pic>
        <p:nvPicPr>
          <p:cNvPr id="2050" name="Picture 2" descr="See the source image">
            <a:extLst>
              <a:ext uri="{FF2B5EF4-FFF2-40B4-BE49-F238E27FC236}">
                <a16:creationId xmlns:a16="http://schemas.microsoft.com/office/drawing/2014/main" id="{03AA5EA7-9442-4810-A88C-59FCD8F05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788" y="685800"/>
            <a:ext cx="6024286" cy="4024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61F03AD-136C-49FE-AF89-4DC1DDF83FC8}"/>
              </a:ext>
            </a:extLst>
          </p:cNvPr>
          <p:cNvSpPr/>
          <p:nvPr/>
        </p:nvSpPr>
        <p:spPr>
          <a:xfrm>
            <a:off x="600488" y="726184"/>
            <a:ext cx="5107300" cy="3046988"/>
          </a:xfrm>
          <a:prstGeom prst="rect">
            <a:avLst/>
          </a:prstGeom>
        </p:spPr>
        <p:txBody>
          <a:bodyPr wrap="square">
            <a:spAutoFit/>
          </a:bodyPr>
          <a:lstStyle/>
          <a:p>
            <a:r>
              <a:rPr lang="en-US" sz="2400" b="1" dirty="0"/>
              <a:t>The City of Moscow delivers quality municipal services while ensuring responsible use of resources. We anticipate and meet the needs of our diverse population in order to build public trust and enhance a sense of community.</a:t>
            </a:r>
          </a:p>
        </p:txBody>
      </p:sp>
    </p:spTree>
    <p:extLst>
      <p:ext uri="{BB962C8B-B14F-4D97-AF65-F5344CB8AC3E}">
        <p14:creationId xmlns:p14="http://schemas.microsoft.com/office/powerpoint/2010/main" val="370848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D798-7205-402D-A09E-4D796BDDE71D}"/>
              </a:ext>
            </a:extLst>
          </p:cNvPr>
          <p:cNvSpPr>
            <a:spLocks noGrp="1"/>
          </p:cNvSpPr>
          <p:nvPr>
            <p:ph type="title"/>
          </p:nvPr>
        </p:nvSpPr>
        <p:spPr>
          <a:xfrm>
            <a:off x="603849" y="5512278"/>
            <a:ext cx="10981426" cy="671901"/>
          </a:xfrm>
        </p:spPr>
        <p:txBody>
          <a:bodyPr/>
          <a:lstStyle/>
          <a:p>
            <a:pPr algn="ctr"/>
            <a:r>
              <a:rPr lang="en-US" b="1" dirty="0"/>
              <a:t>Public Policy</a:t>
            </a:r>
          </a:p>
        </p:txBody>
      </p:sp>
      <p:sp>
        <p:nvSpPr>
          <p:cNvPr id="6" name="TextBox 5">
            <a:extLst>
              <a:ext uri="{FF2B5EF4-FFF2-40B4-BE49-F238E27FC236}">
                <a16:creationId xmlns:a16="http://schemas.microsoft.com/office/drawing/2014/main" id="{3610E08A-4CBF-4AD4-99CD-91F624E85A4A}"/>
              </a:ext>
            </a:extLst>
          </p:cNvPr>
          <p:cNvSpPr txBox="1"/>
          <p:nvPr/>
        </p:nvSpPr>
        <p:spPr>
          <a:xfrm>
            <a:off x="602411" y="285055"/>
            <a:ext cx="5492151" cy="5324535"/>
          </a:xfrm>
          <a:prstGeom prst="rect">
            <a:avLst/>
          </a:prstGeom>
          <a:noFill/>
        </p:spPr>
        <p:txBody>
          <a:bodyPr wrap="square" rtlCol="0">
            <a:spAutoFit/>
          </a:bodyPr>
          <a:lstStyle/>
          <a:p>
            <a:pPr marL="285750" indent="-285750">
              <a:buFont typeface="Courier New" panose="02070309020205020404" pitchFamily="49" charset="0"/>
              <a:buChar char="o"/>
            </a:pPr>
            <a:r>
              <a:rPr lang="en-US" sz="2000" b="1" dirty="0"/>
              <a:t>Resolution No. 2007-13</a:t>
            </a:r>
            <a:r>
              <a:rPr lang="en-US" sz="2000" dirty="0"/>
              <a:t>: Climate Protection and pledge to join ICLEI</a:t>
            </a:r>
          </a:p>
          <a:p>
            <a:pPr marL="285750" indent="-285750">
              <a:buFont typeface="Courier New" panose="02070309020205020404" pitchFamily="49" charset="0"/>
              <a:buChar char="o"/>
            </a:pPr>
            <a:endParaRPr lang="en-US" sz="2000" dirty="0"/>
          </a:p>
          <a:p>
            <a:pPr marL="285750" indent="-285750">
              <a:buFont typeface="Courier New" panose="02070309020205020404" pitchFamily="49" charset="0"/>
              <a:buChar char="o"/>
            </a:pPr>
            <a:r>
              <a:rPr lang="en-US" sz="2000" b="1" dirty="0"/>
              <a:t>Resolution No. 2010-18: </a:t>
            </a:r>
            <a:r>
              <a:rPr lang="en-US" sz="2000" dirty="0"/>
              <a:t>Adoption of the reduction goal of 20% of 2005 Greenhouse Gas levels by 2020</a:t>
            </a:r>
          </a:p>
          <a:p>
            <a:pPr marL="285750" indent="-285750">
              <a:buFont typeface="Courier New" panose="02070309020205020404" pitchFamily="49" charset="0"/>
              <a:buChar char="o"/>
            </a:pPr>
            <a:endParaRPr lang="en-US" sz="2000" dirty="0"/>
          </a:p>
          <a:p>
            <a:pPr marL="285750" indent="-285750">
              <a:buFont typeface="Courier New" panose="02070309020205020404" pitchFamily="49" charset="0"/>
              <a:buChar char="o"/>
            </a:pPr>
            <a:r>
              <a:rPr lang="en-US" sz="2000" b="1" dirty="0"/>
              <a:t>Resolution No. 2013-16: </a:t>
            </a:r>
            <a:r>
              <a:rPr lang="en-US" sz="2000" dirty="0"/>
              <a:t>Reconfirmation of reduction goal</a:t>
            </a:r>
          </a:p>
          <a:p>
            <a:endParaRPr lang="en-US" sz="2000" dirty="0"/>
          </a:p>
          <a:p>
            <a:pPr marL="285750" indent="-285750">
              <a:buFont typeface="Courier New" panose="02070309020205020404" pitchFamily="49" charset="0"/>
              <a:buChar char="o"/>
            </a:pPr>
            <a:r>
              <a:rPr lang="en-US" sz="2000" b="1" dirty="0"/>
              <a:t>Goal Update: </a:t>
            </a:r>
            <a:r>
              <a:rPr lang="en-US" sz="2000" dirty="0"/>
              <a:t>Baseline and reduction goal updated by City Council (March 17, 2014); Current reduction target is 20% of 2008 greenhouse gas levels by 2020</a:t>
            </a:r>
            <a:endParaRPr lang="en-US" sz="2000" b="1" dirty="0"/>
          </a:p>
          <a:p>
            <a:pPr marL="285750" indent="-285750">
              <a:buFont typeface="Courier New" panose="02070309020205020404" pitchFamily="49" charset="0"/>
              <a:buChar char="o"/>
            </a:pPr>
            <a:endParaRPr lang="en-US" sz="2000" dirty="0"/>
          </a:p>
          <a:p>
            <a:pPr marL="285750" indent="-285750">
              <a:buFont typeface="Courier New" panose="02070309020205020404" pitchFamily="49" charset="0"/>
              <a:buChar char="o"/>
            </a:pPr>
            <a:r>
              <a:rPr lang="en-US" sz="2000" b="1" dirty="0"/>
              <a:t>Resolution No. 2018-23: </a:t>
            </a:r>
            <a:r>
              <a:rPr lang="en-US" sz="2000" dirty="0"/>
              <a:t>Revenue Neutral Carbon Fee Dividend Policy</a:t>
            </a:r>
            <a:endParaRPr lang="en-US" sz="2000" b="1" dirty="0"/>
          </a:p>
        </p:txBody>
      </p:sp>
      <p:pic>
        <p:nvPicPr>
          <p:cNvPr id="13" name="Picture 12">
            <a:extLst>
              <a:ext uri="{FF2B5EF4-FFF2-40B4-BE49-F238E27FC236}">
                <a16:creationId xmlns:a16="http://schemas.microsoft.com/office/drawing/2014/main" id="{8266A5D6-6C57-4A46-9FF8-64E078646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289" y="1872891"/>
            <a:ext cx="5233986" cy="1443037"/>
          </a:xfrm>
          <a:prstGeom prst="rect">
            <a:avLst/>
          </a:prstGeom>
        </p:spPr>
      </p:pic>
    </p:spTree>
    <p:extLst>
      <p:ext uri="{BB962C8B-B14F-4D97-AF65-F5344CB8AC3E}">
        <p14:creationId xmlns:p14="http://schemas.microsoft.com/office/powerpoint/2010/main" val="225161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AF4D-DAD7-447D-99FC-B69EF67AA102}"/>
              </a:ext>
            </a:extLst>
          </p:cNvPr>
          <p:cNvSpPr>
            <a:spLocks noGrp="1"/>
          </p:cNvSpPr>
          <p:nvPr>
            <p:ph type="title"/>
          </p:nvPr>
        </p:nvSpPr>
        <p:spPr>
          <a:xfrm>
            <a:off x="598023" y="5220289"/>
            <a:ext cx="10995954" cy="944499"/>
          </a:xfrm>
        </p:spPr>
        <p:txBody>
          <a:bodyPr/>
          <a:lstStyle/>
          <a:p>
            <a:pPr algn="ctr"/>
            <a:r>
              <a:rPr lang="en-US" b="1" dirty="0"/>
              <a:t>Greenhouse Gas Inventories</a:t>
            </a:r>
          </a:p>
        </p:txBody>
      </p:sp>
      <p:pic>
        <p:nvPicPr>
          <p:cNvPr id="4" name="Content Placeholder 4">
            <a:extLst>
              <a:ext uri="{FF2B5EF4-FFF2-40B4-BE49-F238E27FC236}">
                <a16:creationId xmlns:a16="http://schemas.microsoft.com/office/drawing/2014/main" id="{2A5E35B3-BB5C-418F-9B2A-0F87A86E9A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39850" y="1446745"/>
            <a:ext cx="5600700" cy="28956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DC996DD-B4FC-4910-9FF6-605ED3EE0BAD}"/>
              </a:ext>
            </a:extLst>
          </p:cNvPr>
          <p:cNvSpPr txBox="1"/>
          <p:nvPr/>
        </p:nvSpPr>
        <p:spPr>
          <a:xfrm>
            <a:off x="6139849" y="614420"/>
            <a:ext cx="5600701" cy="707886"/>
          </a:xfrm>
          <a:prstGeom prst="rect">
            <a:avLst/>
          </a:prstGeom>
          <a:noFill/>
        </p:spPr>
        <p:txBody>
          <a:bodyPr wrap="square" rtlCol="0">
            <a:spAutoFit/>
          </a:bodyPr>
          <a:lstStyle/>
          <a:p>
            <a:pPr algn="ctr"/>
            <a:r>
              <a:rPr lang="en-US" sz="2000" b="1" dirty="0"/>
              <a:t>Municipal Emissions 2005 from original baseline inventory</a:t>
            </a:r>
          </a:p>
        </p:txBody>
      </p:sp>
      <p:sp>
        <p:nvSpPr>
          <p:cNvPr id="6" name="TextBox 5">
            <a:extLst>
              <a:ext uri="{FF2B5EF4-FFF2-40B4-BE49-F238E27FC236}">
                <a16:creationId xmlns:a16="http://schemas.microsoft.com/office/drawing/2014/main" id="{C425DB09-678B-4DCB-B2F0-51CF8BC42D10}"/>
              </a:ext>
            </a:extLst>
          </p:cNvPr>
          <p:cNvSpPr txBox="1"/>
          <p:nvPr/>
        </p:nvSpPr>
        <p:spPr>
          <a:xfrm>
            <a:off x="235998" y="1740383"/>
            <a:ext cx="5526446" cy="2308324"/>
          </a:xfrm>
          <a:prstGeom prst="rect">
            <a:avLst/>
          </a:prstGeom>
          <a:noFill/>
        </p:spPr>
        <p:txBody>
          <a:bodyPr wrap="square" rtlCol="0">
            <a:spAutoFit/>
          </a:bodyPr>
          <a:lstStyle/>
          <a:p>
            <a:pPr marL="342900" indent="-342900">
              <a:buFont typeface="Courier New" panose="02070309020205020404" pitchFamily="49" charset="0"/>
              <a:buChar char="o"/>
            </a:pPr>
            <a:r>
              <a:rPr lang="en-US" sz="2400" b="1" dirty="0"/>
              <a:t>Starting in 2007, the City employed a Sustainability Intern</a:t>
            </a:r>
          </a:p>
          <a:p>
            <a:pPr marL="342900" indent="-342900">
              <a:buFont typeface="Courier New" panose="02070309020205020404" pitchFamily="49" charset="0"/>
              <a:buChar char="o"/>
            </a:pPr>
            <a:endParaRPr lang="en-US" sz="2400" b="1" dirty="0"/>
          </a:p>
          <a:p>
            <a:pPr marL="342900" indent="-342900">
              <a:buFont typeface="Courier New" panose="02070309020205020404" pitchFamily="49" charset="0"/>
              <a:buChar char="o"/>
            </a:pPr>
            <a:r>
              <a:rPr lang="en-US" sz="2400" b="1" dirty="0"/>
              <a:t>First inventory was completed and adopted in 2010</a:t>
            </a:r>
          </a:p>
          <a:p>
            <a:pPr marL="342900" indent="-342900">
              <a:buFont typeface="Courier New" panose="02070309020205020404" pitchFamily="49" charset="0"/>
              <a:buChar char="o"/>
            </a:pPr>
            <a:endParaRPr lang="en-US" sz="2400" b="1" dirty="0"/>
          </a:p>
        </p:txBody>
      </p:sp>
    </p:spTree>
    <p:extLst>
      <p:ext uri="{BB962C8B-B14F-4D97-AF65-F5344CB8AC3E}">
        <p14:creationId xmlns:p14="http://schemas.microsoft.com/office/powerpoint/2010/main" val="26729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B1A1B-F149-41C6-8C53-5265A9ADBF57}"/>
              </a:ext>
            </a:extLst>
          </p:cNvPr>
          <p:cNvSpPr>
            <a:spLocks noGrp="1"/>
          </p:cNvSpPr>
          <p:nvPr>
            <p:ph type="title"/>
          </p:nvPr>
        </p:nvSpPr>
        <p:spPr>
          <a:xfrm>
            <a:off x="612475" y="5253486"/>
            <a:ext cx="10981425" cy="918713"/>
          </a:xfrm>
        </p:spPr>
        <p:txBody>
          <a:bodyPr>
            <a:normAutofit fontScale="90000"/>
          </a:bodyPr>
          <a:lstStyle/>
          <a:p>
            <a:pPr algn="ctr"/>
            <a:r>
              <a:rPr lang="en-US" b="1" dirty="0"/>
              <a:t>Internal changes</a:t>
            </a:r>
            <a:br>
              <a:rPr lang="en-US" dirty="0"/>
            </a:br>
            <a:endParaRPr lang="en-US" dirty="0"/>
          </a:p>
        </p:txBody>
      </p:sp>
      <p:sp>
        <p:nvSpPr>
          <p:cNvPr id="3" name="Content Placeholder 2">
            <a:extLst>
              <a:ext uri="{FF2B5EF4-FFF2-40B4-BE49-F238E27FC236}">
                <a16:creationId xmlns:a16="http://schemas.microsoft.com/office/drawing/2014/main" id="{1C7C072A-75D3-45D9-807C-A93F8BF76657}"/>
              </a:ext>
            </a:extLst>
          </p:cNvPr>
          <p:cNvSpPr>
            <a:spLocks noGrp="1"/>
          </p:cNvSpPr>
          <p:nvPr>
            <p:ph idx="1"/>
          </p:nvPr>
        </p:nvSpPr>
        <p:spPr>
          <a:xfrm>
            <a:off x="5120972" y="1229847"/>
            <a:ext cx="6472927" cy="2849862"/>
          </a:xfrm>
        </p:spPr>
        <p:txBody>
          <a:bodyPr>
            <a:normAutofit/>
          </a:bodyPr>
          <a:lstStyle/>
          <a:p>
            <a:pPr>
              <a:buFont typeface="Courier New" panose="02070309020205020404" pitchFamily="49" charset="0"/>
              <a:buChar char="o"/>
            </a:pPr>
            <a:r>
              <a:rPr lang="en-US" sz="2400" b="1" dirty="0">
                <a:solidFill>
                  <a:schemeClr val="tx1"/>
                </a:solidFill>
              </a:rPr>
              <a:t>Green Building Program (2006)</a:t>
            </a:r>
          </a:p>
          <a:p>
            <a:pPr>
              <a:buFont typeface="Courier New" panose="02070309020205020404" pitchFamily="49" charset="0"/>
              <a:buChar char="o"/>
            </a:pPr>
            <a:r>
              <a:rPr lang="en-US" sz="2400" b="1" dirty="0">
                <a:solidFill>
                  <a:schemeClr val="tx1"/>
                </a:solidFill>
              </a:rPr>
              <a:t>Sustainable Purchasing Policy (2008)</a:t>
            </a:r>
          </a:p>
          <a:p>
            <a:pPr>
              <a:buFont typeface="Courier New" panose="02070309020205020404" pitchFamily="49" charset="0"/>
              <a:buChar char="o"/>
            </a:pPr>
            <a:r>
              <a:rPr lang="en-US" sz="2400" b="1" dirty="0">
                <a:solidFill>
                  <a:schemeClr val="tx1"/>
                </a:solidFill>
              </a:rPr>
              <a:t>City began contracting with AmeriCorps in 2014 </a:t>
            </a:r>
          </a:p>
          <a:p>
            <a:pPr>
              <a:buFont typeface="Courier New" panose="02070309020205020404" pitchFamily="49" charset="0"/>
              <a:buChar char="o"/>
            </a:pPr>
            <a:r>
              <a:rPr lang="en-US" sz="2400" b="1" dirty="0">
                <a:solidFill>
                  <a:schemeClr val="tx1"/>
                </a:solidFill>
              </a:rPr>
              <a:t>Formation of the Environmental Services Department</a:t>
            </a:r>
          </a:p>
        </p:txBody>
      </p:sp>
      <p:pic>
        <p:nvPicPr>
          <p:cNvPr id="1026" name="Picture 2" descr="Image result for internal changes">
            <a:extLst>
              <a:ext uri="{FF2B5EF4-FFF2-40B4-BE49-F238E27FC236}">
                <a16:creationId xmlns:a16="http://schemas.microsoft.com/office/drawing/2014/main" id="{0CDB1592-A90D-4E58-AA91-F5CAF66DA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43" y="1229846"/>
            <a:ext cx="4375774" cy="2849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28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76B6-F4AF-443F-B545-77F4DF663A6D}"/>
              </a:ext>
            </a:extLst>
          </p:cNvPr>
          <p:cNvSpPr>
            <a:spLocks noGrp="1"/>
          </p:cNvSpPr>
          <p:nvPr>
            <p:ph type="title"/>
          </p:nvPr>
        </p:nvSpPr>
        <p:spPr>
          <a:xfrm>
            <a:off x="623827" y="5469147"/>
            <a:ext cx="10952822" cy="703053"/>
          </a:xfrm>
        </p:spPr>
        <p:txBody>
          <a:bodyPr/>
          <a:lstStyle/>
          <a:p>
            <a:pPr algn="ctr"/>
            <a:r>
              <a:rPr lang="en-US" b="1" dirty="0"/>
              <a:t>Emission Reduction Strategies</a:t>
            </a:r>
          </a:p>
        </p:txBody>
      </p:sp>
      <p:sp>
        <p:nvSpPr>
          <p:cNvPr id="3" name="Content Placeholder 2">
            <a:extLst>
              <a:ext uri="{FF2B5EF4-FFF2-40B4-BE49-F238E27FC236}">
                <a16:creationId xmlns:a16="http://schemas.microsoft.com/office/drawing/2014/main" id="{958D6B9D-A524-4DB8-BC5D-79DD3966034E}"/>
              </a:ext>
            </a:extLst>
          </p:cNvPr>
          <p:cNvSpPr>
            <a:spLocks noGrp="1"/>
          </p:cNvSpPr>
          <p:nvPr>
            <p:ph idx="1"/>
          </p:nvPr>
        </p:nvSpPr>
        <p:spPr>
          <a:xfrm>
            <a:off x="623827" y="500333"/>
            <a:ext cx="10892438" cy="4321834"/>
          </a:xfrm>
        </p:spPr>
        <p:txBody>
          <a:bodyPr numCol="2" spcCol="457200">
            <a:noAutofit/>
          </a:bodyPr>
          <a:lstStyle/>
          <a:p>
            <a:pPr>
              <a:buFont typeface="Courier New" panose="02070309020205020404" pitchFamily="49" charset="0"/>
              <a:buChar char="o"/>
            </a:pPr>
            <a:r>
              <a:rPr lang="en-US" sz="2200" b="1" dirty="0">
                <a:solidFill>
                  <a:schemeClr val="tx1"/>
                </a:solidFill>
              </a:rPr>
              <a:t>Traffic signal and Streetlight upgrades</a:t>
            </a:r>
          </a:p>
          <a:p>
            <a:pPr lvl="1">
              <a:buFont typeface="Courier New" panose="02070309020205020404" pitchFamily="49" charset="0"/>
              <a:buChar char="o"/>
            </a:pPr>
            <a:r>
              <a:rPr lang="en-US" sz="2200" b="1" dirty="0">
                <a:solidFill>
                  <a:schemeClr val="tx1"/>
                </a:solidFill>
              </a:rPr>
              <a:t>Including area lighting at several City Facilities</a:t>
            </a:r>
          </a:p>
          <a:p>
            <a:pPr>
              <a:buFont typeface="Courier New" panose="02070309020205020404" pitchFamily="49" charset="0"/>
              <a:buChar char="o"/>
            </a:pPr>
            <a:r>
              <a:rPr lang="en-US" sz="2200" b="1" dirty="0">
                <a:solidFill>
                  <a:schemeClr val="tx1"/>
                </a:solidFill>
              </a:rPr>
              <a:t>Water/Wastewater system upgrades</a:t>
            </a:r>
          </a:p>
          <a:p>
            <a:pPr lvl="1">
              <a:buFont typeface="Courier New" panose="02070309020205020404" pitchFamily="49" charset="0"/>
              <a:buChar char="o"/>
            </a:pPr>
            <a:r>
              <a:rPr lang="en-US" sz="2200" b="1" dirty="0">
                <a:solidFill>
                  <a:schemeClr val="tx1"/>
                </a:solidFill>
              </a:rPr>
              <a:t>Variable Frequency Drives</a:t>
            </a:r>
          </a:p>
          <a:p>
            <a:pPr lvl="1">
              <a:buFont typeface="Courier New" panose="02070309020205020404" pitchFamily="49" charset="0"/>
              <a:buChar char="o"/>
            </a:pPr>
            <a:r>
              <a:rPr lang="en-US" sz="2200" b="1" dirty="0">
                <a:solidFill>
                  <a:schemeClr val="tx1"/>
                </a:solidFill>
              </a:rPr>
              <a:t>Boosters</a:t>
            </a:r>
          </a:p>
          <a:p>
            <a:pPr lvl="1">
              <a:buFont typeface="Courier New" panose="02070309020205020404" pitchFamily="49" charset="0"/>
              <a:buChar char="o"/>
            </a:pPr>
            <a:r>
              <a:rPr lang="en-US" sz="2200" b="1" dirty="0">
                <a:solidFill>
                  <a:schemeClr val="tx1"/>
                </a:solidFill>
              </a:rPr>
              <a:t>Operational Changes</a:t>
            </a:r>
          </a:p>
          <a:p>
            <a:pPr lvl="1">
              <a:buFont typeface="Courier New" panose="02070309020205020404" pitchFamily="49" charset="0"/>
              <a:buChar char="o"/>
            </a:pPr>
            <a:r>
              <a:rPr lang="en-US" sz="2200" b="1" dirty="0">
                <a:solidFill>
                  <a:schemeClr val="tx1"/>
                </a:solidFill>
              </a:rPr>
              <a:t>Water Conservation Program</a:t>
            </a:r>
          </a:p>
          <a:p>
            <a:pPr>
              <a:buFont typeface="Courier New" panose="02070309020205020404" pitchFamily="49" charset="0"/>
              <a:buChar char="o"/>
            </a:pPr>
            <a:r>
              <a:rPr lang="en-US" sz="2200" b="1" dirty="0">
                <a:solidFill>
                  <a:schemeClr val="tx1"/>
                </a:solidFill>
              </a:rPr>
              <a:t>Building and Facility upgrades</a:t>
            </a:r>
          </a:p>
          <a:p>
            <a:pPr lvl="1">
              <a:buFont typeface="Courier New" panose="02070309020205020404" pitchFamily="49" charset="0"/>
              <a:buChar char="o"/>
            </a:pPr>
            <a:r>
              <a:rPr lang="en-US" sz="2200" b="1" dirty="0">
                <a:solidFill>
                  <a:schemeClr val="tx1"/>
                </a:solidFill>
              </a:rPr>
              <a:t>LED lighting upgrades</a:t>
            </a:r>
          </a:p>
          <a:p>
            <a:pPr lvl="1">
              <a:buFont typeface="Courier New" panose="02070309020205020404" pitchFamily="49" charset="0"/>
              <a:buChar char="o"/>
            </a:pPr>
            <a:r>
              <a:rPr lang="en-US" sz="2200" b="1" dirty="0">
                <a:solidFill>
                  <a:schemeClr val="tx1"/>
                </a:solidFill>
              </a:rPr>
              <a:t>HVAC system upgrades</a:t>
            </a:r>
          </a:p>
          <a:p>
            <a:pPr>
              <a:buFont typeface="Courier New" panose="02070309020205020404" pitchFamily="49" charset="0"/>
              <a:buChar char="o"/>
            </a:pPr>
            <a:r>
              <a:rPr lang="en-US" sz="2200" b="1" dirty="0">
                <a:solidFill>
                  <a:schemeClr val="tx1"/>
                </a:solidFill>
              </a:rPr>
              <a:t>Fleet Reductions</a:t>
            </a:r>
          </a:p>
          <a:p>
            <a:pPr lvl="1">
              <a:buFont typeface="Courier New" panose="02070309020205020404" pitchFamily="49" charset="0"/>
              <a:buChar char="o"/>
            </a:pPr>
            <a:r>
              <a:rPr lang="en-US" sz="2200" b="1" dirty="0" err="1">
                <a:solidFill>
                  <a:schemeClr val="tx1"/>
                </a:solidFill>
              </a:rPr>
              <a:t>EcoDriver</a:t>
            </a:r>
            <a:endParaRPr lang="en-US" sz="2200" b="1" dirty="0">
              <a:solidFill>
                <a:schemeClr val="tx1"/>
              </a:solidFill>
            </a:endParaRPr>
          </a:p>
          <a:p>
            <a:pPr lvl="1">
              <a:buFont typeface="Courier New" panose="02070309020205020404" pitchFamily="49" charset="0"/>
              <a:buChar char="o"/>
            </a:pPr>
            <a:r>
              <a:rPr lang="en-US" sz="2200" b="1" dirty="0">
                <a:solidFill>
                  <a:schemeClr val="tx1"/>
                </a:solidFill>
              </a:rPr>
              <a:t>Fleet Replacement program</a:t>
            </a:r>
          </a:p>
        </p:txBody>
      </p:sp>
    </p:spTree>
    <p:extLst>
      <p:ext uri="{BB962C8B-B14F-4D97-AF65-F5344CB8AC3E}">
        <p14:creationId xmlns:p14="http://schemas.microsoft.com/office/powerpoint/2010/main" val="80550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6A8C-CB6C-471F-A405-B36B7DE91A01}"/>
              </a:ext>
            </a:extLst>
          </p:cNvPr>
          <p:cNvSpPr>
            <a:spLocks noGrp="1"/>
          </p:cNvSpPr>
          <p:nvPr>
            <p:ph type="title"/>
          </p:nvPr>
        </p:nvSpPr>
        <p:spPr/>
        <p:txBody>
          <a:bodyPr/>
          <a:lstStyle/>
          <a:p>
            <a:r>
              <a:rPr lang="en-US" dirty="0"/>
              <a:t>Overview of Session</a:t>
            </a:r>
          </a:p>
        </p:txBody>
      </p:sp>
      <p:sp>
        <p:nvSpPr>
          <p:cNvPr id="3" name="Content Placeholder 2">
            <a:extLst>
              <a:ext uri="{FF2B5EF4-FFF2-40B4-BE49-F238E27FC236}">
                <a16:creationId xmlns:a16="http://schemas.microsoft.com/office/drawing/2014/main" id="{964716B9-B585-4F68-84CA-04905DB95514}"/>
              </a:ext>
            </a:extLst>
          </p:cNvPr>
          <p:cNvSpPr>
            <a:spLocks noGrp="1"/>
          </p:cNvSpPr>
          <p:nvPr>
            <p:ph idx="1"/>
          </p:nvPr>
        </p:nvSpPr>
        <p:spPr>
          <a:xfrm>
            <a:off x="1182336" y="2123018"/>
            <a:ext cx="9371948" cy="4620682"/>
          </a:xfrm>
        </p:spPr>
        <p:txBody>
          <a:bodyPr/>
          <a:lstStyle/>
          <a:p>
            <a:r>
              <a:rPr lang="en-US" dirty="0"/>
              <a:t>Overview of climate change and impacts in Idaho</a:t>
            </a:r>
          </a:p>
          <a:p>
            <a:pPr marL="0" indent="0">
              <a:buNone/>
            </a:pPr>
            <a:endParaRPr lang="en-US" dirty="0"/>
          </a:p>
          <a:p>
            <a:r>
              <a:rPr lang="en-US" dirty="0"/>
              <a:t>Why this topic is important to Planners</a:t>
            </a:r>
          </a:p>
          <a:p>
            <a:pPr marL="0" indent="0">
              <a:buNone/>
            </a:pPr>
            <a:endParaRPr lang="en-US" dirty="0"/>
          </a:p>
          <a:p>
            <a:r>
              <a:rPr lang="en-US" dirty="0"/>
              <a:t>What is happening in other Idaho communities</a:t>
            </a:r>
          </a:p>
          <a:p>
            <a:pPr marL="0" indent="0">
              <a:buNone/>
            </a:pPr>
            <a:endParaRPr lang="en-US" dirty="0"/>
          </a:p>
          <a:p>
            <a:r>
              <a:rPr lang="en-US" dirty="0"/>
              <a:t>Resources available to conduct a greenhouse gas emissions inventory, the basis for a climate action plan or sustainability plan</a:t>
            </a:r>
          </a:p>
        </p:txBody>
      </p:sp>
      <p:sp>
        <p:nvSpPr>
          <p:cNvPr id="4" name="Slide Number Placeholder 3">
            <a:extLst>
              <a:ext uri="{FF2B5EF4-FFF2-40B4-BE49-F238E27FC236}">
                <a16:creationId xmlns:a16="http://schemas.microsoft.com/office/drawing/2014/main" id="{AFC59B4C-4574-487D-8469-20EEECB4CB06}"/>
              </a:ext>
            </a:extLst>
          </p:cNvPr>
          <p:cNvSpPr>
            <a:spLocks noGrp="1"/>
          </p:cNvSpPr>
          <p:nvPr>
            <p:ph type="sldNum" sz="quarter" idx="12"/>
          </p:nvPr>
        </p:nvSpPr>
        <p:spPr/>
        <p:txBody>
          <a:bodyPr/>
          <a:lstStyle/>
          <a:p>
            <a:fld id="{9CD8D479-8942-46E8-A226-A4E01F7A105C}" type="slidenum">
              <a:rPr lang="en-US" smtClean="0"/>
              <a:t>3</a:t>
            </a:fld>
            <a:endParaRPr lang="en-US" dirty="0"/>
          </a:p>
        </p:txBody>
      </p:sp>
      <p:pic>
        <p:nvPicPr>
          <p:cNvPr id="7" name="Picture 6" descr="A picture containing sitting, table, front, blue&#10;&#10;Description automatically generated">
            <a:extLst>
              <a:ext uri="{FF2B5EF4-FFF2-40B4-BE49-F238E27FC236}">
                <a16:creationId xmlns:a16="http://schemas.microsoft.com/office/drawing/2014/main" id="{CDB25A7F-3A14-4BF1-A076-13356FD7ED49}"/>
              </a:ext>
            </a:extLst>
          </p:cNvPr>
          <p:cNvPicPr>
            <a:picLocks noChangeAspect="1"/>
          </p:cNvPicPr>
          <p:nvPr/>
        </p:nvPicPr>
        <p:blipFill>
          <a:blip r:embed="rId3" cstate="print">
            <a:alphaModFix amt="73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52876" y="632290"/>
            <a:ext cx="3707604" cy="3707604"/>
          </a:xfrm>
          <a:prstGeom prst="rect">
            <a:avLst/>
          </a:prstGeom>
        </p:spPr>
      </p:pic>
    </p:spTree>
    <p:extLst>
      <p:ext uri="{BB962C8B-B14F-4D97-AF65-F5344CB8AC3E}">
        <p14:creationId xmlns:p14="http://schemas.microsoft.com/office/powerpoint/2010/main" val="235982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BC1F83-D8C4-4E2B-A6D5-27AAA158B5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0349"/>
          <a:stretch/>
        </p:blipFill>
        <p:spPr>
          <a:xfrm>
            <a:off x="533250" y="160547"/>
            <a:ext cx="11125500" cy="3384910"/>
          </a:xfrm>
          <a:prstGeom prst="rect">
            <a:avLst/>
          </a:prstGeom>
          <a:ln>
            <a:noFill/>
          </a:ln>
          <a:effectLst>
            <a:outerShdw blurRad="292100" dist="139700" dir="2700000" algn="tl" rotWithShape="0">
              <a:srgbClr val="333333">
                <a:alpha val="65000"/>
              </a:srgbClr>
            </a:outerShdw>
          </a:effectLst>
        </p:spPr>
      </p:pic>
      <p:graphicFrame>
        <p:nvGraphicFramePr>
          <p:cNvPr id="6" name="Table 5">
            <a:extLst>
              <a:ext uri="{FF2B5EF4-FFF2-40B4-BE49-F238E27FC236}">
                <a16:creationId xmlns:a16="http://schemas.microsoft.com/office/drawing/2014/main" id="{EE95E09E-9503-44C4-B7F3-877D804F7BC7}"/>
              </a:ext>
            </a:extLst>
          </p:cNvPr>
          <p:cNvGraphicFramePr>
            <a:graphicFrameLocks noGrp="1"/>
          </p:cNvGraphicFramePr>
          <p:nvPr/>
        </p:nvGraphicFramePr>
        <p:xfrm>
          <a:off x="533250" y="3704054"/>
          <a:ext cx="11125503" cy="3017520"/>
        </p:xfrm>
        <a:graphic>
          <a:graphicData uri="http://schemas.openxmlformats.org/drawingml/2006/table">
            <a:tbl>
              <a:tblPr firstRow="1" bandRow="1">
                <a:tableStyleId>{5C22544A-7EE6-4342-B048-85BDC9FD1C3A}</a:tableStyleId>
              </a:tblPr>
              <a:tblGrid>
                <a:gridCol w="1236167">
                  <a:extLst>
                    <a:ext uri="{9D8B030D-6E8A-4147-A177-3AD203B41FA5}">
                      <a16:colId xmlns:a16="http://schemas.microsoft.com/office/drawing/2014/main" val="2007668374"/>
                    </a:ext>
                  </a:extLst>
                </a:gridCol>
                <a:gridCol w="1236167">
                  <a:extLst>
                    <a:ext uri="{9D8B030D-6E8A-4147-A177-3AD203B41FA5}">
                      <a16:colId xmlns:a16="http://schemas.microsoft.com/office/drawing/2014/main" val="1539413729"/>
                    </a:ext>
                  </a:extLst>
                </a:gridCol>
                <a:gridCol w="1236167">
                  <a:extLst>
                    <a:ext uri="{9D8B030D-6E8A-4147-A177-3AD203B41FA5}">
                      <a16:colId xmlns:a16="http://schemas.microsoft.com/office/drawing/2014/main" val="1565755739"/>
                    </a:ext>
                  </a:extLst>
                </a:gridCol>
                <a:gridCol w="1080747">
                  <a:extLst>
                    <a:ext uri="{9D8B030D-6E8A-4147-A177-3AD203B41FA5}">
                      <a16:colId xmlns:a16="http://schemas.microsoft.com/office/drawing/2014/main" val="1497520121"/>
                    </a:ext>
                  </a:extLst>
                </a:gridCol>
                <a:gridCol w="1391587">
                  <a:extLst>
                    <a:ext uri="{9D8B030D-6E8A-4147-A177-3AD203B41FA5}">
                      <a16:colId xmlns:a16="http://schemas.microsoft.com/office/drawing/2014/main" val="3822959393"/>
                    </a:ext>
                  </a:extLst>
                </a:gridCol>
                <a:gridCol w="1179085">
                  <a:extLst>
                    <a:ext uri="{9D8B030D-6E8A-4147-A177-3AD203B41FA5}">
                      <a16:colId xmlns:a16="http://schemas.microsoft.com/office/drawing/2014/main" val="3665200800"/>
                    </a:ext>
                  </a:extLst>
                </a:gridCol>
                <a:gridCol w="1561381">
                  <a:extLst>
                    <a:ext uri="{9D8B030D-6E8A-4147-A177-3AD203B41FA5}">
                      <a16:colId xmlns:a16="http://schemas.microsoft.com/office/drawing/2014/main" val="882730867"/>
                    </a:ext>
                  </a:extLst>
                </a:gridCol>
                <a:gridCol w="871268">
                  <a:extLst>
                    <a:ext uri="{9D8B030D-6E8A-4147-A177-3AD203B41FA5}">
                      <a16:colId xmlns:a16="http://schemas.microsoft.com/office/drawing/2014/main" val="1256236980"/>
                    </a:ext>
                  </a:extLst>
                </a:gridCol>
                <a:gridCol w="1332934">
                  <a:extLst>
                    <a:ext uri="{9D8B030D-6E8A-4147-A177-3AD203B41FA5}">
                      <a16:colId xmlns:a16="http://schemas.microsoft.com/office/drawing/2014/main" val="2969842981"/>
                    </a:ext>
                  </a:extLst>
                </a:gridCol>
              </a:tblGrid>
              <a:tr h="1176153">
                <a:tc>
                  <a:txBody>
                    <a:bodyPr/>
                    <a:lstStyle/>
                    <a:p>
                      <a:pPr algn="ctr"/>
                      <a:r>
                        <a:rPr lang="en-US" dirty="0"/>
                        <a:t>Year</a:t>
                      </a:r>
                    </a:p>
                  </a:txBody>
                  <a:tcPr/>
                </a:tc>
                <a:tc>
                  <a:txBody>
                    <a:bodyPr/>
                    <a:lstStyle/>
                    <a:p>
                      <a:pPr algn="ctr"/>
                      <a:r>
                        <a:rPr lang="en-US" dirty="0"/>
                        <a:t>Buildings &amp; Facilities</a:t>
                      </a:r>
                    </a:p>
                  </a:txBody>
                  <a:tcPr/>
                </a:tc>
                <a:tc>
                  <a:txBody>
                    <a:bodyPr/>
                    <a:lstStyle/>
                    <a:p>
                      <a:pPr algn="ctr"/>
                      <a:r>
                        <a:rPr lang="en-US" dirty="0"/>
                        <a:t>Streetlights &amp; Traffic Signals</a:t>
                      </a:r>
                    </a:p>
                  </a:txBody>
                  <a:tcPr/>
                </a:tc>
                <a:tc>
                  <a:txBody>
                    <a:bodyPr/>
                    <a:lstStyle/>
                    <a:p>
                      <a:pPr algn="ctr"/>
                      <a:r>
                        <a:rPr lang="en-US" dirty="0"/>
                        <a:t>Vehicle Fleet</a:t>
                      </a:r>
                    </a:p>
                  </a:txBody>
                  <a:tcPr/>
                </a:tc>
                <a:tc>
                  <a:txBody>
                    <a:bodyPr/>
                    <a:lstStyle/>
                    <a:p>
                      <a:pPr algn="ctr"/>
                      <a:r>
                        <a:rPr lang="en-US" dirty="0"/>
                        <a:t>Employee Commute</a:t>
                      </a:r>
                    </a:p>
                  </a:txBody>
                  <a:tcPr/>
                </a:tc>
                <a:tc>
                  <a:txBody>
                    <a:bodyPr/>
                    <a:lstStyle/>
                    <a:p>
                      <a:pPr algn="ctr"/>
                      <a:r>
                        <a:rPr lang="en-US" dirty="0"/>
                        <a:t>Solid Waste Facilities</a:t>
                      </a:r>
                    </a:p>
                  </a:txBody>
                  <a:tcPr/>
                </a:tc>
                <a:tc>
                  <a:txBody>
                    <a:bodyPr/>
                    <a:lstStyle/>
                    <a:p>
                      <a:pPr algn="ctr"/>
                      <a:r>
                        <a:rPr lang="en-US" dirty="0"/>
                        <a:t>Water &amp; Wastewater Treatment Facilities</a:t>
                      </a:r>
                    </a:p>
                  </a:txBody>
                  <a:tcPr/>
                </a:tc>
                <a:tc>
                  <a:txBody>
                    <a:bodyPr/>
                    <a:lstStyle/>
                    <a:p>
                      <a:pPr algn="ctr"/>
                      <a:r>
                        <a:rPr lang="en-US" dirty="0"/>
                        <a:t>Total</a:t>
                      </a:r>
                    </a:p>
                  </a:txBody>
                  <a:tcPr/>
                </a:tc>
                <a:tc>
                  <a:txBody>
                    <a:bodyPr/>
                    <a:lstStyle/>
                    <a:p>
                      <a:pPr algn="ctr"/>
                      <a:r>
                        <a:rPr lang="en-US" dirty="0"/>
                        <a:t>Percent change</a:t>
                      </a:r>
                    </a:p>
                  </a:txBody>
                  <a:tcPr/>
                </a:tc>
                <a:extLst>
                  <a:ext uri="{0D108BD9-81ED-4DB2-BD59-A6C34878D82A}">
                    <a16:rowId xmlns:a16="http://schemas.microsoft.com/office/drawing/2014/main" val="2548740502"/>
                  </a:ext>
                </a:extLst>
              </a:tr>
              <a:tr h="362708">
                <a:tc>
                  <a:txBody>
                    <a:bodyPr/>
                    <a:lstStyle/>
                    <a:p>
                      <a:pPr algn="ctr"/>
                      <a:r>
                        <a:rPr lang="en-US" b="1" dirty="0"/>
                        <a:t>2008</a:t>
                      </a:r>
                    </a:p>
                  </a:txBody>
                  <a:tcPr/>
                </a:tc>
                <a:tc>
                  <a:txBody>
                    <a:bodyPr/>
                    <a:lstStyle/>
                    <a:p>
                      <a:pPr algn="ctr"/>
                      <a:r>
                        <a:rPr lang="en-US" b="1" dirty="0"/>
                        <a:t>833</a:t>
                      </a:r>
                    </a:p>
                  </a:txBody>
                  <a:tcPr/>
                </a:tc>
                <a:tc>
                  <a:txBody>
                    <a:bodyPr/>
                    <a:lstStyle/>
                    <a:p>
                      <a:pPr algn="ctr"/>
                      <a:r>
                        <a:rPr lang="en-US" b="1" dirty="0"/>
                        <a:t>579</a:t>
                      </a:r>
                    </a:p>
                  </a:txBody>
                  <a:tcPr/>
                </a:tc>
                <a:tc>
                  <a:txBody>
                    <a:bodyPr/>
                    <a:lstStyle/>
                    <a:p>
                      <a:pPr algn="ctr"/>
                      <a:r>
                        <a:rPr lang="en-US" b="1" dirty="0"/>
                        <a:t>530</a:t>
                      </a:r>
                    </a:p>
                  </a:txBody>
                  <a:tcPr/>
                </a:tc>
                <a:tc>
                  <a:txBody>
                    <a:bodyPr/>
                    <a:lstStyle/>
                    <a:p>
                      <a:pPr algn="ctr"/>
                      <a:r>
                        <a:rPr lang="en-US" b="1" dirty="0"/>
                        <a:t>247</a:t>
                      </a:r>
                    </a:p>
                  </a:txBody>
                  <a:tcPr/>
                </a:tc>
                <a:tc>
                  <a:txBody>
                    <a:bodyPr/>
                    <a:lstStyle/>
                    <a:p>
                      <a:pPr algn="ctr"/>
                      <a:r>
                        <a:rPr lang="en-US" b="1" dirty="0"/>
                        <a:t>116</a:t>
                      </a:r>
                    </a:p>
                  </a:txBody>
                  <a:tcPr/>
                </a:tc>
                <a:tc>
                  <a:txBody>
                    <a:bodyPr/>
                    <a:lstStyle/>
                    <a:p>
                      <a:pPr algn="ctr"/>
                      <a:r>
                        <a:rPr lang="en-US" b="1" dirty="0"/>
                        <a:t>2417</a:t>
                      </a:r>
                    </a:p>
                  </a:txBody>
                  <a:tcPr/>
                </a:tc>
                <a:tc>
                  <a:txBody>
                    <a:bodyPr/>
                    <a:lstStyle/>
                    <a:p>
                      <a:pPr algn="ctr"/>
                      <a:r>
                        <a:rPr lang="en-US" b="1" dirty="0"/>
                        <a:t>4722</a:t>
                      </a:r>
                    </a:p>
                  </a:txBody>
                  <a:tcPr/>
                </a:tc>
                <a:tc>
                  <a:txBody>
                    <a:bodyPr/>
                    <a:lstStyle/>
                    <a:p>
                      <a:pPr algn="ctr"/>
                      <a:r>
                        <a:rPr lang="en-US" b="1" dirty="0"/>
                        <a:t>---</a:t>
                      </a:r>
                    </a:p>
                  </a:txBody>
                  <a:tcPr/>
                </a:tc>
                <a:extLst>
                  <a:ext uri="{0D108BD9-81ED-4DB2-BD59-A6C34878D82A}">
                    <a16:rowId xmlns:a16="http://schemas.microsoft.com/office/drawing/2014/main" val="130917987"/>
                  </a:ext>
                </a:extLst>
              </a:tr>
              <a:tr h="362708">
                <a:tc>
                  <a:txBody>
                    <a:bodyPr/>
                    <a:lstStyle/>
                    <a:p>
                      <a:pPr algn="ctr"/>
                      <a:r>
                        <a:rPr lang="en-US" b="1" dirty="0"/>
                        <a:t>2012</a:t>
                      </a:r>
                    </a:p>
                  </a:txBody>
                  <a:tcPr/>
                </a:tc>
                <a:tc>
                  <a:txBody>
                    <a:bodyPr/>
                    <a:lstStyle/>
                    <a:p>
                      <a:pPr algn="ctr"/>
                      <a:r>
                        <a:rPr lang="en-US" b="1" dirty="0"/>
                        <a:t>725</a:t>
                      </a:r>
                    </a:p>
                  </a:txBody>
                  <a:tcPr/>
                </a:tc>
                <a:tc>
                  <a:txBody>
                    <a:bodyPr/>
                    <a:lstStyle/>
                    <a:p>
                      <a:pPr algn="ctr"/>
                      <a:r>
                        <a:rPr lang="en-US" b="1" dirty="0"/>
                        <a:t>369</a:t>
                      </a:r>
                    </a:p>
                  </a:txBody>
                  <a:tcPr/>
                </a:tc>
                <a:tc>
                  <a:txBody>
                    <a:bodyPr/>
                    <a:lstStyle/>
                    <a:p>
                      <a:pPr algn="ctr"/>
                      <a:r>
                        <a:rPr lang="en-US" b="1" dirty="0"/>
                        <a:t>479</a:t>
                      </a:r>
                    </a:p>
                  </a:txBody>
                  <a:tcPr/>
                </a:tc>
                <a:tc>
                  <a:txBody>
                    <a:bodyPr/>
                    <a:lstStyle/>
                    <a:p>
                      <a:pPr algn="ctr"/>
                      <a:r>
                        <a:rPr lang="en-US" b="1" dirty="0"/>
                        <a:t>267</a:t>
                      </a:r>
                    </a:p>
                  </a:txBody>
                  <a:tcPr/>
                </a:tc>
                <a:tc>
                  <a:txBody>
                    <a:bodyPr/>
                    <a:lstStyle/>
                    <a:p>
                      <a:pPr algn="ctr"/>
                      <a:r>
                        <a:rPr lang="en-US" b="1" dirty="0"/>
                        <a:t>116</a:t>
                      </a:r>
                    </a:p>
                  </a:txBody>
                  <a:tcPr/>
                </a:tc>
                <a:tc>
                  <a:txBody>
                    <a:bodyPr/>
                    <a:lstStyle/>
                    <a:p>
                      <a:pPr algn="ctr"/>
                      <a:r>
                        <a:rPr lang="en-US" b="1" dirty="0"/>
                        <a:t>2233</a:t>
                      </a:r>
                    </a:p>
                  </a:txBody>
                  <a:tcPr/>
                </a:tc>
                <a:tc>
                  <a:txBody>
                    <a:bodyPr/>
                    <a:lstStyle/>
                    <a:p>
                      <a:pPr algn="ctr"/>
                      <a:r>
                        <a:rPr lang="en-US" b="1" dirty="0"/>
                        <a:t>4189</a:t>
                      </a:r>
                    </a:p>
                  </a:txBody>
                  <a:tcPr/>
                </a:tc>
                <a:tc>
                  <a:txBody>
                    <a:bodyPr/>
                    <a:lstStyle/>
                    <a:p>
                      <a:pPr algn="ctr"/>
                      <a:r>
                        <a:rPr lang="en-US" b="1" dirty="0"/>
                        <a:t>-11.29</a:t>
                      </a:r>
                    </a:p>
                  </a:txBody>
                  <a:tcPr/>
                </a:tc>
                <a:extLst>
                  <a:ext uri="{0D108BD9-81ED-4DB2-BD59-A6C34878D82A}">
                    <a16:rowId xmlns:a16="http://schemas.microsoft.com/office/drawing/2014/main" val="1856709596"/>
                  </a:ext>
                </a:extLst>
              </a:tr>
              <a:tr h="362708">
                <a:tc>
                  <a:txBody>
                    <a:bodyPr/>
                    <a:lstStyle/>
                    <a:p>
                      <a:pPr algn="ctr"/>
                      <a:r>
                        <a:rPr lang="en-US" b="1" dirty="0"/>
                        <a:t>2014</a:t>
                      </a:r>
                    </a:p>
                  </a:txBody>
                  <a:tcPr/>
                </a:tc>
                <a:tc>
                  <a:txBody>
                    <a:bodyPr/>
                    <a:lstStyle/>
                    <a:p>
                      <a:pPr algn="ctr"/>
                      <a:r>
                        <a:rPr lang="en-US" b="1" dirty="0"/>
                        <a:t>807</a:t>
                      </a:r>
                    </a:p>
                  </a:txBody>
                  <a:tcPr/>
                </a:tc>
                <a:tc>
                  <a:txBody>
                    <a:bodyPr/>
                    <a:lstStyle/>
                    <a:p>
                      <a:pPr algn="ctr"/>
                      <a:r>
                        <a:rPr lang="en-US" b="1" dirty="0"/>
                        <a:t>550</a:t>
                      </a:r>
                    </a:p>
                  </a:txBody>
                  <a:tcPr/>
                </a:tc>
                <a:tc>
                  <a:txBody>
                    <a:bodyPr/>
                    <a:lstStyle/>
                    <a:p>
                      <a:pPr algn="ctr"/>
                      <a:r>
                        <a:rPr lang="en-US" b="1" dirty="0"/>
                        <a:t>470</a:t>
                      </a:r>
                    </a:p>
                  </a:txBody>
                  <a:tcPr/>
                </a:tc>
                <a:tc>
                  <a:txBody>
                    <a:bodyPr/>
                    <a:lstStyle/>
                    <a:p>
                      <a:pPr algn="ctr"/>
                      <a:r>
                        <a:rPr lang="en-US" b="1" dirty="0"/>
                        <a:t>271</a:t>
                      </a:r>
                    </a:p>
                  </a:txBody>
                  <a:tcPr/>
                </a:tc>
                <a:tc>
                  <a:txBody>
                    <a:bodyPr/>
                    <a:lstStyle/>
                    <a:p>
                      <a:pPr algn="ctr"/>
                      <a:r>
                        <a:rPr lang="en-US" b="1" dirty="0"/>
                        <a:t>116</a:t>
                      </a:r>
                    </a:p>
                  </a:txBody>
                  <a:tcPr/>
                </a:tc>
                <a:tc>
                  <a:txBody>
                    <a:bodyPr/>
                    <a:lstStyle/>
                    <a:p>
                      <a:pPr algn="ctr"/>
                      <a:r>
                        <a:rPr lang="en-US" b="1" dirty="0"/>
                        <a:t>2534</a:t>
                      </a:r>
                    </a:p>
                  </a:txBody>
                  <a:tcPr/>
                </a:tc>
                <a:tc>
                  <a:txBody>
                    <a:bodyPr/>
                    <a:lstStyle/>
                    <a:p>
                      <a:pPr algn="ctr"/>
                      <a:r>
                        <a:rPr lang="en-US" b="1" dirty="0"/>
                        <a:t>4748</a:t>
                      </a:r>
                    </a:p>
                  </a:txBody>
                  <a:tcPr/>
                </a:tc>
                <a:tc>
                  <a:txBody>
                    <a:bodyPr/>
                    <a:lstStyle/>
                    <a:p>
                      <a:pPr algn="ctr"/>
                      <a:r>
                        <a:rPr lang="en-US" b="1" dirty="0"/>
                        <a:t>0.55</a:t>
                      </a:r>
                    </a:p>
                  </a:txBody>
                  <a:tcPr/>
                </a:tc>
                <a:extLst>
                  <a:ext uri="{0D108BD9-81ED-4DB2-BD59-A6C34878D82A}">
                    <a16:rowId xmlns:a16="http://schemas.microsoft.com/office/drawing/2014/main" val="530567867"/>
                  </a:ext>
                </a:extLst>
              </a:tr>
              <a:tr h="362708">
                <a:tc>
                  <a:txBody>
                    <a:bodyPr/>
                    <a:lstStyle/>
                    <a:p>
                      <a:pPr algn="ctr"/>
                      <a:r>
                        <a:rPr lang="en-US" b="1" dirty="0"/>
                        <a:t>2016</a:t>
                      </a:r>
                    </a:p>
                  </a:txBody>
                  <a:tcPr/>
                </a:tc>
                <a:tc>
                  <a:txBody>
                    <a:bodyPr/>
                    <a:lstStyle/>
                    <a:p>
                      <a:pPr algn="ctr"/>
                      <a:r>
                        <a:rPr lang="en-US" b="1" dirty="0"/>
                        <a:t>695</a:t>
                      </a:r>
                    </a:p>
                  </a:txBody>
                  <a:tcPr/>
                </a:tc>
                <a:tc>
                  <a:txBody>
                    <a:bodyPr/>
                    <a:lstStyle/>
                    <a:p>
                      <a:pPr algn="ctr"/>
                      <a:r>
                        <a:rPr lang="en-US" b="1" dirty="0"/>
                        <a:t>530</a:t>
                      </a:r>
                    </a:p>
                  </a:txBody>
                  <a:tcPr/>
                </a:tc>
                <a:tc>
                  <a:txBody>
                    <a:bodyPr/>
                    <a:lstStyle/>
                    <a:p>
                      <a:pPr algn="ctr"/>
                      <a:r>
                        <a:rPr lang="en-US" b="1" dirty="0"/>
                        <a:t>449</a:t>
                      </a:r>
                    </a:p>
                  </a:txBody>
                  <a:tcPr/>
                </a:tc>
                <a:tc>
                  <a:txBody>
                    <a:bodyPr/>
                    <a:lstStyle/>
                    <a:p>
                      <a:pPr algn="ctr"/>
                      <a:r>
                        <a:rPr lang="en-US" b="1" dirty="0"/>
                        <a:t>224</a:t>
                      </a:r>
                    </a:p>
                  </a:txBody>
                  <a:tcPr/>
                </a:tc>
                <a:tc>
                  <a:txBody>
                    <a:bodyPr/>
                    <a:lstStyle/>
                    <a:p>
                      <a:pPr algn="ctr"/>
                      <a:r>
                        <a:rPr lang="en-US" b="1" dirty="0"/>
                        <a:t>181</a:t>
                      </a:r>
                    </a:p>
                  </a:txBody>
                  <a:tcPr/>
                </a:tc>
                <a:tc>
                  <a:txBody>
                    <a:bodyPr/>
                    <a:lstStyle/>
                    <a:p>
                      <a:pPr algn="ctr"/>
                      <a:r>
                        <a:rPr lang="en-US" b="1" dirty="0"/>
                        <a:t>1939</a:t>
                      </a:r>
                    </a:p>
                  </a:txBody>
                  <a:tcPr/>
                </a:tc>
                <a:tc>
                  <a:txBody>
                    <a:bodyPr/>
                    <a:lstStyle/>
                    <a:p>
                      <a:pPr algn="ctr"/>
                      <a:r>
                        <a:rPr lang="en-US" b="1" dirty="0"/>
                        <a:t>4018</a:t>
                      </a:r>
                    </a:p>
                  </a:txBody>
                  <a:tcPr/>
                </a:tc>
                <a:tc>
                  <a:txBody>
                    <a:bodyPr/>
                    <a:lstStyle/>
                    <a:p>
                      <a:pPr algn="ctr"/>
                      <a:r>
                        <a:rPr lang="en-US" b="1" dirty="0"/>
                        <a:t>-14.91</a:t>
                      </a:r>
                    </a:p>
                  </a:txBody>
                  <a:tcPr/>
                </a:tc>
                <a:extLst>
                  <a:ext uri="{0D108BD9-81ED-4DB2-BD59-A6C34878D82A}">
                    <a16:rowId xmlns:a16="http://schemas.microsoft.com/office/drawing/2014/main" val="4120414686"/>
                  </a:ext>
                </a:extLst>
              </a:tr>
              <a:tr h="362708">
                <a:tc>
                  <a:txBody>
                    <a:bodyPr/>
                    <a:lstStyle/>
                    <a:p>
                      <a:pPr algn="ctr"/>
                      <a:r>
                        <a:rPr lang="en-US" b="1" dirty="0"/>
                        <a:t>2018</a:t>
                      </a:r>
                    </a:p>
                  </a:txBody>
                  <a:tcPr/>
                </a:tc>
                <a:tc>
                  <a:txBody>
                    <a:bodyPr/>
                    <a:lstStyle/>
                    <a:p>
                      <a:pPr algn="ctr"/>
                      <a:r>
                        <a:rPr lang="en-US" b="1" dirty="0"/>
                        <a:t>696</a:t>
                      </a:r>
                    </a:p>
                  </a:txBody>
                  <a:tcPr/>
                </a:tc>
                <a:tc>
                  <a:txBody>
                    <a:bodyPr/>
                    <a:lstStyle/>
                    <a:p>
                      <a:pPr algn="ctr"/>
                      <a:r>
                        <a:rPr lang="en-US" b="1" dirty="0"/>
                        <a:t>359</a:t>
                      </a:r>
                    </a:p>
                  </a:txBody>
                  <a:tcPr/>
                </a:tc>
                <a:tc>
                  <a:txBody>
                    <a:bodyPr/>
                    <a:lstStyle/>
                    <a:p>
                      <a:pPr algn="ctr"/>
                      <a:r>
                        <a:rPr lang="en-US" b="1" dirty="0"/>
                        <a:t>429</a:t>
                      </a:r>
                    </a:p>
                  </a:txBody>
                  <a:tcPr/>
                </a:tc>
                <a:tc>
                  <a:txBody>
                    <a:bodyPr/>
                    <a:lstStyle/>
                    <a:p>
                      <a:pPr algn="ctr"/>
                      <a:r>
                        <a:rPr lang="en-US" b="1" dirty="0"/>
                        <a:t>256</a:t>
                      </a:r>
                    </a:p>
                  </a:txBody>
                  <a:tcPr/>
                </a:tc>
                <a:tc>
                  <a:txBody>
                    <a:bodyPr/>
                    <a:lstStyle/>
                    <a:p>
                      <a:pPr algn="ctr"/>
                      <a:r>
                        <a:rPr lang="en-US" b="1" dirty="0"/>
                        <a:t>181</a:t>
                      </a:r>
                    </a:p>
                  </a:txBody>
                  <a:tcPr/>
                </a:tc>
                <a:tc>
                  <a:txBody>
                    <a:bodyPr/>
                    <a:lstStyle/>
                    <a:p>
                      <a:pPr algn="ctr"/>
                      <a:r>
                        <a:rPr lang="en-US" b="1" dirty="0"/>
                        <a:t>1935</a:t>
                      </a:r>
                    </a:p>
                  </a:txBody>
                  <a:tcPr/>
                </a:tc>
                <a:tc>
                  <a:txBody>
                    <a:bodyPr/>
                    <a:lstStyle/>
                    <a:p>
                      <a:pPr algn="ctr"/>
                      <a:r>
                        <a:rPr lang="en-US" b="1" dirty="0"/>
                        <a:t>3856</a:t>
                      </a:r>
                    </a:p>
                  </a:txBody>
                  <a:tcPr/>
                </a:tc>
                <a:tc>
                  <a:txBody>
                    <a:bodyPr/>
                    <a:lstStyle/>
                    <a:p>
                      <a:pPr algn="ctr"/>
                      <a:r>
                        <a:rPr lang="en-US" b="1" dirty="0"/>
                        <a:t>-18.34</a:t>
                      </a:r>
                    </a:p>
                  </a:txBody>
                  <a:tcPr/>
                </a:tc>
                <a:extLst>
                  <a:ext uri="{0D108BD9-81ED-4DB2-BD59-A6C34878D82A}">
                    <a16:rowId xmlns:a16="http://schemas.microsoft.com/office/drawing/2014/main" val="2529079423"/>
                  </a:ext>
                </a:extLst>
              </a:tr>
            </a:tbl>
          </a:graphicData>
        </a:graphic>
      </p:graphicFrame>
    </p:spTree>
    <p:extLst>
      <p:ext uri="{BB962C8B-B14F-4D97-AF65-F5344CB8AC3E}">
        <p14:creationId xmlns:p14="http://schemas.microsoft.com/office/powerpoint/2010/main" val="279976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D2C4-1A51-4B35-9577-65E1391517E7}"/>
              </a:ext>
            </a:extLst>
          </p:cNvPr>
          <p:cNvSpPr>
            <a:spLocks noGrp="1"/>
          </p:cNvSpPr>
          <p:nvPr>
            <p:ph type="title"/>
          </p:nvPr>
        </p:nvSpPr>
        <p:spPr>
          <a:xfrm>
            <a:off x="623827" y="5270740"/>
            <a:ext cx="5484669" cy="901460"/>
          </a:xfrm>
        </p:spPr>
        <p:txBody>
          <a:bodyPr/>
          <a:lstStyle/>
          <a:p>
            <a:pPr algn="ctr"/>
            <a:r>
              <a:rPr lang="en-US" b="1" dirty="0"/>
              <a:t>Next Step</a:t>
            </a:r>
          </a:p>
        </p:txBody>
      </p:sp>
      <p:pic>
        <p:nvPicPr>
          <p:cNvPr id="5" name="Content Placeholder 4">
            <a:extLst>
              <a:ext uri="{FF2B5EF4-FFF2-40B4-BE49-F238E27FC236}">
                <a16:creationId xmlns:a16="http://schemas.microsoft.com/office/drawing/2014/main" id="{90C8B9E4-106D-4C6C-9E59-D0F54AAFFC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884" t="6563" r="20655"/>
          <a:stretch/>
        </p:blipFill>
        <p:spPr>
          <a:xfrm>
            <a:off x="6108496" y="590908"/>
            <a:ext cx="5459677" cy="5581292"/>
          </a:xfrm>
        </p:spPr>
      </p:pic>
      <p:sp>
        <p:nvSpPr>
          <p:cNvPr id="6" name="TextBox 5">
            <a:extLst>
              <a:ext uri="{FF2B5EF4-FFF2-40B4-BE49-F238E27FC236}">
                <a16:creationId xmlns:a16="http://schemas.microsoft.com/office/drawing/2014/main" id="{E461242E-CDCA-47E4-A47F-7A3821050372}"/>
              </a:ext>
            </a:extLst>
          </p:cNvPr>
          <p:cNvSpPr txBox="1"/>
          <p:nvPr/>
        </p:nvSpPr>
        <p:spPr>
          <a:xfrm>
            <a:off x="503057" y="1536174"/>
            <a:ext cx="5472173" cy="3785652"/>
          </a:xfrm>
          <a:prstGeom prst="rect">
            <a:avLst/>
          </a:prstGeom>
          <a:noFill/>
        </p:spPr>
        <p:txBody>
          <a:bodyPr wrap="square" rtlCol="0">
            <a:spAutoFit/>
          </a:bodyPr>
          <a:lstStyle/>
          <a:p>
            <a:r>
              <a:rPr lang="en-US" sz="2400" b="1" dirty="0"/>
              <a:t>Work has begun on an Integrated Climate Action Plan using a combination of City Staff, Sustainable Environment Commission members, University of Idaho Professors, and other members of the community.</a:t>
            </a:r>
          </a:p>
          <a:p>
            <a:pPr marL="285750" indent="-285750">
              <a:buFont typeface="Courier New" panose="02070309020205020404" pitchFamily="49" charset="0"/>
              <a:buChar char="o"/>
            </a:pPr>
            <a:endParaRPr lang="en-US" dirty="0"/>
          </a:p>
          <a:p>
            <a:pPr marL="285750" indent="-285750">
              <a:buFont typeface="Courier New" panose="02070309020205020404" pitchFamily="49" charset="0"/>
              <a:buChar char="o"/>
            </a:pPr>
            <a:endParaRPr lang="en-US" dirty="0"/>
          </a:p>
          <a:p>
            <a:endParaRPr lang="en-US" dirty="0"/>
          </a:p>
          <a:p>
            <a:endParaRPr lang="en-US" dirty="0"/>
          </a:p>
        </p:txBody>
      </p:sp>
    </p:spTree>
    <p:extLst>
      <p:ext uri="{BB962C8B-B14F-4D97-AF65-F5344CB8AC3E}">
        <p14:creationId xmlns:p14="http://schemas.microsoft.com/office/powerpoint/2010/main" val="231956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832726-77BB-48CF-9916-E699E44C085E}"/>
              </a:ext>
            </a:extLst>
          </p:cNvPr>
          <p:cNvSpPr>
            <a:spLocks noGrp="1"/>
          </p:cNvSpPr>
          <p:nvPr>
            <p:ph type="body" sz="quarter" idx="10"/>
          </p:nvPr>
        </p:nvSpPr>
        <p:spPr/>
        <p:txBody>
          <a:bodyPr/>
          <a:lstStyle/>
          <a:p>
            <a:r>
              <a:rPr lang="en-US" dirty="0"/>
              <a:t>City of Boise Climate action Planning</a:t>
            </a:r>
          </a:p>
        </p:txBody>
      </p:sp>
      <p:sp>
        <p:nvSpPr>
          <p:cNvPr id="5" name="Text Placeholder 4">
            <a:extLst>
              <a:ext uri="{FF2B5EF4-FFF2-40B4-BE49-F238E27FC236}">
                <a16:creationId xmlns:a16="http://schemas.microsoft.com/office/drawing/2014/main" id="{DCCA6AB5-77BB-4854-BAA2-85A779404B35}"/>
              </a:ext>
            </a:extLst>
          </p:cNvPr>
          <p:cNvSpPr>
            <a:spLocks noGrp="1"/>
          </p:cNvSpPr>
          <p:nvPr>
            <p:ph type="body" sz="quarter" idx="11"/>
          </p:nvPr>
        </p:nvSpPr>
        <p:spPr>
          <a:xfrm>
            <a:off x="2011363" y="5410200"/>
            <a:ext cx="8104187" cy="1447800"/>
          </a:xfrm>
        </p:spPr>
        <p:txBody>
          <a:bodyPr>
            <a:noAutofit/>
          </a:bodyPr>
          <a:lstStyle/>
          <a:p>
            <a:r>
              <a:rPr lang="en-US" dirty="0"/>
              <a:t>APA Presentation: Local Greenhouse Gas Emissions Inventories and Climate Action Planning in Idaho</a:t>
            </a:r>
          </a:p>
          <a:p>
            <a:r>
              <a:rPr lang="en-US" sz="1600" dirty="0"/>
              <a:t>October 9, 2020</a:t>
            </a:r>
          </a:p>
          <a:p>
            <a:r>
              <a:rPr lang="en-US" sz="1600" dirty="0"/>
              <a:t>Amy Parrish and Jami Goldman</a:t>
            </a:r>
          </a:p>
        </p:txBody>
      </p:sp>
    </p:spTree>
    <p:extLst>
      <p:ext uri="{BB962C8B-B14F-4D97-AF65-F5344CB8AC3E}">
        <p14:creationId xmlns:p14="http://schemas.microsoft.com/office/powerpoint/2010/main" val="1576212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9ED1-ED0F-4B60-8C29-5A5F92B534BA}"/>
              </a:ext>
            </a:extLst>
          </p:cNvPr>
          <p:cNvSpPr>
            <a:spLocks noGrp="1"/>
          </p:cNvSpPr>
          <p:nvPr>
            <p:ph type="title"/>
          </p:nvPr>
        </p:nvSpPr>
        <p:spPr/>
        <p:txBody>
          <a:bodyPr/>
          <a:lstStyle/>
          <a:p>
            <a:r>
              <a:rPr lang="en-US" dirty="0"/>
              <a:t>TimeLine</a:t>
            </a:r>
          </a:p>
        </p:txBody>
      </p:sp>
      <p:graphicFrame>
        <p:nvGraphicFramePr>
          <p:cNvPr id="5" name="Content Placeholder 4">
            <a:extLst>
              <a:ext uri="{FF2B5EF4-FFF2-40B4-BE49-F238E27FC236}">
                <a16:creationId xmlns:a16="http://schemas.microsoft.com/office/drawing/2014/main" id="{01536CFE-AF80-42DA-A8B6-A12432C1BBE7}"/>
              </a:ext>
            </a:extLst>
          </p:cNvPr>
          <p:cNvGraphicFramePr>
            <a:graphicFrameLocks noGrp="1"/>
          </p:cNvGraphicFramePr>
          <p:nvPr>
            <p:ph idx="1"/>
          </p:nvPr>
        </p:nvGraphicFramePr>
        <p:xfrm>
          <a:off x="60960" y="1824037"/>
          <a:ext cx="12054840" cy="4500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FB68BF5-D630-4942-B065-7384AF655C8D}"/>
              </a:ext>
            </a:extLst>
          </p:cNvPr>
          <p:cNvSpPr>
            <a:spLocks noGrp="1"/>
          </p:cNvSpPr>
          <p:nvPr>
            <p:ph type="sldNum" sz="quarter" idx="12"/>
          </p:nvPr>
        </p:nvSpPr>
        <p:spPr/>
        <p:txBody>
          <a:bodyPr/>
          <a:lstStyle/>
          <a:p>
            <a:fld id="{8BF1811F-7D2B-4B59-821E-B64D11248811}" type="slidenum">
              <a:rPr lang="en-US" smtClean="0"/>
              <a:t>33</a:t>
            </a:fld>
            <a:endParaRPr lang="en-US"/>
          </a:p>
        </p:txBody>
      </p:sp>
    </p:spTree>
    <p:extLst>
      <p:ext uri="{BB962C8B-B14F-4D97-AF65-F5344CB8AC3E}">
        <p14:creationId xmlns:p14="http://schemas.microsoft.com/office/powerpoint/2010/main" val="256388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D9527-2EE1-8D47-9DD3-A8FDDF9138EB}"/>
              </a:ext>
            </a:extLst>
          </p:cNvPr>
          <p:cNvSpPr>
            <a:spLocks noGrp="1"/>
          </p:cNvSpPr>
          <p:nvPr>
            <p:ph type="title"/>
          </p:nvPr>
        </p:nvSpPr>
        <p:spPr/>
        <p:txBody>
          <a:bodyPr>
            <a:normAutofit/>
          </a:bodyPr>
          <a:lstStyle/>
          <a:p>
            <a:r>
              <a:rPr lang="en-US" dirty="0"/>
              <a:t>Greenhouse gas emissions inventory Process</a:t>
            </a:r>
          </a:p>
        </p:txBody>
      </p:sp>
      <p:sp>
        <p:nvSpPr>
          <p:cNvPr id="3" name="Content Placeholder 2">
            <a:extLst>
              <a:ext uri="{FF2B5EF4-FFF2-40B4-BE49-F238E27FC236}">
                <a16:creationId xmlns:a16="http://schemas.microsoft.com/office/drawing/2014/main" id="{D0AEA15E-5DEC-4A4B-84BC-8E6EC696A3EB}"/>
              </a:ext>
            </a:extLst>
          </p:cNvPr>
          <p:cNvSpPr>
            <a:spLocks noGrp="1"/>
          </p:cNvSpPr>
          <p:nvPr>
            <p:ph idx="1"/>
          </p:nvPr>
        </p:nvSpPr>
        <p:spPr/>
        <p:txBody>
          <a:bodyPr/>
          <a:lstStyle/>
          <a:p>
            <a:r>
              <a:rPr lang="en-US" dirty="0"/>
              <a:t>Protocols</a:t>
            </a:r>
          </a:p>
          <a:p>
            <a:pPr lvl="1"/>
            <a:r>
              <a:rPr lang="en-US" dirty="0"/>
              <a:t>U.S. Community Protocol for Accounting and Reporting of Greenhouse Gas Emissions </a:t>
            </a:r>
          </a:p>
          <a:p>
            <a:pPr lvl="1"/>
            <a:r>
              <a:rPr lang="en-US" dirty="0" err="1"/>
              <a:t>Clearpath</a:t>
            </a:r>
            <a:r>
              <a:rPr lang="en-US" dirty="0"/>
              <a:t> Software (developed by ICLEI)</a:t>
            </a:r>
          </a:p>
          <a:p>
            <a:r>
              <a:rPr lang="en-US" dirty="0"/>
              <a:t>Data Collection can be challenging</a:t>
            </a:r>
          </a:p>
          <a:p>
            <a:pPr lvl="1"/>
            <a:r>
              <a:rPr lang="en-US" dirty="0"/>
              <a:t>Most important/biggest emitters:  Electricity, Natural Gas, Transportation.</a:t>
            </a:r>
          </a:p>
          <a:p>
            <a:pPr lvl="1"/>
            <a:r>
              <a:rPr lang="en-US" dirty="0"/>
              <a:t>Other data:  Wastewater</a:t>
            </a:r>
            <a:r>
              <a:rPr lang="en-US"/>
              <a:t>, trash</a:t>
            </a:r>
            <a:endParaRPr lang="en-US" dirty="0"/>
          </a:p>
        </p:txBody>
      </p:sp>
      <p:sp>
        <p:nvSpPr>
          <p:cNvPr id="4" name="Slide Number Placeholder 3">
            <a:extLst>
              <a:ext uri="{FF2B5EF4-FFF2-40B4-BE49-F238E27FC236}">
                <a16:creationId xmlns:a16="http://schemas.microsoft.com/office/drawing/2014/main" id="{35FD7716-6EE1-3744-BBA3-DF3D55E6DEA9}"/>
              </a:ext>
            </a:extLst>
          </p:cNvPr>
          <p:cNvSpPr>
            <a:spLocks noGrp="1"/>
          </p:cNvSpPr>
          <p:nvPr>
            <p:ph type="sldNum" sz="quarter" idx="12"/>
          </p:nvPr>
        </p:nvSpPr>
        <p:spPr/>
        <p:txBody>
          <a:bodyPr/>
          <a:lstStyle/>
          <a:p>
            <a:fld id="{8BF1811F-7D2B-4B59-821E-B64D11248811}" type="slidenum">
              <a:rPr lang="en-US" smtClean="0"/>
              <a:t>34</a:t>
            </a:fld>
            <a:endParaRPr lang="en-US"/>
          </a:p>
        </p:txBody>
      </p:sp>
    </p:spTree>
    <p:extLst>
      <p:ext uri="{BB962C8B-B14F-4D97-AF65-F5344CB8AC3E}">
        <p14:creationId xmlns:p14="http://schemas.microsoft.com/office/powerpoint/2010/main" val="368387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9373-4C19-EA42-8D20-3B4EBBFF84FD}"/>
              </a:ext>
            </a:extLst>
          </p:cNvPr>
          <p:cNvSpPr>
            <a:spLocks noGrp="1"/>
          </p:cNvSpPr>
          <p:nvPr>
            <p:ph type="title"/>
          </p:nvPr>
        </p:nvSpPr>
        <p:spPr/>
        <p:txBody>
          <a:bodyPr/>
          <a:lstStyle/>
          <a:p>
            <a:r>
              <a:rPr lang="en-US" dirty="0"/>
              <a:t>Community Inventory</a:t>
            </a:r>
          </a:p>
        </p:txBody>
      </p:sp>
      <p:pic>
        <p:nvPicPr>
          <p:cNvPr id="6" name="Content Placeholder 5" descr="Chart, diagram&#10;&#10;Description automatically generated">
            <a:extLst>
              <a:ext uri="{FF2B5EF4-FFF2-40B4-BE49-F238E27FC236}">
                <a16:creationId xmlns:a16="http://schemas.microsoft.com/office/drawing/2014/main" id="{22244419-B7C5-644B-B92C-2C1D26A4C7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9897" y="1976438"/>
            <a:ext cx="9997006" cy="4348162"/>
          </a:xfrm>
        </p:spPr>
      </p:pic>
      <p:sp>
        <p:nvSpPr>
          <p:cNvPr id="4" name="Slide Number Placeholder 3">
            <a:extLst>
              <a:ext uri="{FF2B5EF4-FFF2-40B4-BE49-F238E27FC236}">
                <a16:creationId xmlns:a16="http://schemas.microsoft.com/office/drawing/2014/main" id="{B880F13E-EDFB-4740-8028-0A16F5AA5FA1}"/>
              </a:ext>
            </a:extLst>
          </p:cNvPr>
          <p:cNvSpPr>
            <a:spLocks noGrp="1"/>
          </p:cNvSpPr>
          <p:nvPr>
            <p:ph type="sldNum" sz="quarter" idx="12"/>
          </p:nvPr>
        </p:nvSpPr>
        <p:spPr/>
        <p:txBody>
          <a:bodyPr/>
          <a:lstStyle/>
          <a:p>
            <a:fld id="{8BF1811F-7D2B-4B59-821E-B64D11248811}" type="slidenum">
              <a:rPr lang="en-US" smtClean="0"/>
              <a:t>35</a:t>
            </a:fld>
            <a:endParaRPr lang="en-US"/>
          </a:p>
        </p:txBody>
      </p:sp>
    </p:spTree>
    <p:extLst>
      <p:ext uri="{BB962C8B-B14F-4D97-AF65-F5344CB8AC3E}">
        <p14:creationId xmlns:p14="http://schemas.microsoft.com/office/powerpoint/2010/main" val="26003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DC62A6-8B56-4F92-A413-D5C2D4A0F5E5}"/>
              </a:ext>
            </a:extLst>
          </p:cNvPr>
          <p:cNvSpPr>
            <a:spLocks noGrp="1"/>
          </p:cNvSpPr>
          <p:nvPr>
            <p:ph type="body" sz="quarter" idx="13"/>
          </p:nvPr>
        </p:nvSpPr>
        <p:spPr>
          <a:xfrm>
            <a:off x="554214" y="685800"/>
            <a:ext cx="10972800" cy="609600"/>
          </a:xfrm>
        </p:spPr>
        <p:txBody>
          <a:bodyPr>
            <a:normAutofit/>
          </a:bodyPr>
          <a:lstStyle/>
          <a:p>
            <a:r>
              <a:rPr lang="en-US" dirty="0"/>
              <a:t>Community GHG Inventory – 2015 to 2018</a:t>
            </a:r>
          </a:p>
        </p:txBody>
      </p:sp>
      <p:pic>
        <p:nvPicPr>
          <p:cNvPr id="11" name="Content Placeholder 10" descr="Graphical user interface, text, application&#10;&#10;Description automatically generated">
            <a:extLst>
              <a:ext uri="{FF2B5EF4-FFF2-40B4-BE49-F238E27FC236}">
                <a16:creationId xmlns:a16="http://schemas.microsoft.com/office/drawing/2014/main" id="{3E081C1E-04B5-DE45-A1A8-F732673D91AA}"/>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076325" y="1295400"/>
            <a:ext cx="10039350" cy="4724400"/>
          </a:xfrm>
        </p:spPr>
      </p:pic>
    </p:spTree>
    <p:extLst>
      <p:ext uri="{BB962C8B-B14F-4D97-AF65-F5344CB8AC3E}">
        <p14:creationId xmlns:p14="http://schemas.microsoft.com/office/powerpoint/2010/main" val="190087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5C9A-CA5A-4DF7-9920-51704ECC5813}"/>
              </a:ext>
            </a:extLst>
          </p:cNvPr>
          <p:cNvSpPr>
            <a:spLocks noGrp="1"/>
          </p:cNvSpPr>
          <p:nvPr>
            <p:ph type="title"/>
          </p:nvPr>
        </p:nvSpPr>
        <p:spPr>
          <a:xfrm>
            <a:off x="609600" y="817562"/>
            <a:ext cx="11277600" cy="1006475"/>
          </a:xfrm>
        </p:spPr>
        <p:txBody>
          <a:bodyPr anchor="ctr">
            <a:normAutofit/>
          </a:bodyPr>
          <a:lstStyle/>
          <a:p>
            <a:r>
              <a:rPr lang="en-US"/>
              <a:t>Municipal Inventory</a:t>
            </a:r>
            <a:endParaRPr lang="en-US" dirty="0"/>
          </a:p>
        </p:txBody>
      </p:sp>
      <p:pic>
        <p:nvPicPr>
          <p:cNvPr id="1026" name="Picture 2" descr="Chart, diagram&#10;&#10;Description automatically generated">
            <a:extLst>
              <a:ext uri="{FF2B5EF4-FFF2-40B4-BE49-F238E27FC236}">
                <a16:creationId xmlns:a16="http://schemas.microsoft.com/office/drawing/2014/main" id="{E1B91BFE-2B07-419F-AB35-44E5784542A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50511" y="1976437"/>
            <a:ext cx="9995777" cy="43481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386C4AC-148C-4A56-9C8C-688B37AAEA09}"/>
              </a:ext>
            </a:extLst>
          </p:cNvPr>
          <p:cNvSpPr>
            <a:spLocks noGrp="1"/>
          </p:cNvSpPr>
          <p:nvPr>
            <p:ph type="sldNum" sz="quarter" idx="12"/>
          </p:nvPr>
        </p:nvSpPr>
        <p:spPr>
          <a:xfrm>
            <a:off x="60960" y="6416675"/>
            <a:ext cx="762000" cy="365125"/>
          </a:xfrm>
        </p:spPr>
        <p:txBody>
          <a:bodyPr anchor="ctr">
            <a:normAutofit/>
          </a:bodyPr>
          <a:lstStyle/>
          <a:p>
            <a:pPr>
              <a:spcAft>
                <a:spcPts val="600"/>
              </a:spcAft>
            </a:pPr>
            <a:fld id="{8BF1811F-7D2B-4B59-821E-B64D11248811}" type="slidenum">
              <a:rPr lang="en-US" smtClean="0"/>
              <a:pPr>
                <a:spcAft>
                  <a:spcPts val="600"/>
                </a:spcAft>
              </a:pPr>
              <a:t>37</a:t>
            </a:fld>
            <a:endParaRPr lang="en-US"/>
          </a:p>
        </p:txBody>
      </p:sp>
    </p:spTree>
    <p:extLst>
      <p:ext uri="{BB962C8B-B14F-4D97-AF65-F5344CB8AC3E}">
        <p14:creationId xmlns:p14="http://schemas.microsoft.com/office/powerpoint/2010/main" val="190149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DC62A6-8B56-4F92-A413-D5C2D4A0F5E5}"/>
              </a:ext>
            </a:extLst>
          </p:cNvPr>
          <p:cNvSpPr>
            <a:spLocks noGrp="1"/>
          </p:cNvSpPr>
          <p:nvPr>
            <p:ph type="title"/>
          </p:nvPr>
        </p:nvSpPr>
        <p:spPr>
          <a:xfrm>
            <a:off x="609600" y="817562"/>
            <a:ext cx="11277600" cy="1006475"/>
          </a:xfrm>
        </p:spPr>
        <p:txBody>
          <a:bodyPr anchor="ctr">
            <a:normAutofit/>
          </a:bodyPr>
          <a:lstStyle/>
          <a:p>
            <a:r>
              <a:rPr lang="en-US" sz="4100"/>
              <a:t>Municipal GHG Inventory – 2015 to 2018</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2F63C7AC-7F17-4E24-842E-FC550F294E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2695" y="1976437"/>
            <a:ext cx="9251410" cy="4348163"/>
          </a:xfrm>
          <a:noFill/>
        </p:spPr>
      </p:pic>
      <p:sp>
        <p:nvSpPr>
          <p:cNvPr id="8" name="Slide Number Placeholder 3">
            <a:extLst>
              <a:ext uri="{FF2B5EF4-FFF2-40B4-BE49-F238E27FC236}">
                <a16:creationId xmlns:a16="http://schemas.microsoft.com/office/drawing/2014/main" id="{B704BE76-DD80-4F63-82BF-F6897A167CBA}"/>
              </a:ext>
            </a:extLst>
          </p:cNvPr>
          <p:cNvSpPr>
            <a:spLocks noGrp="1"/>
          </p:cNvSpPr>
          <p:nvPr>
            <p:ph type="sldNum" sz="quarter" idx="12"/>
          </p:nvPr>
        </p:nvSpPr>
        <p:spPr>
          <a:xfrm>
            <a:off x="60960" y="6416675"/>
            <a:ext cx="762000" cy="365125"/>
          </a:xfrm>
        </p:spPr>
        <p:txBody>
          <a:bodyPr/>
          <a:lstStyle/>
          <a:p>
            <a:pPr>
              <a:spcAft>
                <a:spcPts val="600"/>
              </a:spcAft>
            </a:pPr>
            <a:fld id="{8BF1811F-7D2B-4B59-821E-B64D11248811}" type="slidenum">
              <a:rPr lang="en-US" smtClean="0"/>
              <a:pPr>
                <a:spcAft>
                  <a:spcPts val="600"/>
                </a:spcAft>
              </a:pPr>
              <a:t>38</a:t>
            </a:fld>
            <a:endParaRPr lang="en-US"/>
          </a:p>
        </p:txBody>
      </p:sp>
    </p:spTree>
    <p:extLst>
      <p:ext uri="{BB962C8B-B14F-4D97-AF65-F5344CB8AC3E}">
        <p14:creationId xmlns:p14="http://schemas.microsoft.com/office/powerpoint/2010/main" val="12459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BAE0C-DD49-4FE6-98B7-79E00D890F87}"/>
              </a:ext>
            </a:extLst>
          </p:cNvPr>
          <p:cNvSpPr>
            <a:spLocks noGrp="1"/>
          </p:cNvSpPr>
          <p:nvPr>
            <p:ph type="title"/>
          </p:nvPr>
        </p:nvSpPr>
        <p:spPr>
          <a:xfrm>
            <a:off x="838200" y="817563"/>
            <a:ext cx="10515600" cy="858838"/>
          </a:xfrm>
        </p:spPr>
        <p:txBody>
          <a:bodyPr anchor="ctr">
            <a:normAutofit/>
          </a:bodyPr>
          <a:lstStyle/>
          <a:p>
            <a:r>
              <a:rPr lang="en-US" dirty="0"/>
              <a:t>Renewables and Efficiency</a:t>
            </a:r>
          </a:p>
        </p:txBody>
      </p:sp>
      <p:sp>
        <p:nvSpPr>
          <p:cNvPr id="3" name="Content Placeholder 2">
            <a:extLst>
              <a:ext uri="{FF2B5EF4-FFF2-40B4-BE49-F238E27FC236}">
                <a16:creationId xmlns:a16="http://schemas.microsoft.com/office/drawing/2014/main" id="{EAF4D41C-7181-40B3-84EE-C751F399A5FC}"/>
              </a:ext>
            </a:extLst>
          </p:cNvPr>
          <p:cNvSpPr>
            <a:spLocks noGrp="1"/>
          </p:cNvSpPr>
          <p:nvPr>
            <p:ph sz="half" idx="1"/>
          </p:nvPr>
        </p:nvSpPr>
        <p:spPr>
          <a:xfrm>
            <a:off x="838200" y="1905000"/>
            <a:ext cx="5105400" cy="4724400"/>
          </a:xfrm>
        </p:spPr>
        <p:txBody>
          <a:bodyPr>
            <a:normAutofit/>
          </a:bodyPr>
          <a:lstStyle/>
          <a:p>
            <a:r>
              <a:rPr lang="en-US" dirty="0"/>
              <a:t>Efficiency</a:t>
            </a:r>
          </a:p>
          <a:p>
            <a:pPr lvl="1"/>
            <a:r>
              <a:rPr lang="en-US" sz="2800" dirty="0"/>
              <a:t>New buildings built with efficiency as a priority</a:t>
            </a:r>
          </a:p>
          <a:p>
            <a:pPr lvl="1"/>
            <a:r>
              <a:rPr lang="en-US" sz="2800" dirty="0"/>
              <a:t>Energy use tracked in existing buildings</a:t>
            </a:r>
          </a:p>
          <a:p>
            <a:pPr lvl="1"/>
            <a:r>
              <a:rPr lang="en-US" sz="2800" dirty="0"/>
              <a:t>Streetlights LED Conversion</a:t>
            </a:r>
          </a:p>
          <a:p>
            <a:r>
              <a:rPr lang="en-US" dirty="0"/>
              <a:t>Renewables</a:t>
            </a:r>
          </a:p>
          <a:p>
            <a:pPr lvl="1"/>
            <a:r>
              <a:rPr lang="en-US" sz="2800" dirty="0"/>
              <a:t>Solar</a:t>
            </a:r>
          </a:p>
          <a:p>
            <a:pPr lvl="1"/>
            <a:r>
              <a:rPr lang="en-US" sz="2800" dirty="0"/>
              <a:t>Expanding geothermal</a:t>
            </a:r>
          </a:p>
          <a:p>
            <a:pPr marL="0" indent="0">
              <a:buNone/>
            </a:pPr>
            <a:endParaRPr lang="en-US" dirty="0"/>
          </a:p>
        </p:txBody>
      </p:sp>
      <p:pic>
        <p:nvPicPr>
          <p:cNvPr id="29" name="Picture 10">
            <a:extLst>
              <a:ext uri="{FF2B5EF4-FFF2-40B4-BE49-F238E27FC236}">
                <a16:creationId xmlns:a16="http://schemas.microsoft.com/office/drawing/2014/main" id="{2CF84C36-1739-7445-8C93-558CEDEB02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50" r="28130"/>
          <a:stretch/>
        </p:blipFill>
        <p:spPr bwMode="auto">
          <a:xfrm>
            <a:off x="6172200" y="1905000"/>
            <a:ext cx="5181600" cy="4724400"/>
          </a:xfrm>
          <a:prstGeom prst="rect">
            <a:avLst/>
          </a:prstGeom>
          <a:solidFill>
            <a:srgbClr val="FFFFFF"/>
          </a:solidFill>
        </p:spPr>
      </p:pic>
      <p:sp>
        <p:nvSpPr>
          <p:cNvPr id="4" name="Slide Number Placeholder 3">
            <a:extLst>
              <a:ext uri="{FF2B5EF4-FFF2-40B4-BE49-F238E27FC236}">
                <a16:creationId xmlns:a16="http://schemas.microsoft.com/office/drawing/2014/main" id="{62495D39-93A2-454C-9052-EB99E6E3C0A2}"/>
              </a:ext>
            </a:extLst>
          </p:cNvPr>
          <p:cNvSpPr>
            <a:spLocks noGrp="1"/>
          </p:cNvSpPr>
          <p:nvPr>
            <p:ph type="sldNum" sz="quarter" idx="12"/>
          </p:nvPr>
        </p:nvSpPr>
        <p:spPr>
          <a:xfrm>
            <a:off x="60960" y="6416675"/>
            <a:ext cx="762000" cy="365125"/>
          </a:xfrm>
        </p:spPr>
        <p:txBody>
          <a:bodyPr anchor="ctr">
            <a:normAutofit/>
          </a:bodyPr>
          <a:lstStyle/>
          <a:p>
            <a:pPr>
              <a:spcAft>
                <a:spcPts val="600"/>
              </a:spcAft>
            </a:pPr>
            <a:fld id="{8BF1811F-7D2B-4B59-821E-B64D11248811}" type="slidenum">
              <a:rPr lang="en-US" smtClean="0"/>
              <a:pPr>
                <a:spcAft>
                  <a:spcPts val="600"/>
                </a:spcAft>
              </a:pPr>
              <a:t>39</a:t>
            </a:fld>
            <a:endParaRPr lang="en-US"/>
          </a:p>
        </p:txBody>
      </p:sp>
    </p:spTree>
    <p:extLst>
      <p:ext uri="{BB962C8B-B14F-4D97-AF65-F5344CB8AC3E}">
        <p14:creationId xmlns:p14="http://schemas.microsoft.com/office/powerpoint/2010/main" val="113006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3C47-78EB-447B-81B4-5F786FF23846}"/>
              </a:ext>
            </a:extLst>
          </p:cNvPr>
          <p:cNvSpPr>
            <a:spLocks noGrp="1"/>
          </p:cNvSpPr>
          <p:nvPr>
            <p:ph type="title"/>
          </p:nvPr>
        </p:nvSpPr>
        <p:spPr/>
        <p:txBody>
          <a:bodyPr/>
          <a:lstStyle/>
          <a:p>
            <a:r>
              <a:rPr lang="en-US" dirty="0"/>
              <a:t>Overview of Climate Change and Impacts in Idaho</a:t>
            </a:r>
          </a:p>
        </p:txBody>
      </p:sp>
      <p:sp>
        <p:nvSpPr>
          <p:cNvPr id="3" name="Content Placeholder 2">
            <a:extLst>
              <a:ext uri="{FF2B5EF4-FFF2-40B4-BE49-F238E27FC236}">
                <a16:creationId xmlns:a16="http://schemas.microsoft.com/office/drawing/2014/main" id="{7795A4A0-FDBD-4CDE-A8B8-480421130A59}"/>
              </a:ext>
            </a:extLst>
          </p:cNvPr>
          <p:cNvSpPr>
            <a:spLocks noGrp="1"/>
          </p:cNvSpPr>
          <p:nvPr>
            <p:ph idx="1"/>
          </p:nvPr>
        </p:nvSpPr>
        <p:spPr>
          <a:xfrm>
            <a:off x="1410027" y="1566001"/>
            <a:ext cx="9371948" cy="2591471"/>
          </a:xfrm>
        </p:spPr>
        <p:txBody>
          <a:bodyPr/>
          <a:lstStyle/>
          <a:p>
            <a:endParaRPr lang="en-US" dirty="0"/>
          </a:p>
          <a:p>
            <a:r>
              <a:rPr lang="en-US" sz="2800" dirty="0"/>
              <a:t>Changes in plant productivity</a:t>
            </a:r>
          </a:p>
          <a:p>
            <a:r>
              <a:rPr lang="en-US" sz="2800" dirty="0"/>
              <a:t>Increase areas burned by wildfires</a:t>
            </a:r>
          </a:p>
          <a:p>
            <a:r>
              <a:rPr lang="en-US" sz="2800" dirty="0"/>
              <a:t>More precipitation falling as rain instead of snow</a:t>
            </a:r>
          </a:p>
          <a:p>
            <a:r>
              <a:rPr lang="en-US" sz="2800" dirty="0"/>
              <a:t>Drought</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03E9A2A-20FC-4154-9C58-D6663B5AC229}"/>
              </a:ext>
            </a:extLst>
          </p:cNvPr>
          <p:cNvSpPr>
            <a:spLocks noGrp="1"/>
          </p:cNvSpPr>
          <p:nvPr>
            <p:ph type="sldNum" sz="quarter" idx="12"/>
          </p:nvPr>
        </p:nvSpPr>
        <p:spPr/>
        <p:txBody>
          <a:bodyPr/>
          <a:lstStyle/>
          <a:p>
            <a:fld id="{9CD8D479-8942-46E8-A226-A4E01F7A105C}" type="slidenum">
              <a:rPr lang="en-US" smtClean="0"/>
              <a:t>4</a:t>
            </a:fld>
            <a:endParaRPr lang="en-US" dirty="0"/>
          </a:p>
        </p:txBody>
      </p:sp>
      <p:pic>
        <p:nvPicPr>
          <p:cNvPr id="6150" name="Picture 6" descr="Idaho state outline - High School Golf">
            <a:extLst>
              <a:ext uri="{FF2B5EF4-FFF2-40B4-BE49-F238E27FC236}">
                <a16:creationId xmlns:a16="http://schemas.microsoft.com/office/drawing/2014/main" id="{ADF5CB51-F146-4409-BFC9-38489156A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504" y="3257730"/>
            <a:ext cx="3118631" cy="321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69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F906-961C-4453-96FC-519B6D592C2D}"/>
              </a:ext>
            </a:extLst>
          </p:cNvPr>
          <p:cNvSpPr>
            <a:spLocks noGrp="1"/>
          </p:cNvSpPr>
          <p:nvPr>
            <p:ph type="title"/>
          </p:nvPr>
        </p:nvSpPr>
        <p:spPr>
          <a:xfrm>
            <a:off x="838200" y="817563"/>
            <a:ext cx="10515600" cy="858838"/>
          </a:xfrm>
        </p:spPr>
        <p:txBody>
          <a:bodyPr vert="horz" lIns="91440" tIns="45720" rIns="91440" bIns="45720" rtlCol="0" anchor="ctr">
            <a:normAutofit/>
          </a:bodyPr>
          <a:lstStyle/>
          <a:p>
            <a:r>
              <a:rPr lang="en-US" sz="4100" b="1" kern="1200" cap="all" baseline="0">
                <a:latin typeface="Century Gothic" panose="020B0502020202020204" pitchFamily="34" charset="0"/>
                <a:ea typeface="+mj-ea"/>
                <a:cs typeface="+mj-cs"/>
              </a:rPr>
              <a:t>Boise Climate Adaption Assessment </a:t>
            </a:r>
          </a:p>
        </p:txBody>
      </p:sp>
      <p:pic>
        <p:nvPicPr>
          <p:cNvPr id="5" name="Picture 4">
            <a:extLst>
              <a:ext uri="{FF2B5EF4-FFF2-40B4-BE49-F238E27FC236}">
                <a16:creationId xmlns:a16="http://schemas.microsoft.com/office/drawing/2014/main" id="{4BA14B0B-D1D9-42F9-8222-5595C47DA5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1933832"/>
            <a:ext cx="3649599" cy="4724400"/>
          </a:xfrm>
          <a:prstGeom prst="rect">
            <a:avLst/>
          </a:prstGeom>
          <a:no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2DD13F7F-EF9F-4B35-BB35-D12ACB4E722F}"/>
              </a:ext>
            </a:extLst>
          </p:cNvPr>
          <p:cNvSpPr/>
          <p:nvPr/>
        </p:nvSpPr>
        <p:spPr>
          <a:xfrm>
            <a:off x="5562600" y="1752600"/>
            <a:ext cx="5181600" cy="47244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solidFill>
                  <a:schemeClr val="tx2"/>
                </a:solidFill>
                <a:latin typeface="Century Gothic" panose="020B0502020202020204" pitchFamily="34" charset="0"/>
              </a:rPr>
              <a:t>2016 Boise Climate Adaptation Assessment</a:t>
            </a:r>
          </a:p>
          <a:p>
            <a:pPr indent="-228600">
              <a:lnSpc>
                <a:spcPct val="90000"/>
              </a:lnSpc>
              <a:spcAft>
                <a:spcPts val="1200"/>
              </a:spcAft>
              <a:buFont typeface="Arial" panose="020B0604020202020204" pitchFamily="34" charset="0"/>
              <a:buChar char="•"/>
            </a:pPr>
            <a:r>
              <a:rPr lang="en-US" sz="2200" b="1" cap="all" dirty="0">
                <a:solidFill>
                  <a:schemeClr val="tx2"/>
                </a:solidFill>
                <a:latin typeface="Century Gothic" panose="020B0502020202020204" pitchFamily="34" charset="0"/>
              </a:rPr>
              <a:t>Top 8 climate impacts</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Heat Stress Days</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Heavy Precipitation Days </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Irrigation Demands </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Drought Frequency </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Poor Air Quality Days</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Seasonal Stream Flows </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Flooding Danger </a:t>
            </a:r>
          </a:p>
          <a:p>
            <a:pPr marL="857250" lvl="1" indent="-228600">
              <a:lnSpc>
                <a:spcPct val="90000"/>
              </a:lnSpc>
              <a:spcBef>
                <a:spcPts val="0"/>
              </a:spcBef>
              <a:spcAft>
                <a:spcPts val="1200"/>
              </a:spcAft>
              <a:buFont typeface="Arial" panose="020B0604020202020204" pitchFamily="34" charset="0"/>
              <a:buChar char="•"/>
            </a:pPr>
            <a:r>
              <a:rPr lang="en-US" sz="2200" dirty="0">
                <a:solidFill>
                  <a:schemeClr val="tx2"/>
                </a:solidFill>
                <a:latin typeface="Century Gothic" panose="020B0502020202020204" pitchFamily="34" charset="0"/>
              </a:rPr>
              <a:t>Water Quality </a:t>
            </a:r>
          </a:p>
        </p:txBody>
      </p:sp>
      <p:sp>
        <p:nvSpPr>
          <p:cNvPr id="4" name="Slide Number Placeholder 3">
            <a:extLst>
              <a:ext uri="{FF2B5EF4-FFF2-40B4-BE49-F238E27FC236}">
                <a16:creationId xmlns:a16="http://schemas.microsoft.com/office/drawing/2014/main" id="{6C710168-6010-4445-896D-7E6A27986C8B}"/>
              </a:ext>
            </a:extLst>
          </p:cNvPr>
          <p:cNvSpPr>
            <a:spLocks noGrp="1"/>
          </p:cNvSpPr>
          <p:nvPr>
            <p:ph type="sldNum" sz="quarter" idx="12"/>
          </p:nvPr>
        </p:nvSpPr>
        <p:spPr>
          <a:xfrm>
            <a:off x="60960" y="6416675"/>
            <a:ext cx="762000" cy="365125"/>
          </a:xfrm>
        </p:spPr>
        <p:txBody>
          <a:bodyPr vert="horz" lIns="91440" tIns="45720" rIns="91440" bIns="45720" rtlCol="0" anchor="ctr">
            <a:normAutofit/>
          </a:bodyPr>
          <a:lstStyle/>
          <a:p>
            <a:pPr>
              <a:spcAft>
                <a:spcPts val="600"/>
              </a:spcAft>
            </a:pPr>
            <a:fld id="{8BF1811F-7D2B-4B59-821E-B64D11248811}" type="slidenum">
              <a:rPr lang="en-US" smtClean="0"/>
              <a:pPr>
                <a:spcAft>
                  <a:spcPts val="600"/>
                </a:spcAft>
              </a:pPr>
              <a:t>40</a:t>
            </a:fld>
            <a:endParaRPr lang="en-US"/>
          </a:p>
        </p:txBody>
      </p:sp>
    </p:spTree>
    <p:extLst>
      <p:ext uri="{BB962C8B-B14F-4D97-AF65-F5344CB8AC3E}">
        <p14:creationId xmlns:p14="http://schemas.microsoft.com/office/powerpoint/2010/main" val="290461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BAE0C-DD49-4FE6-98B7-79E00D890F87}"/>
              </a:ext>
            </a:extLst>
          </p:cNvPr>
          <p:cNvSpPr>
            <a:spLocks noGrp="1"/>
          </p:cNvSpPr>
          <p:nvPr>
            <p:ph type="title"/>
          </p:nvPr>
        </p:nvSpPr>
        <p:spPr/>
        <p:txBody>
          <a:bodyPr/>
          <a:lstStyle/>
          <a:p>
            <a:r>
              <a:rPr lang="en-US" dirty="0"/>
              <a:t>Boise’s Energy Future</a:t>
            </a:r>
          </a:p>
        </p:txBody>
      </p:sp>
      <p:sp>
        <p:nvSpPr>
          <p:cNvPr id="4" name="Slide Number Placeholder 3">
            <a:extLst>
              <a:ext uri="{FF2B5EF4-FFF2-40B4-BE49-F238E27FC236}">
                <a16:creationId xmlns:a16="http://schemas.microsoft.com/office/drawing/2014/main" id="{62495D39-93A2-454C-9052-EB99E6E3C0A2}"/>
              </a:ext>
            </a:extLst>
          </p:cNvPr>
          <p:cNvSpPr>
            <a:spLocks noGrp="1"/>
          </p:cNvSpPr>
          <p:nvPr>
            <p:ph type="sldNum" sz="quarter" idx="12"/>
          </p:nvPr>
        </p:nvSpPr>
        <p:spPr/>
        <p:txBody>
          <a:bodyPr/>
          <a:lstStyle/>
          <a:p>
            <a:fld id="{8BF1811F-7D2B-4B59-821E-B64D11248811}" type="slidenum">
              <a:rPr lang="en-US" smtClean="0"/>
              <a:t>41</a:t>
            </a:fld>
            <a:endParaRPr lang="en-US"/>
          </a:p>
        </p:txBody>
      </p:sp>
      <p:sp>
        <p:nvSpPr>
          <p:cNvPr id="5" name="Content Placeholder 2">
            <a:extLst>
              <a:ext uri="{FF2B5EF4-FFF2-40B4-BE49-F238E27FC236}">
                <a16:creationId xmlns:a16="http://schemas.microsoft.com/office/drawing/2014/main" id="{2F186E3D-2392-44C6-93D4-737A380F0206}"/>
              </a:ext>
            </a:extLst>
          </p:cNvPr>
          <p:cNvSpPr txBox="1">
            <a:spLocks/>
          </p:cNvSpPr>
          <p:nvPr/>
        </p:nvSpPr>
        <p:spPr>
          <a:xfrm>
            <a:off x="437841" y="1824037"/>
            <a:ext cx="5384800" cy="4648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Completed 2018</a:t>
            </a:r>
          </a:p>
          <a:p>
            <a:r>
              <a:rPr lang="en-US" sz="2400" dirty="0"/>
              <a:t>Goals</a:t>
            </a:r>
          </a:p>
          <a:p>
            <a:pPr lvl="1"/>
            <a:r>
              <a:rPr lang="en-US" sz="2000" dirty="0"/>
              <a:t>100% clean electricity by 2035 with affordability and access for all</a:t>
            </a:r>
          </a:p>
          <a:p>
            <a:pPr lvl="1">
              <a:spcAft>
                <a:spcPts val="1200"/>
              </a:spcAft>
            </a:pPr>
            <a:r>
              <a:rPr lang="en-US" sz="2000" dirty="0"/>
              <a:t>100% clean electricity by 2030 for municipal operations</a:t>
            </a:r>
          </a:p>
          <a:p>
            <a:r>
              <a:rPr lang="en-US" sz="2400" dirty="0"/>
              <a:t>Actions for electricity and thermal energy (natural gas and geothermal) </a:t>
            </a:r>
          </a:p>
          <a:p>
            <a:r>
              <a:rPr lang="en-US" sz="2400" dirty="0"/>
              <a:t>Financial analysis/business case evaluation</a:t>
            </a:r>
          </a:p>
          <a:p>
            <a:endParaRPr lang="en-US" dirty="0"/>
          </a:p>
          <a:p>
            <a:pPr marL="0" indent="0">
              <a:buNone/>
            </a:pPr>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AAC31B4C-7A1A-4E5A-B2B3-4BE52736C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6822" y="1824037"/>
            <a:ext cx="5379697" cy="4735830"/>
          </a:xfrm>
          <a:prstGeom prst="rect">
            <a:avLst/>
          </a:prstGeom>
        </p:spPr>
      </p:pic>
    </p:spTree>
    <p:extLst>
      <p:ext uri="{BB962C8B-B14F-4D97-AF65-F5344CB8AC3E}">
        <p14:creationId xmlns:p14="http://schemas.microsoft.com/office/powerpoint/2010/main" val="91780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BAE0C-DD49-4FE6-98B7-79E00D890F87}"/>
              </a:ext>
            </a:extLst>
          </p:cNvPr>
          <p:cNvSpPr>
            <a:spLocks noGrp="1"/>
          </p:cNvSpPr>
          <p:nvPr>
            <p:ph type="title"/>
          </p:nvPr>
        </p:nvSpPr>
        <p:spPr>
          <a:xfrm>
            <a:off x="629759" y="691662"/>
            <a:ext cx="11277600" cy="1006475"/>
          </a:xfrm>
        </p:spPr>
        <p:txBody>
          <a:bodyPr/>
          <a:lstStyle/>
          <a:p>
            <a:r>
              <a:rPr lang="en-US" dirty="0"/>
              <a:t>Current State of Climate Work</a:t>
            </a:r>
          </a:p>
        </p:txBody>
      </p:sp>
      <p:sp>
        <p:nvSpPr>
          <p:cNvPr id="4" name="Slide Number Placeholder 3">
            <a:extLst>
              <a:ext uri="{FF2B5EF4-FFF2-40B4-BE49-F238E27FC236}">
                <a16:creationId xmlns:a16="http://schemas.microsoft.com/office/drawing/2014/main" id="{62495D39-93A2-454C-9052-EB99E6E3C0A2}"/>
              </a:ext>
            </a:extLst>
          </p:cNvPr>
          <p:cNvSpPr>
            <a:spLocks noGrp="1"/>
          </p:cNvSpPr>
          <p:nvPr>
            <p:ph type="sldNum" sz="quarter" idx="12"/>
          </p:nvPr>
        </p:nvSpPr>
        <p:spPr/>
        <p:txBody>
          <a:bodyPr/>
          <a:lstStyle/>
          <a:p>
            <a:fld id="{8BF1811F-7D2B-4B59-821E-B64D11248811}" type="slidenum">
              <a:rPr lang="en-US" smtClean="0"/>
              <a:t>42</a:t>
            </a:fld>
            <a:endParaRPr lang="en-US"/>
          </a:p>
        </p:txBody>
      </p:sp>
      <p:grpSp>
        <p:nvGrpSpPr>
          <p:cNvPr id="21" name="Group 20">
            <a:extLst>
              <a:ext uri="{FF2B5EF4-FFF2-40B4-BE49-F238E27FC236}">
                <a16:creationId xmlns:a16="http://schemas.microsoft.com/office/drawing/2014/main" id="{435269A0-941E-42D3-8F5E-A5E0E53713A6}"/>
              </a:ext>
            </a:extLst>
          </p:cNvPr>
          <p:cNvGrpSpPr/>
          <p:nvPr/>
        </p:nvGrpSpPr>
        <p:grpSpPr>
          <a:xfrm>
            <a:off x="441960" y="1611878"/>
            <a:ext cx="9748158" cy="4975766"/>
            <a:chOff x="796938" y="1224259"/>
            <a:chExt cx="9748158" cy="4975766"/>
          </a:xfrm>
        </p:grpSpPr>
        <p:pic>
          <p:nvPicPr>
            <p:cNvPr id="22" name="Picture 21">
              <a:extLst>
                <a:ext uri="{FF2B5EF4-FFF2-40B4-BE49-F238E27FC236}">
                  <a16:creationId xmlns:a16="http://schemas.microsoft.com/office/drawing/2014/main" id="{EE816D5E-23F0-4A64-8F74-C57195465F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6168" y="1224259"/>
              <a:ext cx="8258251" cy="1480646"/>
            </a:xfrm>
            <a:prstGeom prst="rect">
              <a:avLst/>
            </a:prstGeom>
          </p:spPr>
        </p:pic>
        <p:pic>
          <p:nvPicPr>
            <p:cNvPr id="23" name="Graphic 22" descr="Chevron arrows">
              <a:extLst>
                <a:ext uri="{FF2B5EF4-FFF2-40B4-BE49-F238E27FC236}">
                  <a16:creationId xmlns:a16="http://schemas.microsoft.com/office/drawing/2014/main" id="{C58814C5-1BD3-482C-8A33-98BCD7464F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101889" y="2541334"/>
              <a:ext cx="413220" cy="914400"/>
            </a:xfrm>
            <a:prstGeom prst="rect">
              <a:avLst/>
            </a:prstGeom>
          </p:spPr>
        </p:pic>
        <p:pic>
          <p:nvPicPr>
            <p:cNvPr id="24" name="Graphic 23" descr="Chevron arrows">
              <a:extLst>
                <a:ext uri="{FF2B5EF4-FFF2-40B4-BE49-F238E27FC236}">
                  <a16:creationId xmlns:a16="http://schemas.microsoft.com/office/drawing/2014/main" id="{644ADC84-D9EF-4253-8296-A040228BA1C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8607089" y="2541334"/>
              <a:ext cx="413220" cy="914400"/>
            </a:xfrm>
            <a:prstGeom prst="rect">
              <a:avLst/>
            </a:prstGeom>
          </p:spPr>
        </p:pic>
        <p:pic>
          <p:nvPicPr>
            <p:cNvPr id="25" name="Graphic 24" descr="Chevron arrows">
              <a:extLst>
                <a:ext uri="{FF2B5EF4-FFF2-40B4-BE49-F238E27FC236}">
                  <a16:creationId xmlns:a16="http://schemas.microsoft.com/office/drawing/2014/main" id="{76835C74-0181-4889-BFDF-8386AD90C6A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9758173" y="2557185"/>
              <a:ext cx="413220" cy="914400"/>
            </a:xfrm>
            <a:prstGeom prst="rect">
              <a:avLst/>
            </a:prstGeom>
          </p:spPr>
        </p:pic>
        <p:pic>
          <p:nvPicPr>
            <p:cNvPr id="26" name="Graphic 25" descr="Chevron arrows">
              <a:extLst>
                <a:ext uri="{FF2B5EF4-FFF2-40B4-BE49-F238E27FC236}">
                  <a16:creationId xmlns:a16="http://schemas.microsoft.com/office/drawing/2014/main" id="{683617FA-F823-4972-B152-2EC2FDF071E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6278947" y="2557185"/>
              <a:ext cx="413220" cy="914400"/>
            </a:xfrm>
            <a:prstGeom prst="rect">
              <a:avLst/>
            </a:prstGeom>
          </p:spPr>
        </p:pic>
        <p:pic>
          <p:nvPicPr>
            <p:cNvPr id="27" name="Graphic 26" descr="Chevron arrows">
              <a:extLst>
                <a:ext uri="{FF2B5EF4-FFF2-40B4-BE49-F238E27FC236}">
                  <a16:creationId xmlns:a16="http://schemas.microsoft.com/office/drawing/2014/main" id="{B3E641AA-D57A-4499-A182-8BF1487227F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7445845" y="2541334"/>
              <a:ext cx="413220" cy="914400"/>
            </a:xfrm>
            <a:prstGeom prst="rect">
              <a:avLst/>
            </a:prstGeom>
          </p:spPr>
        </p:pic>
        <p:pic>
          <p:nvPicPr>
            <p:cNvPr id="28" name="Graphic 27" descr="Chevron arrows">
              <a:extLst>
                <a:ext uri="{FF2B5EF4-FFF2-40B4-BE49-F238E27FC236}">
                  <a16:creationId xmlns:a16="http://schemas.microsoft.com/office/drawing/2014/main" id="{9D8D3DB2-BCC3-4CA1-AE31-06B98818F7D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3944400" y="2541334"/>
              <a:ext cx="413220" cy="914400"/>
            </a:xfrm>
            <a:prstGeom prst="rect">
              <a:avLst/>
            </a:prstGeom>
          </p:spPr>
        </p:pic>
        <p:pic>
          <p:nvPicPr>
            <p:cNvPr id="29" name="Graphic 28" descr="Chevron arrows">
              <a:extLst>
                <a:ext uri="{FF2B5EF4-FFF2-40B4-BE49-F238E27FC236}">
                  <a16:creationId xmlns:a16="http://schemas.microsoft.com/office/drawing/2014/main" id="{E8CAE70F-CE0C-4C6D-90B7-DD9FD47001BD}"/>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2720005" y="2541334"/>
              <a:ext cx="413220" cy="914400"/>
            </a:xfrm>
            <a:prstGeom prst="rect">
              <a:avLst/>
            </a:prstGeom>
          </p:spPr>
        </p:pic>
        <p:sp>
          <p:nvSpPr>
            <p:cNvPr id="30" name="TextBox 29">
              <a:extLst>
                <a:ext uri="{FF2B5EF4-FFF2-40B4-BE49-F238E27FC236}">
                  <a16:creationId xmlns:a16="http://schemas.microsoft.com/office/drawing/2014/main" id="{5C621483-0B3E-4E92-A34E-7C1AF8C215E9}"/>
                </a:ext>
              </a:extLst>
            </p:cNvPr>
            <p:cNvSpPr txBox="1"/>
            <p:nvPr/>
          </p:nvSpPr>
          <p:spPr>
            <a:xfrm>
              <a:off x="974867" y="1580720"/>
              <a:ext cx="1085554" cy="646331"/>
            </a:xfrm>
            <a:prstGeom prst="rect">
              <a:avLst/>
            </a:prstGeom>
            <a:noFill/>
          </p:spPr>
          <p:txBody>
            <a:bodyPr wrap="none" rtlCol="0">
              <a:spAutoFit/>
            </a:bodyPr>
            <a:lstStyle/>
            <a:p>
              <a:r>
                <a:rPr lang="en-US" dirty="0"/>
                <a:t>Current </a:t>
              </a:r>
            </a:p>
            <a:p>
              <a:r>
                <a:rPr lang="en-US" dirty="0"/>
                <a:t>Focus</a:t>
              </a:r>
            </a:p>
          </p:txBody>
        </p:sp>
        <p:pic>
          <p:nvPicPr>
            <p:cNvPr id="31" name="Picture 4" descr="Boise Transportation Action Plan by Gehl - Making Cities for ...">
              <a:extLst>
                <a:ext uri="{FF2B5EF4-FFF2-40B4-BE49-F238E27FC236}">
                  <a16:creationId xmlns:a16="http://schemas.microsoft.com/office/drawing/2014/main" id="{5A2825AA-D512-422F-9A91-304366B2BAB3}"/>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412227" y="3434344"/>
              <a:ext cx="2132869" cy="2760333"/>
            </a:xfrm>
            <a:prstGeom prst="rect">
              <a:avLst/>
            </a:prstGeom>
            <a:extLst>
              <a:ext uri="{909E8E84-426E-40DD-AFC4-6F175D3DCCD1}">
                <a14:hiddenFill xmlns:a14="http://schemas.microsoft.com/office/drawing/2010/main">
                  <a:solidFill>
                    <a:srgbClr val="FFFFFF"/>
                  </a:solidFill>
                </a14:hiddenFill>
              </a:ext>
            </a:extLst>
          </p:spPr>
        </p:pic>
        <p:pic>
          <p:nvPicPr>
            <p:cNvPr id="32" name="Picture 6" descr="Boise for Clean Water and Open Space - Home | Facebook">
              <a:extLst>
                <a:ext uri="{FF2B5EF4-FFF2-40B4-BE49-F238E27FC236}">
                  <a16:creationId xmlns:a16="http://schemas.microsoft.com/office/drawing/2014/main" id="{67A464BB-A0B3-46AC-B976-2436C524D46A}"/>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227321" y="3434344"/>
              <a:ext cx="2122716" cy="118872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8279BBE-B44A-4DBE-B4A7-1F39459000B5}"/>
                </a:ext>
              </a:extLst>
            </p:cNvPr>
            <p:cNvSpPr txBox="1"/>
            <p:nvPr/>
          </p:nvSpPr>
          <p:spPr>
            <a:xfrm>
              <a:off x="796938" y="4570215"/>
              <a:ext cx="1236236" cy="369332"/>
            </a:xfrm>
            <a:prstGeom prst="rect">
              <a:avLst/>
            </a:prstGeom>
            <a:noFill/>
          </p:spPr>
          <p:txBody>
            <a:bodyPr wrap="none" rtlCol="0">
              <a:spAutoFit/>
            </a:bodyPr>
            <a:lstStyle/>
            <a:p>
              <a:r>
                <a:rPr lang="en-US" dirty="0"/>
                <a:t>Examples</a:t>
              </a:r>
            </a:p>
          </p:txBody>
        </p:sp>
        <p:pic>
          <p:nvPicPr>
            <p:cNvPr id="34" name="Picture 8" descr="Twenty Mile South Farm | City of Boise">
              <a:extLst>
                <a:ext uri="{FF2B5EF4-FFF2-40B4-BE49-F238E27FC236}">
                  <a16:creationId xmlns:a16="http://schemas.microsoft.com/office/drawing/2014/main" id="{9D8D949A-E861-437A-8F5A-0C8CD08A02F8}"/>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382246" y="4705831"/>
              <a:ext cx="2241291" cy="14941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Untitled">
              <a:extLst>
                <a:ext uri="{FF2B5EF4-FFF2-40B4-BE49-F238E27FC236}">
                  <a16:creationId xmlns:a16="http://schemas.microsoft.com/office/drawing/2014/main" id="{1E58D8C2-F308-4CF2-A360-471D4D4CEA9E}"/>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2183580" y="3439693"/>
              <a:ext cx="2122716" cy="2760332"/>
            </a:xfrm>
            <a:prstGeom prst="rect">
              <a:avLst/>
            </a:prstGeom>
            <a:extLst>
              <a:ext uri="{909E8E84-426E-40DD-AFC4-6F175D3DCCD1}">
                <a14:hiddenFill xmlns:a14="http://schemas.microsoft.com/office/drawing/2010/main">
                  <a:solidFill>
                    <a:srgbClr val="FFFFFF"/>
                  </a:solidFill>
                </a14:hiddenFill>
              </a:ext>
            </a:extLst>
          </p:spPr>
        </p:pic>
        <p:pic>
          <p:nvPicPr>
            <p:cNvPr id="36" name="Picture 4" descr="Boise's composting program exceeding expectations in first year ...">
              <a:extLst>
                <a:ext uri="{FF2B5EF4-FFF2-40B4-BE49-F238E27FC236}">
                  <a16:creationId xmlns:a16="http://schemas.microsoft.com/office/drawing/2014/main" id="{F39146B4-8421-4C17-BE00-6AFA6436E24D}"/>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382246" y="3434344"/>
              <a:ext cx="1780879" cy="11887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Pure Water Brew Boise | City of Boise">
              <a:extLst>
                <a:ext uri="{FF2B5EF4-FFF2-40B4-BE49-F238E27FC236}">
                  <a16:creationId xmlns:a16="http://schemas.microsoft.com/office/drawing/2014/main" id="{8931A28A-F644-4544-AB13-B82A5BD83AC9}"/>
                </a:ext>
              </a:extLst>
            </p:cNvPr>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6733749" y="4750891"/>
              <a:ext cx="1592130" cy="14491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9B0A74A9-0034-4A39-A851-782F630B59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6845" y="1224259"/>
              <a:ext cx="8258251" cy="1480646"/>
            </a:xfrm>
            <a:prstGeom prst="rect">
              <a:avLst/>
            </a:prstGeom>
          </p:spPr>
        </p:pic>
        <p:pic>
          <p:nvPicPr>
            <p:cNvPr id="39" name="Graphic 38" descr="Chevron arrows">
              <a:extLst>
                <a:ext uri="{FF2B5EF4-FFF2-40B4-BE49-F238E27FC236}">
                  <a16:creationId xmlns:a16="http://schemas.microsoft.com/office/drawing/2014/main" id="{9CC0C77E-7E8D-4BCC-8D03-7EA11D2E89B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102566" y="2541334"/>
              <a:ext cx="413220" cy="914400"/>
            </a:xfrm>
            <a:prstGeom prst="rect">
              <a:avLst/>
            </a:prstGeom>
          </p:spPr>
        </p:pic>
        <p:pic>
          <p:nvPicPr>
            <p:cNvPr id="40" name="Graphic 39" descr="Chevron arrows">
              <a:extLst>
                <a:ext uri="{FF2B5EF4-FFF2-40B4-BE49-F238E27FC236}">
                  <a16:creationId xmlns:a16="http://schemas.microsoft.com/office/drawing/2014/main" id="{25519E1F-99C3-48CA-8E0D-8AE1E856B2F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6279624" y="2557185"/>
              <a:ext cx="413220" cy="914400"/>
            </a:xfrm>
            <a:prstGeom prst="rect">
              <a:avLst/>
            </a:prstGeom>
          </p:spPr>
        </p:pic>
        <p:pic>
          <p:nvPicPr>
            <p:cNvPr id="41" name="Graphic 40" descr="Chevron arrows">
              <a:extLst>
                <a:ext uri="{FF2B5EF4-FFF2-40B4-BE49-F238E27FC236}">
                  <a16:creationId xmlns:a16="http://schemas.microsoft.com/office/drawing/2014/main" id="{1DE7F077-F0E4-4A4A-A31C-F7F4770672AC}"/>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7446522" y="2541334"/>
              <a:ext cx="413220" cy="914400"/>
            </a:xfrm>
            <a:prstGeom prst="rect">
              <a:avLst/>
            </a:prstGeom>
          </p:spPr>
        </p:pic>
        <p:pic>
          <p:nvPicPr>
            <p:cNvPr id="42" name="Graphic 41" descr="Chevron arrows">
              <a:extLst>
                <a:ext uri="{FF2B5EF4-FFF2-40B4-BE49-F238E27FC236}">
                  <a16:creationId xmlns:a16="http://schemas.microsoft.com/office/drawing/2014/main" id="{6F8CF934-6A6F-41F5-A8F9-8D4C5B6B9A6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3945077" y="2541334"/>
              <a:ext cx="413220" cy="914400"/>
            </a:xfrm>
            <a:prstGeom prst="rect">
              <a:avLst/>
            </a:prstGeom>
          </p:spPr>
        </p:pic>
        <p:pic>
          <p:nvPicPr>
            <p:cNvPr id="43" name="Graphic 42" descr="Chevron arrows">
              <a:extLst>
                <a:ext uri="{FF2B5EF4-FFF2-40B4-BE49-F238E27FC236}">
                  <a16:creationId xmlns:a16="http://schemas.microsoft.com/office/drawing/2014/main" id="{075E1F0D-5FE9-4F23-8FAB-F91C0CD90729}"/>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2720682" y="2541334"/>
              <a:ext cx="413220" cy="914400"/>
            </a:xfrm>
            <a:prstGeom prst="rect">
              <a:avLst/>
            </a:prstGeom>
          </p:spPr>
        </p:pic>
        <p:sp>
          <p:nvSpPr>
            <p:cNvPr id="44" name="TextBox 43">
              <a:extLst>
                <a:ext uri="{FF2B5EF4-FFF2-40B4-BE49-F238E27FC236}">
                  <a16:creationId xmlns:a16="http://schemas.microsoft.com/office/drawing/2014/main" id="{3401EC6C-47D2-4741-803B-775D44F5720D}"/>
                </a:ext>
              </a:extLst>
            </p:cNvPr>
            <p:cNvSpPr txBox="1"/>
            <p:nvPr/>
          </p:nvSpPr>
          <p:spPr>
            <a:xfrm>
              <a:off x="975544" y="1580720"/>
              <a:ext cx="1085554" cy="646331"/>
            </a:xfrm>
            <a:prstGeom prst="rect">
              <a:avLst/>
            </a:prstGeom>
            <a:noFill/>
          </p:spPr>
          <p:txBody>
            <a:bodyPr wrap="none" rtlCol="0">
              <a:spAutoFit/>
            </a:bodyPr>
            <a:lstStyle/>
            <a:p>
              <a:r>
                <a:rPr lang="en-US" dirty="0"/>
                <a:t>Current </a:t>
              </a:r>
            </a:p>
            <a:p>
              <a:r>
                <a:rPr lang="en-US" dirty="0"/>
                <a:t>Focus</a:t>
              </a:r>
            </a:p>
          </p:txBody>
        </p:sp>
      </p:grpSp>
    </p:spTree>
    <p:extLst>
      <p:ext uri="{BB962C8B-B14F-4D97-AF65-F5344CB8AC3E}">
        <p14:creationId xmlns:p14="http://schemas.microsoft.com/office/powerpoint/2010/main" val="366789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EE81-CAA2-4424-8C90-311EDCF64394}"/>
              </a:ext>
            </a:extLst>
          </p:cNvPr>
          <p:cNvSpPr>
            <a:spLocks noGrp="1"/>
          </p:cNvSpPr>
          <p:nvPr>
            <p:ph type="title"/>
          </p:nvPr>
        </p:nvSpPr>
        <p:spPr/>
        <p:txBody>
          <a:bodyPr/>
          <a:lstStyle/>
          <a:p>
            <a:r>
              <a:rPr lang="en-US" dirty="0"/>
              <a:t>New Climate Division</a:t>
            </a:r>
          </a:p>
        </p:txBody>
      </p:sp>
      <p:sp>
        <p:nvSpPr>
          <p:cNvPr id="3" name="Content Placeholder 2">
            <a:extLst>
              <a:ext uri="{FF2B5EF4-FFF2-40B4-BE49-F238E27FC236}">
                <a16:creationId xmlns:a16="http://schemas.microsoft.com/office/drawing/2014/main" id="{D2DF30E3-046D-4144-8625-8B59C0FC7A23}"/>
              </a:ext>
            </a:extLst>
          </p:cNvPr>
          <p:cNvSpPr>
            <a:spLocks noGrp="1"/>
          </p:cNvSpPr>
          <p:nvPr>
            <p:ph idx="1"/>
          </p:nvPr>
        </p:nvSpPr>
        <p:spPr/>
        <p:txBody>
          <a:bodyPr/>
          <a:lstStyle/>
          <a:p>
            <a:r>
              <a:rPr lang="en-US" dirty="0"/>
              <a:t>Resides in Public Works</a:t>
            </a:r>
          </a:p>
          <a:p>
            <a:r>
              <a:rPr lang="en-US" dirty="0"/>
              <a:t>Reallocated current resources (4 FTE)</a:t>
            </a:r>
          </a:p>
          <a:p>
            <a:r>
              <a:rPr lang="en-US"/>
              <a:t>Develop </a:t>
            </a:r>
            <a:r>
              <a:rPr lang="en-US" dirty="0"/>
              <a:t>and implement Climate Action Framework</a:t>
            </a:r>
          </a:p>
          <a:p>
            <a:r>
              <a:rPr lang="en-US" dirty="0"/>
              <a:t>Lead implementation of initiatives:</a:t>
            </a:r>
          </a:p>
          <a:p>
            <a:pPr lvl="1"/>
            <a:r>
              <a:rPr lang="en-US" dirty="0"/>
              <a:t>Carbon footprint and GHG reduction- tracking/metrics</a:t>
            </a:r>
          </a:p>
          <a:p>
            <a:pPr lvl="1"/>
            <a:r>
              <a:rPr lang="en-US" dirty="0"/>
              <a:t>Energy (efficiency, renewable, thermal, PUC coordination)</a:t>
            </a:r>
          </a:p>
          <a:p>
            <a:pPr lvl="1"/>
            <a:r>
              <a:rPr lang="en-US" dirty="0"/>
              <a:t>Other Initiatives</a:t>
            </a:r>
          </a:p>
          <a:p>
            <a:r>
              <a:rPr lang="en-US" dirty="0"/>
              <a:t>Coordinate across city departments and external stakeholders</a:t>
            </a:r>
          </a:p>
        </p:txBody>
      </p:sp>
      <p:sp>
        <p:nvSpPr>
          <p:cNvPr id="4" name="Slide Number Placeholder 3">
            <a:extLst>
              <a:ext uri="{FF2B5EF4-FFF2-40B4-BE49-F238E27FC236}">
                <a16:creationId xmlns:a16="http://schemas.microsoft.com/office/drawing/2014/main" id="{9ABC2453-D4FC-494A-9543-7999C26CF958}"/>
              </a:ext>
            </a:extLst>
          </p:cNvPr>
          <p:cNvSpPr>
            <a:spLocks noGrp="1"/>
          </p:cNvSpPr>
          <p:nvPr>
            <p:ph type="sldNum" sz="quarter" idx="12"/>
          </p:nvPr>
        </p:nvSpPr>
        <p:spPr/>
        <p:txBody>
          <a:bodyPr/>
          <a:lstStyle/>
          <a:p>
            <a:fld id="{8BF1811F-7D2B-4B59-821E-B64D11248811}" type="slidenum">
              <a:rPr lang="en-US" smtClean="0"/>
              <a:t>43</a:t>
            </a:fld>
            <a:endParaRPr lang="en-US"/>
          </a:p>
        </p:txBody>
      </p:sp>
    </p:spTree>
    <p:extLst>
      <p:ext uri="{BB962C8B-B14F-4D97-AF65-F5344CB8AC3E}">
        <p14:creationId xmlns:p14="http://schemas.microsoft.com/office/powerpoint/2010/main" val="401739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EE81-CAA2-4424-8C90-311EDCF64394}"/>
              </a:ext>
            </a:extLst>
          </p:cNvPr>
          <p:cNvSpPr>
            <a:spLocks noGrp="1"/>
          </p:cNvSpPr>
          <p:nvPr>
            <p:ph type="title"/>
          </p:nvPr>
        </p:nvSpPr>
        <p:spPr>
          <a:xfrm>
            <a:off x="304800" y="659276"/>
            <a:ext cx="11582400" cy="1006475"/>
          </a:xfrm>
        </p:spPr>
        <p:txBody>
          <a:bodyPr>
            <a:normAutofit/>
          </a:bodyPr>
          <a:lstStyle/>
          <a:p>
            <a:r>
              <a:rPr lang="en-US" dirty="0"/>
              <a:t>Climate Action </a:t>
            </a:r>
            <a:r>
              <a:rPr lang="en-US" dirty="0" err="1"/>
              <a:t>FrameWork</a:t>
            </a:r>
            <a:endParaRPr lang="en-US" dirty="0"/>
          </a:p>
        </p:txBody>
      </p:sp>
      <p:sp>
        <p:nvSpPr>
          <p:cNvPr id="4" name="Slide Number Placeholder 3">
            <a:extLst>
              <a:ext uri="{FF2B5EF4-FFF2-40B4-BE49-F238E27FC236}">
                <a16:creationId xmlns:a16="http://schemas.microsoft.com/office/drawing/2014/main" id="{9ABC2453-D4FC-494A-9543-7999C26CF958}"/>
              </a:ext>
            </a:extLst>
          </p:cNvPr>
          <p:cNvSpPr>
            <a:spLocks noGrp="1"/>
          </p:cNvSpPr>
          <p:nvPr>
            <p:ph type="sldNum" sz="quarter" idx="12"/>
          </p:nvPr>
        </p:nvSpPr>
        <p:spPr/>
        <p:txBody>
          <a:bodyPr/>
          <a:lstStyle/>
          <a:p>
            <a:fld id="{8BF1811F-7D2B-4B59-821E-B64D11248811}" type="slidenum">
              <a:rPr lang="en-US" smtClean="0"/>
              <a:t>44</a:t>
            </a:fld>
            <a:endParaRPr lang="en-US"/>
          </a:p>
        </p:txBody>
      </p:sp>
      <p:sp>
        <p:nvSpPr>
          <p:cNvPr id="5" name="Content Placeholder 3">
            <a:extLst>
              <a:ext uri="{FF2B5EF4-FFF2-40B4-BE49-F238E27FC236}">
                <a16:creationId xmlns:a16="http://schemas.microsoft.com/office/drawing/2014/main" id="{C011439A-C1AD-42F6-9278-6B9713BABC83}"/>
              </a:ext>
            </a:extLst>
          </p:cNvPr>
          <p:cNvSpPr txBox="1">
            <a:spLocks/>
          </p:cNvSpPr>
          <p:nvPr/>
        </p:nvSpPr>
        <p:spPr>
          <a:xfrm>
            <a:off x="444019" y="4312472"/>
            <a:ext cx="10778924" cy="2240728"/>
          </a:xfrm>
          <a:prstGeom prst="rect">
            <a:avLst/>
          </a:prstGeom>
          <a:solidFill>
            <a:srgbClr val="F8F8F8"/>
          </a:solidFill>
          <a:ln>
            <a:solidFill>
              <a:schemeClr val="accent2">
                <a:lumMod val="60000"/>
                <a:lumOff val="40000"/>
              </a:schemeClr>
            </a:solidFill>
          </a:ln>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Key Outcomes:</a:t>
            </a:r>
          </a:p>
          <a:p>
            <a:r>
              <a:rPr lang="en-US" dirty="0">
                <a:latin typeface="+mn-lt"/>
              </a:rPr>
              <a:t>Identify specific goals and actions for Community and City Operations</a:t>
            </a:r>
          </a:p>
          <a:p>
            <a:r>
              <a:rPr lang="en-US" dirty="0">
                <a:latin typeface="+mn-lt"/>
              </a:rPr>
              <a:t>Equity as the foundation</a:t>
            </a:r>
          </a:p>
          <a:p>
            <a:r>
              <a:rPr lang="en-US" dirty="0">
                <a:latin typeface="+mn-lt"/>
              </a:rPr>
              <a:t>Serve as “umbrella” for all climate work</a:t>
            </a:r>
          </a:p>
          <a:p>
            <a:r>
              <a:rPr lang="en-US" dirty="0">
                <a:latin typeface="+mn-lt"/>
              </a:rPr>
              <a:t>Engage/promote community action</a:t>
            </a:r>
          </a:p>
        </p:txBody>
      </p:sp>
      <p:pic>
        <p:nvPicPr>
          <p:cNvPr id="6" name="Picture 5">
            <a:extLst>
              <a:ext uri="{FF2B5EF4-FFF2-40B4-BE49-F238E27FC236}">
                <a16:creationId xmlns:a16="http://schemas.microsoft.com/office/drawing/2014/main" id="{9DECEA8D-D537-4810-A8A3-AB6FB29345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7157" y="1665751"/>
            <a:ext cx="8305800" cy="1480646"/>
          </a:xfrm>
          <a:prstGeom prst="rect">
            <a:avLst/>
          </a:prstGeom>
        </p:spPr>
      </p:pic>
      <p:pic>
        <p:nvPicPr>
          <p:cNvPr id="7" name="Picture 6">
            <a:extLst>
              <a:ext uri="{FF2B5EF4-FFF2-40B4-BE49-F238E27FC236}">
                <a16:creationId xmlns:a16="http://schemas.microsoft.com/office/drawing/2014/main" id="{83FA184A-2DA2-451D-B83D-64B1F2C214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8952" y="1909395"/>
            <a:ext cx="658040" cy="679881"/>
          </a:xfrm>
          <a:prstGeom prst="rect">
            <a:avLst/>
          </a:prstGeom>
        </p:spPr>
      </p:pic>
      <p:pic>
        <p:nvPicPr>
          <p:cNvPr id="8" name="Picture 7" descr="A picture containing game, ball&#10;&#10;Description automatically generated">
            <a:extLst>
              <a:ext uri="{FF2B5EF4-FFF2-40B4-BE49-F238E27FC236}">
                <a16:creationId xmlns:a16="http://schemas.microsoft.com/office/drawing/2014/main" id="{071E1D74-E27C-4F12-A118-F973F3F784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45344" y="1894351"/>
            <a:ext cx="687159" cy="709967"/>
          </a:xfrm>
          <a:prstGeom prst="rect">
            <a:avLst/>
          </a:prstGeom>
        </p:spPr>
      </p:pic>
      <p:sp>
        <p:nvSpPr>
          <p:cNvPr id="9" name="TextBox 8">
            <a:extLst>
              <a:ext uri="{FF2B5EF4-FFF2-40B4-BE49-F238E27FC236}">
                <a16:creationId xmlns:a16="http://schemas.microsoft.com/office/drawing/2014/main" id="{476C60FF-3E21-4CA3-B6ED-327F87655E04}"/>
              </a:ext>
            </a:extLst>
          </p:cNvPr>
          <p:cNvSpPr txBox="1"/>
          <p:nvPr/>
        </p:nvSpPr>
        <p:spPr>
          <a:xfrm>
            <a:off x="9084173" y="2729534"/>
            <a:ext cx="824878" cy="400110"/>
          </a:xfrm>
          <a:prstGeom prst="rect">
            <a:avLst/>
          </a:prstGeom>
          <a:noFill/>
        </p:spPr>
        <p:txBody>
          <a:bodyPr wrap="square" rtlCol="0">
            <a:spAutoFit/>
          </a:bodyPr>
          <a:lstStyle/>
          <a:p>
            <a:pPr algn="ctr"/>
            <a:r>
              <a:rPr lang="en-US" sz="1000" b="1" dirty="0"/>
              <a:t>Climate Economy</a:t>
            </a:r>
          </a:p>
        </p:txBody>
      </p:sp>
      <p:sp>
        <p:nvSpPr>
          <p:cNvPr id="10" name="TextBox 9">
            <a:extLst>
              <a:ext uri="{FF2B5EF4-FFF2-40B4-BE49-F238E27FC236}">
                <a16:creationId xmlns:a16="http://schemas.microsoft.com/office/drawing/2014/main" id="{810ADCB5-DE3C-45DD-939E-98667AB2A9A0}"/>
              </a:ext>
            </a:extLst>
          </p:cNvPr>
          <p:cNvSpPr txBox="1"/>
          <p:nvPr/>
        </p:nvSpPr>
        <p:spPr>
          <a:xfrm>
            <a:off x="10382624" y="2748059"/>
            <a:ext cx="1084086" cy="400110"/>
          </a:xfrm>
          <a:prstGeom prst="rect">
            <a:avLst/>
          </a:prstGeom>
          <a:noFill/>
        </p:spPr>
        <p:txBody>
          <a:bodyPr wrap="square" rtlCol="0">
            <a:spAutoFit/>
          </a:bodyPr>
          <a:lstStyle/>
          <a:p>
            <a:pPr algn="ctr"/>
            <a:r>
              <a:rPr lang="en-US" sz="1000" b="1" dirty="0"/>
              <a:t>Climate and Health</a:t>
            </a:r>
          </a:p>
        </p:txBody>
      </p:sp>
      <p:sp>
        <p:nvSpPr>
          <p:cNvPr id="11" name="Content Placeholder 3">
            <a:extLst>
              <a:ext uri="{FF2B5EF4-FFF2-40B4-BE49-F238E27FC236}">
                <a16:creationId xmlns:a16="http://schemas.microsoft.com/office/drawing/2014/main" id="{4FFEAF4D-AE15-4A72-9FC0-631504A0D197}"/>
              </a:ext>
            </a:extLst>
          </p:cNvPr>
          <p:cNvSpPr txBox="1">
            <a:spLocks/>
          </p:cNvSpPr>
          <p:nvPr/>
        </p:nvSpPr>
        <p:spPr>
          <a:xfrm>
            <a:off x="1676400" y="3532191"/>
            <a:ext cx="10620293" cy="57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rgbClr val="4F5149"/>
                </a:solidFill>
                <a:latin typeface="+mn-lt"/>
                <a:ea typeface="+mn-ea"/>
                <a:cs typeface="+mn-cs"/>
              </a:defRPr>
            </a:lvl1pPr>
            <a:lvl2pPr marL="742950" indent="-285750" algn="l" defTabSz="914400" rtl="0" eaLnBrk="1" latinLnBrk="0" hangingPunct="1">
              <a:spcBef>
                <a:spcPct val="20000"/>
              </a:spcBef>
              <a:buClr>
                <a:srgbClr val="46A149"/>
              </a:buClr>
              <a:buFont typeface="Arial" panose="020B0604020202020204" pitchFamily="34" charset="0"/>
              <a:buChar char="•"/>
              <a:defRPr sz="2000" kern="1200">
                <a:solidFill>
                  <a:srgbClr val="4F5149"/>
                </a:solidFill>
                <a:latin typeface="+mn-lt"/>
                <a:ea typeface="+mn-ea"/>
                <a:cs typeface="+mn-cs"/>
              </a:defRPr>
            </a:lvl2pPr>
            <a:lvl3pPr marL="1143000" indent="-228600" algn="l" defTabSz="914400" rtl="0" eaLnBrk="1" latinLnBrk="0" hangingPunct="1">
              <a:spcBef>
                <a:spcPct val="20000"/>
              </a:spcBef>
              <a:buClr>
                <a:srgbClr val="DE6736"/>
              </a:buClr>
              <a:buFont typeface="Arial" panose="020B0604020202020204" pitchFamily="34" charset="0"/>
              <a:buChar char="•"/>
              <a:defRPr sz="1800" kern="1200">
                <a:solidFill>
                  <a:srgbClr val="4F5149"/>
                </a:solidFill>
                <a:latin typeface="+mn-lt"/>
                <a:ea typeface="+mn-ea"/>
                <a:cs typeface="+mn-cs"/>
              </a:defRPr>
            </a:lvl3pPr>
            <a:lvl4pPr marL="1600200" indent="-228600" algn="l" defTabSz="914400" rtl="0" eaLnBrk="1" latinLnBrk="0" hangingPunct="1">
              <a:spcBef>
                <a:spcPct val="20000"/>
              </a:spcBef>
              <a:buClr>
                <a:srgbClr val="B2B3AD"/>
              </a:buClr>
              <a:buFont typeface="Arial" panose="020B0604020202020204" pitchFamily="34" charset="0"/>
              <a:buChar char="–"/>
              <a:defRPr sz="1600" kern="1200">
                <a:solidFill>
                  <a:srgbClr val="4F5149"/>
                </a:solidFill>
                <a:latin typeface="+mn-lt"/>
                <a:ea typeface="+mn-ea"/>
                <a:cs typeface="+mn-cs"/>
              </a:defRPr>
            </a:lvl4pPr>
            <a:lvl5pPr marL="2057400" indent="-228600" algn="l" defTabSz="914400" rtl="0" eaLnBrk="1" latinLnBrk="0" hangingPunct="1">
              <a:spcBef>
                <a:spcPct val="20000"/>
              </a:spcBef>
              <a:buClr>
                <a:srgbClr val="419ECB"/>
              </a:buClr>
              <a:buFont typeface="Arial" panose="020B0604020202020204" pitchFamily="34" charset="0"/>
              <a:buChar char="»"/>
              <a:defRPr sz="1400" kern="1200">
                <a:solidFill>
                  <a:srgbClr val="4F514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For each focus area:  Mitigation, Adaptation and Resilience</a:t>
            </a:r>
          </a:p>
          <a:p>
            <a:endParaRPr lang="en-US" dirty="0"/>
          </a:p>
        </p:txBody>
      </p:sp>
    </p:spTree>
    <p:extLst>
      <p:ext uri="{BB962C8B-B14F-4D97-AF65-F5344CB8AC3E}">
        <p14:creationId xmlns:p14="http://schemas.microsoft.com/office/powerpoint/2010/main" val="37388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0916-4C53-42ED-B5B8-E90C88F697BF}"/>
              </a:ext>
            </a:extLst>
          </p:cNvPr>
          <p:cNvSpPr>
            <a:spLocks noGrp="1"/>
          </p:cNvSpPr>
          <p:nvPr>
            <p:ph type="title"/>
          </p:nvPr>
        </p:nvSpPr>
        <p:spPr>
          <a:xfrm>
            <a:off x="228600" y="817563"/>
            <a:ext cx="11963400" cy="706438"/>
          </a:xfrm>
        </p:spPr>
        <p:txBody>
          <a:bodyPr>
            <a:noAutofit/>
          </a:bodyPr>
          <a:lstStyle/>
          <a:p>
            <a:r>
              <a:rPr lang="en-US" sz="2800" dirty="0"/>
              <a:t>https://www.cityofboise.org/programs/climate-action/</a:t>
            </a:r>
          </a:p>
        </p:txBody>
      </p:sp>
      <p:sp>
        <p:nvSpPr>
          <p:cNvPr id="4" name="Slide Number Placeholder 3">
            <a:extLst>
              <a:ext uri="{FF2B5EF4-FFF2-40B4-BE49-F238E27FC236}">
                <a16:creationId xmlns:a16="http://schemas.microsoft.com/office/drawing/2014/main" id="{0514DBC0-4E0A-47BA-BEF0-F719D3A2F447}"/>
              </a:ext>
            </a:extLst>
          </p:cNvPr>
          <p:cNvSpPr>
            <a:spLocks noGrp="1"/>
          </p:cNvSpPr>
          <p:nvPr>
            <p:ph type="sldNum" sz="quarter" idx="12"/>
          </p:nvPr>
        </p:nvSpPr>
        <p:spPr/>
        <p:txBody>
          <a:bodyPr/>
          <a:lstStyle/>
          <a:p>
            <a:fld id="{8BF1811F-7D2B-4B59-821E-B64D11248811}" type="slidenum">
              <a:rPr lang="en-US" smtClean="0"/>
              <a:t>45</a:t>
            </a:fld>
            <a:endParaRPr lang="en-US"/>
          </a:p>
        </p:txBody>
      </p:sp>
      <p:pic>
        <p:nvPicPr>
          <p:cNvPr id="5" name="Content Placeholder 4" descr="Image result for thank you">
            <a:extLst>
              <a:ext uri="{FF2B5EF4-FFF2-40B4-BE49-F238E27FC236}">
                <a16:creationId xmlns:a16="http://schemas.microsoft.com/office/drawing/2014/main" id="{DCC79FBA-52E5-497A-A323-5B70CABA43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960" y="1858871"/>
            <a:ext cx="5445297" cy="3627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food sustainability">
            <a:extLst>
              <a:ext uri="{FF2B5EF4-FFF2-40B4-BE49-F238E27FC236}">
                <a16:creationId xmlns:a16="http://schemas.microsoft.com/office/drawing/2014/main" id="{2C9915D1-9EAA-4069-97CA-044F90B67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307" y="1858871"/>
            <a:ext cx="5353605" cy="36275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E4014B-8F85-49DC-AD64-494BE9FDCF5C}"/>
              </a:ext>
            </a:extLst>
          </p:cNvPr>
          <p:cNvSpPr txBox="1"/>
          <p:nvPr/>
        </p:nvSpPr>
        <p:spPr>
          <a:xfrm>
            <a:off x="1143000" y="5685432"/>
            <a:ext cx="8382000" cy="1384995"/>
          </a:xfrm>
          <a:prstGeom prst="rect">
            <a:avLst/>
          </a:prstGeom>
          <a:noFill/>
        </p:spPr>
        <p:txBody>
          <a:bodyPr wrap="square" rtlCol="0">
            <a:spAutoFit/>
          </a:bodyPr>
          <a:lstStyle/>
          <a:p>
            <a:pPr algn="ctr"/>
            <a:r>
              <a:rPr lang="en-US" sz="2800" dirty="0"/>
              <a:t>Amy Parrish      </a:t>
            </a:r>
            <a:r>
              <a:rPr lang="en-US" sz="2800" dirty="0">
                <a:hlinkClick r:id="rId4"/>
              </a:rPr>
              <a:t>abparrish@cityofboise.org</a:t>
            </a:r>
            <a:endParaRPr lang="en-US" sz="2800" dirty="0"/>
          </a:p>
          <a:p>
            <a:pPr algn="ctr"/>
            <a:r>
              <a:rPr lang="en-US" sz="2800" dirty="0"/>
              <a:t>Jami Goldman  </a:t>
            </a:r>
            <a:r>
              <a:rPr lang="en-US" sz="2800" dirty="0">
                <a:hlinkClick r:id="rId5"/>
              </a:rPr>
              <a:t>jgoldman@cityofboise.org</a:t>
            </a:r>
            <a:endParaRPr lang="en-US" sz="2800" dirty="0"/>
          </a:p>
          <a:p>
            <a:pPr algn="ctr"/>
            <a:endParaRPr lang="en-US" sz="2800" dirty="0"/>
          </a:p>
        </p:txBody>
      </p:sp>
    </p:spTree>
    <p:extLst>
      <p:ext uri="{BB962C8B-B14F-4D97-AF65-F5344CB8AC3E}">
        <p14:creationId xmlns:p14="http://schemas.microsoft.com/office/powerpoint/2010/main" val="19716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C4F6-39C6-49B7-8AA0-50A4CCAD9A58}"/>
              </a:ext>
            </a:extLst>
          </p:cNvPr>
          <p:cNvSpPr>
            <a:spLocks noGrp="1"/>
          </p:cNvSpPr>
          <p:nvPr>
            <p:ph type="title"/>
          </p:nvPr>
        </p:nvSpPr>
        <p:spPr/>
        <p:txBody>
          <a:bodyPr>
            <a:normAutofit/>
          </a:bodyPr>
          <a:lstStyle/>
          <a:p>
            <a:pPr algn="ctr"/>
            <a:r>
              <a:rPr lang="en-US" sz="4000" dirty="0"/>
              <a:t>Questions?</a:t>
            </a:r>
          </a:p>
        </p:txBody>
      </p:sp>
      <p:sp>
        <p:nvSpPr>
          <p:cNvPr id="4" name="Slide Number Placeholder 3">
            <a:extLst>
              <a:ext uri="{FF2B5EF4-FFF2-40B4-BE49-F238E27FC236}">
                <a16:creationId xmlns:a16="http://schemas.microsoft.com/office/drawing/2014/main" id="{43511493-187B-4716-95EF-1FBAC8B053AB}"/>
              </a:ext>
            </a:extLst>
          </p:cNvPr>
          <p:cNvSpPr>
            <a:spLocks noGrp="1"/>
          </p:cNvSpPr>
          <p:nvPr>
            <p:ph type="sldNum" sz="quarter" idx="12"/>
          </p:nvPr>
        </p:nvSpPr>
        <p:spPr/>
        <p:txBody>
          <a:bodyPr/>
          <a:lstStyle/>
          <a:p>
            <a:fld id="{9CD8D479-8942-46E8-A226-A4E01F7A105C}" type="slidenum">
              <a:rPr lang="en-US" smtClean="0"/>
              <a:t>46</a:t>
            </a:fld>
            <a:endParaRPr lang="en-US" dirty="0"/>
          </a:p>
        </p:txBody>
      </p:sp>
      <p:sp>
        <p:nvSpPr>
          <p:cNvPr id="5" name="Date Placeholder 4">
            <a:extLst>
              <a:ext uri="{FF2B5EF4-FFF2-40B4-BE49-F238E27FC236}">
                <a16:creationId xmlns:a16="http://schemas.microsoft.com/office/drawing/2014/main" id="{9137ABCA-FF07-4269-845F-A58ACCDEDFCC}"/>
              </a:ext>
            </a:extLst>
          </p:cNvPr>
          <p:cNvSpPr>
            <a:spLocks noGrp="1"/>
          </p:cNvSpPr>
          <p:nvPr>
            <p:ph type="dt" sz="half" idx="10"/>
          </p:nvPr>
        </p:nvSpPr>
        <p:spPr/>
        <p:txBody>
          <a:bodyPr/>
          <a:lstStyle/>
          <a:p>
            <a:fld id="{6DD1B487-36FD-4CED-B07A-1A81FC6540B1}" type="datetime1">
              <a:rPr lang="en-US" smtClean="0"/>
              <a:pPr/>
              <a:t>10/15/2020</a:t>
            </a:fld>
            <a:endParaRPr lang="en-US" dirty="0"/>
          </a:p>
        </p:txBody>
      </p:sp>
      <p:sp>
        <p:nvSpPr>
          <p:cNvPr id="6" name="Footer Placeholder 5">
            <a:extLst>
              <a:ext uri="{FF2B5EF4-FFF2-40B4-BE49-F238E27FC236}">
                <a16:creationId xmlns:a16="http://schemas.microsoft.com/office/drawing/2014/main" id="{EB6DA62E-A634-4C38-8E26-FD6CD6B816C2}"/>
              </a:ext>
            </a:extLst>
          </p:cNvPr>
          <p:cNvSpPr>
            <a:spLocks noGrp="1"/>
          </p:cNvSpPr>
          <p:nvPr>
            <p:ph type="ftr" sz="quarter" idx="11"/>
          </p:nvPr>
        </p:nvSpPr>
        <p:spPr/>
        <p:txBody>
          <a:bodyPr/>
          <a:lstStyle/>
          <a:p>
            <a:r>
              <a:rPr lang="en-US"/>
              <a:t>Add a footer</a:t>
            </a:r>
            <a:endParaRPr lang="en-US" dirty="0"/>
          </a:p>
        </p:txBody>
      </p:sp>
      <p:pic>
        <p:nvPicPr>
          <p:cNvPr id="7" name="Content Placeholder 6" descr="A picture containing sitting, table, front, blue&#10;&#10;Description automatically generated">
            <a:extLst>
              <a:ext uri="{FF2B5EF4-FFF2-40B4-BE49-F238E27FC236}">
                <a16:creationId xmlns:a16="http://schemas.microsoft.com/office/drawing/2014/main" id="{773C3F3C-BE8E-4556-812F-97C08B47FFDD}"/>
              </a:ext>
            </a:extLst>
          </p:cNvPr>
          <p:cNvPicPr>
            <a:picLocks noGrp="1" noChangeAspect="1"/>
          </p:cNvPicPr>
          <p:nvPr>
            <p:ph idx="1"/>
          </p:nvPr>
        </p:nvPicPr>
        <p:blipFill>
          <a:blip r:embed="rId2" cstate="print">
            <a:alphaModFix amt="73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85393" y="1565275"/>
            <a:ext cx="4621213" cy="4621213"/>
          </a:xfrm>
          <a:prstGeom prst="rect">
            <a:avLst/>
          </a:prstGeom>
        </p:spPr>
      </p:pic>
    </p:spTree>
    <p:extLst>
      <p:ext uri="{BB962C8B-B14F-4D97-AF65-F5344CB8AC3E}">
        <p14:creationId xmlns:p14="http://schemas.microsoft.com/office/powerpoint/2010/main" val="32343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604C-A38C-4B63-9E6E-D8BAD02B1EC6}"/>
              </a:ext>
            </a:extLst>
          </p:cNvPr>
          <p:cNvSpPr>
            <a:spLocks noGrp="1"/>
          </p:cNvSpPr>
          <p:nvPr>
            <p:ph type="title"/>
          </p:nvPr>
        </p:nvSpPr>
        <p:spPr/>
        <p:txBody>
          <a:bodyPr/>
          <a:lstStyle/>
          <a:p>
            <a:r>
              <a:rPr lang="en-US" dirty="0"/>
              <a:t>Why this topic is important to Planners?</a:t>
            </a:r>
          </a:p>
        </p:txBody>
      </p:sp>
      <p:sp>
        <p:nvSpPr>
          <p:cNvPr id="4" name="Slide Number Placeholder 3">
            <a:extLst>
              <a:ext uri="{FF2B5EF4-FFF2-40B4-BE49-F238E27FC236}">
                <a16:creationId xmlns:a16="http://schemas.microsoft.com/office/drawing/2014/main" id="{20C7E6AF-A793-4352-AD5A-4464EFCEF2A5}"/>
              </a:ext>
            </a:extLst>
          </p:cNvPr>
          <p:cNvSpPr>
            <a:spLocks noGrp="1"/>
          </p:cNvSpPr>
          <p:nvPr>
            <p:ph type="sldNum" sz="quarter" idx="12"/>
          </p:nvPr>
        </p:nvSpPr>
        <p:spPr/>
        <p:txBody>
          <a:bodyPr/>
          <a:lstStyle/>
          <a:p>
            <a:fld id="{9CD8D479-8942-46E8-A226-A4E01F7A105C}" type="slidenum">
              <a:rPr lang="en-US" smtClean="0"/>
              <a:t>5</a:t>
            </a:fld>
            <a:endParaRPr lang="en-US" dirty="0"/>
          </a:p>
        </p:txBody>
      </p:sp>
      <p:pic>
        <p:nvPicPr>
          <p:cNvPr id="3074" name="Picture 2" descr="Smart Growth / Smart Energy Toolkit Modules - Traditional Neighborhood  Development (TND) | Mass.gov">
            <a:extLst>
              <a:ext uri="{FF2B5EF4-FFF2-40B4-BE49-F238E27FC236}">
                <a16:creationId xmlns:a16="http://schemas.microsoft.com/office/drawing/2014/main" id="{EC46A1BA-403E-45FA-89B8-A4CA0A0D90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2093" y="1706456"/>
            <a:ext cx="3008605" cy="2739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nsportation after COVID | Village 14">
            <a:extLst>
              <a:ext uri="{FF2B5EF4-FFF2-40B4-BE49-F238E27FC236}">
                <a16:creationId xmlns:a16="http://schemas.microsoft.com/office/drawing/2014/main" id="{68F4E9BE-3296-4EED-B417-6469032F8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226" y="1832910"/>
            <a:ext cx="3836670" cy="26913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een Roofs - Green Building Alliance">
            <a:extLst>
              <a:ext uri="{FF2B5EF4-FFF2-40B4-BE49-F238E27FC236}">
                <a16:creationId xmlns:a16="http://schemas.microsoft.com/office/drawing/2014/main" id="{782277CF-FB83-4380-9315-DDE77B90D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514" y="4801261"/>
            <a:ext cx="3264534" cy="18281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naging Waste Diversion Mandates">
            <a:extLst>
              <a:ext uri="{FF2B5EF4-FFF2-40B4-BE49-F238E27FC236}">
                <a16:creationId xmlns:a16="http://schemas.microsoft.com/office/drawing/2014/main" id="{26BC92B5-668F-4E4F-A8D4-42F11F053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373" y="4693011"/>
            <a:ext cx="3400023" cy="188890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our 7 Energy-Efficient Homes in Honor of Earth Day">
            <a:extLst>
              <a:ext uri="{FF2B5EF4-FFF2-40B4-BE49-F238E27FC236}">
                <a16:creationId xmlns:a16="http://schemas.microsoft.com/office/drawing/2014/main" id="{AFD0D1CE-2E1F-4D15-8812-6AC75E3605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5606" y="4776325"/>
            <a:ext cx="3128366" cy="1828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C5AB-6AD1-4A36-B150-8C247C45F233}"/>
              </a:ext>
            </a:extLst>
          </p:cNvPr>
          <p:cNvSpPr>
            <a:spLocks noGrp="1"/>
          </p:cNvSpPr>
          <p:nvPr>
            <p:ph type="title"/>
          </p:nvPr>
        </p:nvSpPr>
        <p:spPr/>
        <p:txBody>
          <a:bodyPr/>
          <a:lstStyle/>
          <a:p>
            <a:r>
              <a:rPr lang="en-US" dirty="0"/>
              <a:t>City of McCall Greenhouse Gas Inventory </a:t>
            </a:r>
          </a:p>
        </p:txBody>
      </p:sp>
      <p:pic>
        <p:nvPicPr>
          <p:cNvPr id="7" name="Content Placeholder 6">
            <a:extLst>
              <a:ext uri="{FF2B5EF4-FFF2-40B4-BE49-F238E27FC236}">
                <a16:creationId xmlns:a16="http://schemas.microsoft.com/office/drawing/2014/main" id="{F3091D93-322A-4284-A00F-BD7F37965914}"/>
              </a:ext>
            </a:extLst>
          </p:cNvPr>
          <p:cNvPicPr>
            <a:picLocks noGrp="1" noChangeAspect="1"/>
          </p:cNvPicPr>
          <p:nvPr>
            <p:ph idx="1"/>
          </p:nvPr>
        </p:nvPicPr>
        <p:blipFill>
          <a:blip r:embed="rId2"/>
          <a:stretch>
            <a:fillRect/>
          </a:stretch>
        </p:blipFill>
        <p:spPr>
          <a:xfrm>
            <a:off x="1454065" y="1792681"/>
            <a:ext cx="8294585" cy="4158009"/>
          </a:xfrm>
          <a:prstGeom prst="rect">
            <a:avLst/>
          </a:prstGeom>
        </p:spPr>
      </p:pic>
      <p:sp>
        <p:nvSpPr>
          <p:cNvPr id="4" name="Slide Number Placeholder 3">
            <a:extLst>
              <a:ext uri="{FF2B5EF4-FFF2-40B4-BE49-F238E27FC236}">
                <a16:creationId xmlns:a16="http://schemas.microsoft.com/office/drawing/2014/main" id="{6B10889C-A66E-4895-8C02-29FB5E56AFDA}"/>
              </a:ext>
            </a:extLst>
          </p:cNvPr>
          <p:cNvSpPr>
            <a:spLocks noGrp="1"/>
          </p:cNvSpPr>
          <p:nvPr>
            <p:ph type="sldNum" sz="quarter" idx="12"/>
          </p:nvPr>
        </p:nvSpPr>
        <p:spPr/>
        <p:txBody>
          <a:bodyPr/>
          <a:lstStyle/>
          <a:p>
            <a:fld id="{9CD8D479-8942-46E8-A226-A4E01F7A105C}" type="slidenum">
              <a:rPr lang="en-US" smtClean="0"/>
              <a:t>6</a:t>
            </a:fld>
            <a:endParaRPr lang="en-US" dirty="0"/>
          </a:p>
        </p:txBody>
      </p:sp>
    </p:spTree>
    <p:extLst>
      <p:ext uri="{BB962C8B-B14F-4D97-AF65-F5344CB8AC3E}">
        <p14:creationId xmlns:p14="http://schemas.microsoft.com/office/powerpoint/2010/main" val="163599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D772D2F-D3A7-4809-B499-371E3728FC20}"/>
              </a:ext>
            </a:extLst>
          </p:cNvPr>
          <p:cNvPicPr>
            <a:picLocks noGrp="1" noChangeAspect="1"/>
          </p:cNvPicPr>
          <p:nvPr>
            <p:ph idx="1"/>
          </p:nvPr>
        </p:nvPicPr>
        <p:blipFill>
          <a:blip r:embed="rId2"/>
          <a:stretch>
            <a:fillRect/>
          </a:stretch>
        </p:blipFill>
        <p:spPr>
          <a:xfrm>
            <a:off x="3117132" y="316992"/>
            <a:ext cx="5734260" cy="5590846"/>
          </a:xfrm>
          <a:prstGeom prst="rect">
            <a:avLst/>
          </a:prstGeom>
        </p:spPr>
      </p:pic>
      <p:sp>
        <p:nvSpPr>
          <p:cNvPr id="4" name="Slide Number Placeholder 3">
            <a:extLst>
              <a:ext uri="{FF2B5EF4-FFF2-40B4-BE49-F238E27FC236}">
                <a16:creationId xmlns:a16="http://schemas.microsoft.com/office/drawing/2014/main" id="{B0FD4ECF-6DEF-4D07-8E2A-33071C84184C}"/>
              </a:ext>
            </a:extLst>
          </p:cNvPr>
          <p:cNvSpPr>
            <a:spLocks noGrp="1"/>
          </p:cNvSpPr>
          <p:nvPr>
            <p:ph type="sldNum" sz="quarter" idx="12"/>
          </p:nvPr>
        </p:nvSpPr>
        <p:spPr/>
        <p:txBody>
          <a:bodyPr/>
          <a:lstStyle/>
          <a:p>
            <a:fld id="{9CD8D479-8942-46E8-A226-A4E01F7A105C}" type="slidenum">
              <a:rPr lang="en-US" smtClean="0"/>
              <a:t>7</a:t>
            </a:fld>
            <a:endParaRPr lang="en-US" dirty="0"/>
          </a:p>
        </p:txBody>
      </p:sp>
    </p:spTree>
    <p:extLst>
      <p:ext uri="{BB962C8B-B14F-4D97-AF65-F5344CB8AC3E}">
        <p14:creationId xmlns:p14="http://schemas.microsoft.com/office/powerpoint/2010/main" val="101218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Wood River GHG Inventory and Ketchum Sustainability</a:t>
            </a:r>
          </a:p>
        </p:txBody>
      </p:sp>
      <p:sp>
        <p:nvSpPr>
          <p:cNvPr id="3" name="Subtitle 2"/>
          <p:cNvSpPr>
            <a:spLocks noGrp="1"/>
          </p:cNvSpPr>
          <p:nvPr>
            <p:ph type="subTitle" idx="1"/>
          </p:nvPr>
        </p:nvSpPr>
        <p:spPr/>
        <p:txBody>
          <a:bodyPr>
            <a:noAutofit/>
          </a:bodyPr>
          <a:lstStyle/>
          <a:p>
            <a:r>
              <a:rPr lang="en-US" i="1" dirty="0"/>
              <a:t>Leading by Example</a:t>
            </a:r>
          </a:p>
        </p:txBody>
      </p:sp>
      <p:sp>
        <p:nvSpPr>
          <p:cNvPr id="4" name="TextBox 3">
            <a:extLst>
              <a:ext uri="{FF2B5EF4-FFF2-40B4-BE49-F238E27FC236}">
                <a16:creationId xmlns:a16="http://schemas.microsoft.com/office/drawing/2014/main" id="{57147624-0A54-477A-B5E4-E44752B78F4F}"/>
              </a:ext>
            </a:extLst>
          </p:cNvPr>
          <p:cNvSpPr txBox="1"/>
          <p:nvPr/>
        </p:nvSpPr>
        <p:spPr>
          <a:xfrm>
            <a:off x="164386" y="6226139"/>
            <a:ext cx="1710084" cy="369332"/>
          </a:xfrm>
          <a:prstGeom prst="rect">
            <a:avLst/>
          </a:prstGeom>
          <a:noFill/>
        </p:spPr>
        <p:txBody>
          <a:bodyPr wrap="none" rtlCol="0">
            <a:spAutoFit/>
          </a:bodyPr>
          <a:lstStyle/>
          <a:p>
            <a:r>
              <a:rPr lang="en-US" dirty="0"/>
              <a:t>October 9, 2020</a:t>
            </a:r>
          </a:p>
        </p:txBody>
      </p:sp>
      <p:pic>
        <p:nvPicPr>
          <p:cNvPr id="6" name="Picture 5" descr="Logo, company name&#10;&#10;Description automatically generated">
            <a:extLst>
              <a:ext uri="{FF2B5EF4-FFF2-40B4-BE49-F238E27FC236}">
                <a16:creationId xmlns:a16="http://schemas.microsoft.com/office/drawing/2014/main" id="{5A99BD82-8432-4AE4-9103-8DF2A57C1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3752" y="104775"/>
            <a:ext cx="1406712" cy="1155233"/>
          </a:xfrm>
          <a:prstGeom prst="rect">
            <a:avLst/>
          </a:prstGeom>
        </p:spPr>
      </p:pic>
      <p:pic>
        <p:nvPicPr>
          <p:cNvPr id="8" name="Picture 7" descr="Text&#10;&#10;Description automatically generated">
            <a:extLst>
              <a:ext uri="{FF2B5EF4-FFF2-40B4-BE49-F238E27FC236}">
                <a16:creationId xmlns:a16="http://schemas.microsoft.com/office/drawing/2014/main" id="{1F886FD0-9552-450B-B418-AACE8D6676EA}"/>
              </a:ext>
            </a:extLst>
          </p:cNvPr>
          <p:cNvPicPr>
            <a:picLocks noChangeAspect="1"/>
          </p:cNvPicPr>
          <p:nvPr/>
        </p:nvPicPr>
        <p:blipFill rotWithShape="1">
          <a:blip r:embed="rId4">
            <a:extLst>
              <a:ext uri="{28A0092B-C50C-407E-A947-70E740481C1C}">
                <a14:useLocalDpi xmlns:a14="http://schemas.microsoft.com/office/drawing/2010/main" val="0"/>
              </a:ext>
            </a:extLst>
          </a:blip>
          <a:srcRect r="73959"/>
          <a:stretch/>
        </p:blipFill>
        <p:spPr>
          <a:xfrm>
            <a:off x="10769280" y="65982"/>
            <a:ext cx="1183142" cy="1123951"/>
          </a:xfrm>
          <a:prstGeom prst="rect">
            <a:avLst/>
          </a:prstGeom>
        </p:spPr>
      </p:pic>
      <p:pic>
        <p:nvPicPr>
          <p:cNvPr id="10" name="Picture 9" descr="A close up of a sign&#10;&#10;Description automatically generated">
            <a:extLst>
              <a:ext uri="{FF2B5EF4-FFF2-40B4-BE49-F238E27FC236}">
                <a16:creationId xmlns:a16="http://schemas.microsoft.com/office/drawing/2014/main" id="{BD0882A5-AE9B-4E34-AEFE-B8AECF7EE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7683" y="136057"/>
            <a:ext cx="1146734" cy="1123951"/>
          </a:xfrm>
          <a:prstGeom prst="rect">
            <a:avLst/>
          </a:prstGeom>
        </p:spPr>
      </p:pic>
      <p:pic>
        <p:nvPicPr>
          <p:cNvPr id="12" name="Picture 11">
            <a:extLst>
              <a:ext uri="{FF2B5EF4-FFF2-40B4-BE49-F238E27FC236}">
                <a16:creationId xmlns:a16="http://schemas.microsoft.com/office/drawing/2014/main" id="{1C16DD50-B132-43C2-88BF-802DA9C22D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0804"/>
          <a:stretch/>
        </p:blipFill>
        <p:spPr>
          <a:xfrm>
            <a:off x="6912677" y="1260008"/>
            <a:ext cx="1502763" cy="651026"/>
          </a:xfrm>
          <a:prstGeom prst="rect">
            <a:avLst/>
          </a:prstGeom>
        </p:spPr>
      </p:pic>
      <p:pic>
        <p:nvPicPr>
          <p:cNvPr id="13" name="Picture 12">
            <a:extLst>
              <a:ext uri="{FF2B5EF4-FFF2-40B4-BE49-F238E27FC236}">
                <a16:creationId xmlns:a16="http://schemas.microsoft.com/office/drawing/2014/main" id="{B975266D-484A-4F04-A921-6543365E2F4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415440" y="14279"/>
            <a:ext cx="937380" cy="1265464"/>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777" y="919616"/>
            <a:ext cx="4057113" cy="996514"/>
          </a:xfrm>
        </p:spPr>
        <p:txBody>
          <a:bodyPr>
            <a:normAutofit/>
          </a:bodyPr>
          <a:lstStyle/>
          <a:p>
            <a:r>
              <a:rPr lang="fr-FR" sz="4800" dirty="0"/>
              <a:t>Agenda</a:t>
            </a:r>
            <a:endParaRPr lang="en-US" sz="4800" dirty="0"/>
          </a:p>
        </p:txBody>
      </p:sp>
      <p:sp>
        <p:nvSpPr>
          <p:cNvPr id="3" name="Content Placeholder 2"/>
          <p:cNvSpPr>
            <a:spLocks noGrp="1"/>
          </p:cNvSpPr>
          <p:nvPr>
            <p:ph type="body" sz="half" idx="2"/>
          </p:nvPr>
        </p:nvSpPr>
        <p:spPr>
          <a:xfrm>
            <a:off x="7659381" y="2085654"/>
            <a:ext cx="3959509" cy="3896045"/>
          </a:xfrm>
        </p:spPr>
        <p:txBody>
          <a:bodyPr>
            <a:normAutofit/>
          </a:bodyPr>
          <a:lstStyle/>
          <a:p>
            <a:r>
              <a:rPr lang="en-US" sz="2400" dirty="0"/>
              <a:t>Goals &amp; Inspiration</a:t>
            </a:r>
          </a:p>
          <a:p>
            <a:r>
              <a:rPr lang="en-US" sz="2400" dirty="0"/>
              <a:t>Challenges</a:t>
            </a:r>
          </a:p>
          <a:p>
            <a:r>
              <a:rPr lang="en-US" sz="2400" dirty="0"/>
              <a:t>Collaborative Approach</a:t>
            </a:r>
          </a:p>
          <a:p>
            <a:r>
              <a:rPr lang="en-US" sz="2400" dirty="0"/>
              <a:t>Process</a:t>
            </a:r>
          </a:p>
          <a:p>
            <a:r>
              <a:rPr lang="en-US" sz="2400" dirty="0"/>
              <a:t>Progress</a:t>
            </a:r>
          </a:p>
          <a:p>
            <a:r>
              <a:rPr lang="en-US" sz="2400" dirty="0"/>
              <a:t>Next Steps</a:t>
            </a:r>
          </a:p>
          <a:p>
            <a:endParaRPr lang="en-US" dirty="0"/>
          </a:p>
          <a:p>
            <a:endParaRPr lang="en-US" dirty="0"/>
          </a:p>
        </p:txBody>
      </p:sp>
      <p:pic>
        <p:nvPicPr>
          <p:cNvPr id="4" name="Picture 3">
            <a:extLst>
              <a:ext uri="{FF2B5EF4-FFF2-40B4-BE49-F238E27FC236}">
                <a16:creationId xmlns:a16="http://schemas.microsoft.com/office/drawing/2014/main" id="{6B988C32-D2D5-4695-A2EA-430A31FFDCF7}"/>
              </a:ext>
            </a:extLst>
          </p:cNvPr>
          <p:cNvPicPr>
            <a:picLocks noChangeAspect="1"/>
          </p:cNvPicPr>
          <p:nvPr/>
        </p:nvPicPr>
        <p:blipFill>
          <a:blip r:embed="rId3"/>
          <a:stretch>
            <a:fillRect/>
          </a:stretch>
        </p:blipFill>
        <p:spPr>
          <a:xfrm>
            <a:off x="-1" y="1006867"/>
            <a:ext cx="7485280" cy="4974832"/>
          </a:xfrm>
          <a:prstGeom prst="rect">
            <a:avLst/>
          </a:prstGeom>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251D6925054B4F9709ADC3CF1B5F15" ma:contentTypeVersion="13" ma:contentTypeDescription="Create a new document." ma:contentTypeScope="" ma:versionID="d288f3b155a32b7ae677823dab2fe680">
  <xsd:schema xmlns:xsd="http://www.w3.org/2001/XMLSchema" xmlns:xs="http://www.w3.org/2001/XMLSchema" xmlns:p="http://schemas.microsoft.com/office/2006/metadata/properties" xmlns:ns3="f96c0543-cf8a-43c6-9b9a-12a952f1a808" xmlns:ns4="55e3d031-8580-497f-aa81-1cfedb946249" targetNamespace="http://schemas.microsoft.com/office/2006/metadata/properties" ma:root="true" ma:fieldsID="c55fd06d08bf164edfeba44e0cd67112" ns3:_="" ns4:_="">
    <xsd:import namespace="f96c0543-cf8a-43c6-9b9a-12a952f1a808"/>
    <xsd:import namespace="55e3d031-8580-497f-aa81-1cfedb94624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6c0543-cf8a-43c6-9b9a-12a952f1a8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e3d031-8580-497f-aa81-1cfedb94624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E9C7D9-111D-4EE1-AECE-479556045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6c0543-cf8a-43c6-9b9a-12a952f1a808"/>
    <ds:schemaRef ds:uri="55e3d031-8580-497f-aa81-1cfedb9462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7AE635-B135-4E43-B2D4-1E53861073C1}">
  <ds:schemaRefs>
    <ds:schemaRef ds:uri="http://schemas.microsoft.com/sharepoint/v3/contenttype/forms"/>
  </ds:schemaRefs>
</ds:datastoreItem>
</file>

<file path=customXml/itemProps3.xml><?xml version="1.0" encoding="utf-8"?>
<ds:datastoreItem xmlns:ds="http://schemas.openxmlformats.org/officeDocument/2006/customXml" ds:itemID="{D3433690-8315-4680-9EDC-DCE453E13091}">
  <ds:schemaRefs>
    <ds:schemaRef ds:uri="http://schemas.microsoft.com/office/2006/documentManagement/types"/>
    <ds:schemaRef ds:uri="http://purl.org/dc/terms/"/>
    <ds:schemaRef ds:uri="http://schemas.openxmlformats.org/package/2006/metadata/core-properties"/>
    <ds:schemaRef ds:uri="http://purl.org/dc/dcmitype/"/>
    <ds:schemaRef ds:uri="f96c0543-cf8a-43c6-9b9a-12a952f1a808"/>
    <ds:schemaRef ds:uri="http://purl.org/dc/elements/1.1/"/>
    <ds:schemaRef ds:uri="http://schemas.microsoft.com/office/2006/metadata/properties"/>
    <ds:schemaRef ds:uri="http://schemas.microsoft.com/office/infopath/2007/PartnerControls"/>
    <ds:schemaRef ds:uri="55e3d031-8580-497f-aa81-1cfedb94624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Nature ecology education photo presentation</Template>
  <TotalTime>11788</TotalTime>
  <Words>2139</Words>
  <Application>Microsoft Office PowerPoint</Application>
  <PresentationFormat>Widescreen</PresentationFormat>
  <Paragraphs>366</Paragraphs>
  <Slides>46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Century Gothic</vt:lpstr>
      <vt:lpstr>Corbel</vt:lpstr>
      <vt:lpstr>Courier New</vt:lpstr>
      <vt:lpstr>Wingdings 3</vt:lpstr>
      <vt:lpstr>Ecology 16x9</vt:lpstr>
      <vt:lpstr>Local Green House Gas Emissions and Climate Action Planning in Idaho Communities</vt:lpstr>
      <vt:lpstr>PowerPoint Presentation</vt:lpstr>
      <vt:lpstr>Overview of Session</vt:lpstr>
      <vt:lpstr>Overview of Climate Change and Impacts in Idaho</vt:lpstr>
      <vt:lpstr>Why this topic is important to Planners?</vt:lpstr>
      <vt:lpstr>City of McCall Greenhouse Gas Inventory </vt:lpstr>
      <vt:lpstr>PowerPoint Presentation</vt:lpstr>
      <vt:lpstr>Wood River GHG Inventory and Ketchum Sustainability</vt:lpstr>
      <vt:lpstr>Agenda</vt:lpstr>
      <vt:lpstr>Inspiration</vt:lpstr>
      <vt:lpstr>Ketchum Energy Goals  </vt:lpstr>
      <vt:lpstr>Ketchum Water Goals  </vt:lpstr>
      <vt:lpstr>Ketchum Waste Goals  </vt:lpstr>
      <vt:lpstr>Challenges</vt:lpstr>
      <vt:lpstr>Collaborative Approach – ICLEI GHG Inventory Goals</vt:lpstr>
      <vt:lpstr>GHG Inventory Process</vt:lpstr>
      <vt:lpstr>Benchmarking Municipal Energy Use and Emissions</vt:lpstr>
      <vt:lpstr>WRCAC</vt:lpstr>
      <vt:lpstr>Ketchum Progress on Reducing Energy and Emissions –  Energy audits by IDL   Energy saving upgrades – especially WWTF Lighting audit and upgrades Back-up power analysis by IAC    OEMR grants Sustainability standards for fire station IDL analysis for new City Hall GHG inventory Abandoning spring water line (energy water nexus) Installation of solar array at Ore Wagon EV charging station </vt:lpstr>
      <vt:lpstr>Next Steps</vt:lpstr>
      <vt:lpstr>Thank You! Sharon Grant KSAC Sharon@buildingecoedge.com</vt:lpstr>
      <vt:lpstr>City of Moscow</vt:lpstr>
      <vt:lpstr>A little about me</vt:lpstr>
      <vt:lpstr>Home Sweet Home</vt:lpstr>
      <vt:lpstr>City Snapshot</vt:lpstr>
      <vt:lpstr>Public Policy</vt:lpstr>
      <vt:lpstr>Greenhouse Gas Inventories</vt:lpstr>
      <vt:lpstr>Internal changes </vt:lpstr>
      <vt:lpstr>Emission Reduction Strategies</vt:lpstr>
      <vt:lpstr>PowerPoint Presentation</vt:lpstr>
      <vt:lpstr>Next Step</vt:lpstr>
      <vt:lpstr>PowerPoint Presentation</vt:lpstr>
      <vt:lpstr>TimeLine</vt:lpstr>
      <vt:lpstr>Greenhouse gas emissions inventory Process</vt:lpstr>
      <vt:lpstr>Community Inventory</vt:lpstr>
      <vt:lpstr>PowerPoint Presentation</vt:lpstr>
      <vt:lpstr>Municipal Inventory</vt:lpstr>
      <vt:lpstr>Municipal GHG Inventory – 2015 to 2018</vt:lpstr>
      <vt:lpstr>Renewables and Efficiency</vt:lpstr>
      <vt:lpstr>Boise Climate Adaption Assessment </vt:lpstr>
      <vt:lpstr>Boise’s Energy Future</vt:lpstr>
      <vt:lpstr>Current State of Climate Work</vt:lpstr>
      <vt:lpstr>New Climate Division</vt:lpstr>
      <vt:lpstr>Climate Action FrameWork</vt:lpstr>
      <vt:lpstr>https://www.cityofboise.org/programs/climate-action/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SEM</dc:title>
  <dc:creator>Sharon Grant</dc:creator>
  <cp:lastModifiedBy>Karla Nelson</cp:lastModifiedBy>
  <cp:revision>144</cp:revision>
  <cp:lastPrinted>2019-03-15T14:41:58Z</cp:lastPrinted>
  <dcterms:created xsi:type="dcterms:W3CDTF">2018-10-18T15:54:07Z</dcterms:created>
  <dcterms:modified xsi:type="dcterms:W3CDTF">2020-10-15T21:09:13Z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0x01010025251D6925054B4F9709ADC3CF1B5F15</vt:lpwstr>
  </property>
</Properties>
</file>