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sldIdLst>
    <p:sldId id="256" r:id="rId5"/>
    <p:sldId id="280" r:id="rId6"/>
    <p:sldId id="258" r:id="rId7"/>
    <p:sldId id="272" r:id="rId8"/>
    <p:sldId id="279" r:id="rId9"/>
    <p:sldId id="260" r:id="rId10"/>
    <p:sldId id="259" r:id="rId11"/>
    <p:sldId id="263" r:id="rId12"/>
    <p:sldId id="275" r:id="rId13"/>
    <p:sldId id="269" r:id="rId14"/>
    <p:sldId id="264" r:id="rId15"/>
    <p:sldId id="276" r:id="rId16"/>
    <p:sldId id="270" r:id="rId17"/>
    <p:sldId id="265" r:id="rId18"/>
    <p:sldId id="277" r:id="rId19"/>
    <p:sldId id="271" r:id="rId20"/>
    <p:sldId id="273" r:id="rId21"/>
    <p:sldId id="266" r:id="rId22"/>
    <p:sldId id="278" r:id="rId23"/>
    <p:sldId id="274" r:id="rId24"/>
    <p:sldId id="281" r:id="rId25"/>
    <p:sldId id="26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60" d="100"/>
          <a:sy n="60" d="100"/>
        </p:scale>
        <p:origin x="96"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75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DAF012D6-2E9E-459A-931F-ECDF08BEEA16}" type="datetimeFigureOut">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82071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23099235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75735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867184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0788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2854191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2438926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329601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413241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AF012D6-2E9E-459A-931F-ECDF08BEEA16}" type="datetimeFigureOut">
              <a:rPr lang="en-US" smtClean="0"/>
              <a:t>10/15/2020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35974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F012D6-2E9E-459A-931F-ECDF08BEEA16}"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207341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F012D6-2E9E-459A-931F-ECDF08BEEA16}" type="datetimeFigureOut">
              <a:rPr lang="en-US" smtClean="0"/>
              <a:t>10/15/2020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72322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F012D6-2E9E-459A-931F-ECDF08BEEA16}" type="datetimeFigureOut">
              <a:rPr lang="en-US" smtClean="0"/>
              <a:t>10/15/2020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100357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012D6-2E9E-459A-931F-ECDF08BEEA16}" type="datetimeFigureOut">
              <a:rPr lang="en-US" smtClean="0"/>
              <a:t>10/15/2020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2544535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F012D6-2E9E-459A-931F-ECDF08BEEA16}"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165690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F012D6-2E9E-459A-931F-ECDF08BEEA16}" type="datetimeFigureOut">
              <a:rPr lang="en-US" smtClean="0"/>
              <a:t>10/15/2020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B075F9-4396-4181-BA23-A9A71994416B}" type="slidenum">
              <a:rPr lang="en-US" smtClean="0"/>
              <a:t>‹#›</a:t>
            </a:fld>
            <a:endParaRPr lang="en-US"/>
          </a:p>
        </p:txBody>
      </p:sp>
    </p:spTree>
    <p:extLst>
      <p:ext uri="{BB962C8B-B14F-4D97-AF65-F5344CB8AC3E}">
        <p14:creationId xmlns:p14="http://schemas.microsoft.com/office/powerpoint/2010/main" val="3955704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AF012D6-2E9E-459A-931F-ECDF08BEEA16}" type="datetimeFigureOut">
              <a:rPr lang="en-US" smtClean="0"/>
              <a:t>10/15/2020</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3B075F9-4396-4181-BA23-A9A71994416B}" type="slidenum">
              <a:rPr lang="en-US" smtClean="0"/>
              <a:t>‹#›</a:t>
            </a:fld>
            <a:endParaRPr lang="en-US"/>
          </a:p>
        </p:txBody>
      </p:sp>
    </p:spTree>
    <p:extLst>
      <p:ext uri="{BB962C8B-B14F-4D97-AF65-F5344CB8AC3E}">
        <p14:creationId xmlns:p14="http://schemas.microsoft.com/office/powerpoint/2010/main" val="424962576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5820" y="445769"/>
            <a:ext cx="8789670" cy="2160271"/>
          </a:xfrm>
        </p:spPr>
        <p:txBody>
          <a:bodyPr>
            <a:noAutofit/>
          </a:bodyPr>
          <a:lstStyle/>
          <a:p>
            <a:pPr algn="ctr"/>
            <a:r>
              <a:rPr lang="en-US" sz="2800" dirty="0"/>
              <a:t>planning for public transportation </a:t>
            </a:r>
            <a:br>
              <a:rPr lang="en-US" sz="2800" dirty="0"/>
            </a:br>
            <a:r>
              <a:rPr lang="en-US" sz="2800" dirty="0"/>
              <a:t>in rural communities</a:t>
            </a:r>
            <a:br>
              <a:rPr lang="en-US" sz="2400" dirty="0"/>
            </a:b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1672" y="4479621"/>
            <a:ext cx="3185321" cy="1706956"/>
          </a:xfrm>
          <a:prstGeom prst="rect">
            <a:avLst/>
          </a:prstGeom>
        </p:spPr>
      </p:pic>
      <p:sp>
        <p:nvSpPr>
          <p:cNvPr id="3" name="TextBox 2"/>
          <p:cNvSpPr txBox="1"/>
          <p:nvPr/>
        </p:nvSpPr>
        <p:spPr>
          <a:xfrm>
            <a:off x="1268730" y="2406869"/>
            <a:ext cx="7132319" cy="1292662"/>
          </a:xfrm>
          <a:prstGeom prst="rect">
            <a:avLst/>
          </a:prstGeom>
          <a:noFill/>
        </p:spPr>
        <p:txBody>
          <a:bodyPr wrap="square" rtlCol="0">
            <a:spAutoFit/>
          </a:bodyPr>
          <a:lstStyle/>
          <a:p>
            <a:endParaRPr lang="en-US" dirty="0"/>
          </a:p>
          <a:p>
            <a:endParaRPr lang="en-US" dirty="0"/>
          </a:p>
          <a:p>
            <a:endParaRPr lang="en-US" dirty="0"/>
          </a:p>
          <a:p>
            <a:r>
              <a:rPr lang="en-US" sz="2400" dirty="0"/>
              <a:t>October 7, 2020</a:t>
            </a:r>
          </a:p>
        </p:txBody>
      </p:sp>
      <p:sp>
        <p:nvSpPr>
          <p:cNvPr id="6" name="TextBox 5"/>
          <p:cNvSpPr txBox="1"/>
          <p:nvPr/>
        </p:nvSpPr>
        <p:spPr>
          <a:xfrm>
            <a:off x="1268730" y="3463291"/>
            <a:ext cx="5666126" cy="1384995"/>
          </a:xfrm>
          <a:prstGeom prst="rect">
            <a:avLst/>
          </a:prstGeom>
          <a:noFill/>
        </p:spPr>
        <p:txBody>
          <a:bodyPr wrap="square" rtlCol="0">
            <a:spAutoFit/>
          </a:bodyPr>
          <a:lstStyle/>
          <a:p>
            <a:endParaRPr lang="en-US" dirty="0"/>
          </a:p>
          <a:p>
            <a:endParaRPr lang="en-US" dirty="0"/>
          </a:p>
          <a:p>
            <a:r>
              <a:rPr lang="en-US" sz="2400" dirty="0"/>
              <a:t>Terri Lindenberg, Executive Director</a:t>
            </a:r>
          </a:p>
          <a:p>
            <a:r>
              <a:rPr lang="en-US" sz="2400" dirty="0"/>
              <a:t>Treasure Valley Transit, Inc.</a:t>
            </a:r>
          </a:p>
        </p:txBody>
      </p:sp>
    </p:spTree>
    <p:extLst>
      <p:ext uri="{BB962C8B-B14F-4D97-AF65-F5344CB8AC3E}">
        <p14:creationId xmlns:p14="http://schemas.microsoft.com/office/powerpoint/2010/main" val="4114673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257300"/>
            <a:ext cx="8331128" cy="4033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07228" y="5669280"/>
            <a:ext cx="7928112" cy="646331"/>
          </a:xfrm>
          <a:prstGeom prst="rect">
            <a:avLst/>
          </a:prstGeom>
          <a:noFill/>
        </p:spPr>
        <p:txBody>
          <a:bodyPr wrap="square" rtlCol="0">
            <a:spAutoFit/>
          </a:bodyPr>
          <a:lstStyle/>
          <a:p>
            <a:r>
              <a:rPr lang="en-US" dirty="0"/>
              <a:t>TVT Bus Procurement (7) Cost Per Vehicle: $152,016</a:t>
            </a:r>
          </a:p>
          <a:p>
            <a:r>
              <a:rPr lang="en-US" dirty="0"/>
              <a:t>	$121,613 Federal $30,403 Local Match Per Vehicle</a:t>
            </a:r>
          </a:p>
        </p:txBody>
      </p:sp>
      <p:sp>
        <p:nvSpPr>
          <p:cNvPr id="4" name="TextBox 3"/>
          <p:cNvSpPr txBox="1"/>
          <p:nvPr/>
        </p:nvSpPr>
        <p:spPr>
          <a:xfrm>
            <a:off x="1920240" y="509464"/>
            <a:ext cx="7783830" cy="400110"/>
          </a:xfrm>
          <a:prstGeom prst="rect">
            <a:avLst/>
          </a:prstGeom>
          <a:noFill/>
        </p:spPr>
        <p:txBody>
          <a:bodyPr wrap="square" rtlCol="0">
            <a:spAutoFit/>
          </a:bodyPr>
          <a:lstStyle/>
          <a:p>
            <a:r>
              <a:rPr lang="en-US" sz="2000" dirty="0"/>
              <a:t>VW Settlement: TVT Received Matching Dollars for 4 Buses</a:t>
            </a:r>
          </a:p>
        </p:txBody>
      </p:sp>
    </p:spTree>
    <p:extLst>
      <p:ext uri="{BB962C8B-B14F-4D97-AF65-F5344CB8AC3E}">
        <p14:creationId xmlns:p14="http://schemas.microsoft.com/office/powerpoint/2010/main" val="284123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75945" y="546539"/>
            <a:ext cx="7777913" cy="5878532"/>
          </a:xfrm>
          <a:prstGeom prst="rect">
            <a:avLst/>
          </a:prstGeom>
          <a:noFill/>
        </p:spPr>
        <p:txBody>
          <a:bodyPr wrap="square" rtlCol="0">
            <a:spAutoFit/>
          </a:bodyPr>
          <a:lstStyle/>
          <a:p>
            <a:pPr algn="ctr"/>
            <a:r>
              <a:rPr lang="en-US" sz="2800" u="sng" dirty="0"/>
              <a:t>Snake River Transit</a:t>
            </a:r>
          </a:p>
          <a:p>
            <a:endParaRPr lang="en-US" sz="3200" dirty="0"/>
          </a:p>
          <a:p>
            <a:r>
              <a:rPr lang="en-US" sz="2000" dirty="0"/>
              <a:t>This service was a collaborative effort between the following:</a:t>
            </a:r>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The Idaho Transportation Department</a:t>
            </a:r>
          </a:p>
          <a:p>
            <a:pPr marL="800100" lvl="1" indent="-342900">
              <a:buFont typeface="Arial" panose="020B0604020202020204" pitchFamily="34" charset="0"/>
              <a:buChar char="•"/>
            </a:pPr>
            <a:r>
              <a:rPr lang="en-US" sz="2000" dirty="0"/>
              <a:t>The Oregon Department of Transportation</a:t>
            </a:r>
          </a:p>
          <a:p>
            <a:pPr marL="800100" lvl="1" indent="-342900">
              <a:buFont typeface="Arial" panose="020B0604020202020204" pitchFamily="34" charset="0"/>
              <a:buChar char="•"/>
            </a:pPr>
            <a:r>
              <a:rPr lang="en-US" sz="2000" dirty="0"/>
              <a:t>Treasure Valley Transit, Malheur Council on Aging</a:t>
            </a:r>
          </a:p>
          <a:p>
            <a:pPr marL="800100" lvl="1" indent="-342900">
              <a:buFont typeface="Arial" panose="020B0604020202020204" pitchFamily="34" charset="0"/>
              <a:buChar char="•"/>
            </a:pPr>
            <a:r>
              <a:rPr lang="en-US" sz="2000" dirty="0"/>
              <a:t>The Cities of Fruitland, Payette and Ontario</a:t>
            </a:r>
          </a:p>
          <a:p>
            <a:pPr marL="800100" lvl="1" indent="-342900">
              <a:buFont typeface="Arial" panose="020B0604020202020204" pitchFamily="34" charset="0"/>
              <a:buChar char="•"/>
            </a:pPr>
            <a:r>
              <a:rPr lang="en-US" sz="2000" dirty="0"/>
              <a:t>Payette and Malheur Counties</a:t>
            </a:r>
          </a:p>
          <a:p>
            <a:pPr marL="800100" lvl="1" indent="-342900">
              <a:buFont typeface="Arial" panose="020B0604020202020204" pitchFamily="34" charset="0"/>
              <a:buChar char="•"/>
            </a:pPr>
            <a:r>
              <a:rPr lang="en-US" sz="2000" dirty="0"/>
              <a:t>Department of Labor, Health &amp; Welfare</a:t>
            </a:r>
          </a:p>
          <a:p>
            <a:pPr marL="800100" lvl="1" indent="-342900">
              <a:buFont typeface="Arial" panose="020B0604020202020204" pitchFamily="34" charset="0"/>
              <a:buChar char="•"/>
            </a:pPr>
            <a:r>
              <a:rPr lang="en-US" sz="2000" dirty="0"/>
              <a:t>Health &amp; Human Service Agencies</a:t>
            </a:r>
          </a:p>
          <a:p>
            <a:pPr marL="800100" lvl="1" indent="-342900">
              <a:buFont typeface="Arial" panose="020B0604020202020204" pitchFamily="34" charset="0"/>
              <a:buChar char="•"/>
            </a:pPr>
            <a:r>
              <a:rPr lang="en-US" sz="2000" dirty="0"/>
              <a:t>Treasure Valley Community College</a:t>
            </a:r>
          </a:p>
          <a:p>
            <a:pPr marL="800100" lvl="1" indent="-342900">
              <a:buFont typeface="Arial" panose="020B0604020202020204" pitchFamily="34" charset="0"/>
              <a:buChar char="•"/>
            </a:pPr>
            <a:r>
              <a:rPr lang="en-US" sz="2000" dirty="0"/>
              <a:t>The ORBIS Group</a:t>
            </a:r>
          </a:p>
          <a:p>
            <a:pPr marL="285750" indent="-285750">
              <a:buFont typeface="Arial" panose="020B0604020202020204" pitchFamily="34" charset="0"/>
              <a:buChar char="•"/>
            </a:pPr>
            <a:endParaRPr lang="en-US" sz="2000" dirty="0"/>
          </a:p>
          <a:p>
            <a:pPr algn="ctr"/>
            <a:r>
              <a:rPr lang="en-US" sz="2400" dirty="0"/>
              <a:t>Provided 19,468 Trips For Fiscal Year 2019</a:t>
            </a:r>
          </a:p>
          <a:p>
            <a:endParaRPr lang="en-US" sz="2400" dirty="0"/>
          </a:p>
          <a:p>
            <a:endParaRPr lang="en-US" sz="2800" dirty="0"/>
          </a:p>
        </p:txBody>
      </p:sp>
    </p:spTree>
    <p:extLst>
      <p:ext uri="{BB962C8B-B14F-4D97-AF65-F5344CB8AC3E}">
        <p14:creationId xmlns:p14="http://schemas.microsoft.com/office/powerpoint/2010/main" val="8314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0440" b="4927"/>
          <a:stretch/>
        </p:blipFill>
        <p:spPr>
          <a:xfrm>
            <a:off x="392731" y="3316014"/>
            <a:ext cx="3103365" cy="3368565"/>
          </a:xfrm>
          <a:prstGeom prst="rect">
            <a:avLst/>
          </a:prstGeom>
          <a:ln>
            <a:noFill/>
          </a:ln>
          <a:effectLst>
            <a:softEdge rad="112500"/>
          </a:effectLst>
        </p:spPr>
      </p:pic>
      <p:pic>
        <p:nvPicPr>
          <p:cNvPr id="5" name="Picture 4"/>
          <p:cNvPicPr>
            <a:picLocks noChangeAspect="1"/>
          </p:cNvPicPr>
          <p:nvPr/>
        </p:nvPicPr>
        <p:blipFill rotWithShape="1">
          <a:blip r:embed="rId3"/>
          <a:srcRect t="3342" r="4114"/>
          <a:stretch/>
        </p:blipFill>
        <p:spPr>
          <a:xfrm>
            <a:off x="392731" y="42041"/>
            <a:ext cx="3107214" cy="3647090"/>
          </a:xfrm>
          <a:prstGeom prst="rect">
            <a:avLst/>
          </a:prstGeom>
          <a:ln>
            <a:noFill/>
          </a:ln>
          <a:effectLst>
            <a:softEdge rad="112500"/>
          </a:effectLst>
        </p:spPr>
      </p:pic>
      <p:pic>
        <p:nvPicPr>
          <p:cNvPr id="6" name="Picture 5"/>
          <p:cNvPicPr>
            <a:picLocks noChangeAspect="1"/>
          </p:cNvPicPr>
          <p:nvPr/>
        </p:nvPicPr>
        <p:blipFill rotWithShape="1">
          <a:blip r:embed="rId4"/>
          <a:srcRect t="6077" r="929" b="-1"/>
          <a:stretch/>
        </p:blipFill>
        <p:spPr>
          <a:xfrm>
            <a:off x="3675336" y="1124606"/>
            <a:ext cx="8190843" cy="5287195"/>
          </a:xfrm>
          <a:prstGeom prst="rect">
            <a:avLst/>
          </a:prstGeom>
          <a:ln w="228600" cap="sq" cmpd="thickThin">
            <a:solidFill>
              <a:srgbClr val="000000"/>
            </a:solidFill>
            <a:prstDash val="solid"/>
            <a:miter lim="800000"/>
          </a:ln>
          <a:effectLst>
            <a:innerShdw blurRad="76200">
              <a:srgbClr val="000000"/>
            </a:innerShdw>
          </a:effectLst>
        </p:spPr>
      </p:pic>
      <p:sp>
        <p:nvSpPr>
          <p:cNvPr id="7" name="TextBox 6"/>
          <p:cNvSpPr txBox="1"/>
          <p:nvPr/>
        </p:nvSpPr>
        <p:spPr>
          <a:xfrm>
            <a:off x="5244661" y="168166"/>
            <a:ext cx="7966841" cy="630942"/>
          </a:xfrm>
          <a:prstGeom prst="rect">
            <a:avLst/>
          </a:prstGeom>
          <a:noFill/>
        </p:spPr>
        <p:txBody>
          <a:bodyPr wrap="square" rtlCol="0">
            <a:spAutoFit/>
          </a:bodyPr>
          <a:lstStyle/>
          <a:p>
            <a:r>
              <a:rPr lang="en-US" sz="3500" b="1" dirty="0"/>
              <a:t>Snake River Transit Route</a:t>
            </a:r>
          </a:p>
        </p:txBody>
      </p:sp>
    </p:spTree>
    <p:extLst>
      <p:ext uri="{BB962C8B-B14F-4D97-AF65-F5344CB8AC3E}">
        <p14:creationId xmlns:p14="http://schemas.microsoft.com/office/powerpoint/2010/main" val="309118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256" r="12849" b="12079"/>
          <a:stretch/>
        </p:blipFill>
        <p:spPr>
          <a:xfrm>
            <a:off x="6031257" y="2017986"/>
            <a:ext cx="5845433" cy="37311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4624" t="2624" r="2917" b="5307"/>
          <a:stretch/>
        </p:blipFill>
        <p:spPr>
          <a:xfrm>
            <a:off x="399393" y="241737"/>
            <a:ext cx="6127531" cy="4056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560070" y="4663440"/>
            <a:ext cx="4423410" cy="646331"/>
          </a:xfrm>
          <a:prstGeom prst="rect">
            <a:avLst/>
          </a:prstGeom>
          <a:noFill/>
        </p:spPr>
        <p:txBody>
          <a:bodyPr wrap="square" rtlCol="0">
            <a:spAutoFit/>
          </a:bodyPr>
          <a:lstStyle/>
          <a:p>
            <a:r>
              <a:rPr lang="en-US" dirty="0"/>
              <a:t>Farmers Mutual Telephone Company</a:t>
            </a:r>
          </a:p>
          <a:p>
            <a:r>
              <a:rPr lang="en-US" dirty="0"/>
              <a:t>3 Year Contract for $15,000 per year</a:t>
            </a:r>
          </a:p>
        </p:txBody>
      </p:sp>
      <p:sp>
        <p:nvSpPr>
          <p:cNvPr id="5" name="TextBox 4"/>
          <p:cNvSpPr txBox="1"/>
          <p:nvPr/>
        </p:nvSpPr>
        <p:spPr>
          <a:xfrm>
            <a:off x="7600950" y="765810"/>
            <a:ext cx="3463290" cy="461665"/>
          </a:xfrm>
          <a:prstGeom prst="rect">
            <a:avLst/>
          </a:prstGeom>
          <a:noFill/>
        </p:spPr>
        <p:txBody>
          <a:bodyPr wrap="square" rtlCol="0">
            <a:spAutoFit/>
          </a:bodyPr>
          <a:lstStyle/>
          <a:p>
            <a:pPr algn="ctr"/>
            <a:r>
              <a:rPr lang="en-US" sz="2400" dirty="0"/>
              <a:t>Advertising Revenue</a:t>
            </a:r>
          </a:p>
        </p:txBody>
      </p:sp>
    </p:spTree>
    <p:extLst>
      <p:ext uri="{BB962C8B-B14F-4D97-AF65-F5344CB8AC3E}">
        <p14:creationId xmlns:p14="http://schemas.microsoft.com/office/powerpoint/2010/main" val="753146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1448" y="367862"/>
            <a:ext cx="9532883" cy="6093976"/>
          </a:xfrm>
          <a:prstGeom prst="rect">
            <a:avLst/>
          </a:prstGeom>
          <a:noFill/>
        </p:spPr>
        <p:txBody>
          <a:bodyPr wrap="square" rtlCol="0">
            <a:spAutoFit/>
          </a:bodyPr>
          <a:lstStyle/>
          <a:p>
            <a:endParaRPr lang="en-US" sz="2800" dirty="0"/>
          </a:p>
          <a:p>
            <a:pPr algn="ctr"/>
            <a:r>
              <a:rPr lang="en-US" sz="2800" u="sng" dirty="0"/>
              <a:t>Mountain Community Transit</a:t>
            </a:r>
          </a:p>
          <a:p>
            <a:endParaRPr lang="en-US" sz="2800" dirty="0"/>
          </a:p>
          <a:p>
            <a:pPr marL="285750" indent="-285750">
              <a:buFont typeface="Arial" panose="020B0604020202020204" pitchFamily="34" charset="0"/>
              <a:buChar char="•"/>
            </a:pPr>
            <a:r>
              <a:rPr lang="en-US" sz="2000" dirty="0"/>
              <a:t>The Red Line: Serves the City of McCall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Green Line: Is a commuter route that serves the Cities of McCall, Lake Fork, Donnelly and Cascade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t>
            </a:r>
            <a:r>
              <a:rPr lang="en-US" sz="2000" dirty="0" err="1"/>
              <a:t>Brundage</a:t>
            </a:r>
            <a:r>
              <a:rPr lang="en-US" sz="2000" dirty="0"/>
              <a:t> Express: McCall to </a:t>
            </a:r>
            <a:r>
              <a:rPr lang="en-US" sz="2000" dirty="0" err="1"/>
              <a:t>Brundage</a:t>
            </a:r>
            <a:r>
              <a:rPr lang="en-US" sz="2000" dirty="0"/>
              <a:t> Mountain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Extended Service Hours: McCall Winter Carnival, Holiday Weekends and Special Events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transportation was a key factor in bringing the Special Olympics and the Nordic Masters to McCall.</a:t>
            </a:r>
          </a:p>
          <a:p>
            <a:pPr marL="285750" indent="-285750">
              <a:buFont typeface="Arial" panose="020B0604020202020204" pitchFamily="34" charset="0"/>
              <a:buChar char="•"/>
            </a:pPr>
            <a:endParaRPr lang="en-US" sz="2400" dirty="0"/>
          </a:p>
          <a:p>
            <a:pPr algn="ctr"/>
            <a:r>
              <a:rPr lang="en-US" sz="2400" dirty="0"/>
              <a:t>Provided 43,759 boarding's for Fiscal Year 2019</a:t>
            </a:r>
            <a:endParaRPr lang="en-US" dirty="0"/>
          </a:p>
          <a:p>
            <a:endParaRPr lang="en-US" dirty="0"/>
          </a:p>
        </p:txBody>
      </p:sp>
    </p:spTree>
    <p:extLst>
      <p:ext uri="{BB962C8B-B14F-4D97-AF65-F5344CB8AC3E}">
        <p14:creationId xmlns:p14="http://schemas.microsoft.com/office/powerpoint/2010/main" val="2709658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578" y="147145"/>
            <a:ext cx="8649907" cy="6578444"/>
          </a:xfrm>
          <a:prstGeom prst="rect">
            <a:avLst/>
          </a:prstGeom>
        </p:spPr>
      </p:pic>
    </p:spTree>
    <p:extLst>
      <p:ext uri="{BB962C8B-B14F-4D97-AF65-F5344CB8AC3E}">
        <p14:creationId xmlns:p14="http://schemas.microsoft.com/office/powerpoint/2010/main" val="3056357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579" y="483475"/>
            <a:ext cx="7687369" cy="5579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382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668" y="2996758"/>
            <a:ext cx="4875050" cy="3656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9109" y="199697"/>
            <a:ext cx="3868069" cy="5157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95" y="199697"/>
            <a:ext cx="4820744" cy="3615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889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40828" y="210208"/>
            <a:ext cx="10794124" cy="6217087"/>
          </a:xfrm>
          <a:prstGeom prst="rect">
            <a:avLst/>
          </a:prstGeom>
          <a:noFill/>
        </p:spPr>
        <p:txBody>
          <a:bodyPr wrap="square" rtlCol="0">
            <a:spAutoFit/>
          </a:bodyPr>
          <a:lstStyle/>
          <a:p>
            <a:pPr algn="ctr"/>
            <a:r>
              <a:rPr lang="en-US" sz="2800" u="sng" dirty="0"/>
              <a:t>Non Emergency Medical Transportation (NEMT)</a:t>
            </a:r>
          </a:p>
          <a:p>
            <a:endParaRPr lang="en-US" sz="2000" u="sng" dirty="0"/>
          </a:p>
          <a:p>
            <a:r>
              <a:rPr lang="en-US" sz="2000" dirty="0"/>
              <a:t>TVT is a Medicaid transportation provider in both the rural and small urban areas of Canyon and Owyhee Counties.  Currently the Idaho Department of Health and Welfare-Division of Medicaid has used the Statewide Brokerage Model.</a:t>
            </a:r>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dirty="0"/>
              <a:t>1995 -2010 – The NEMT program was run by IDHW</a:t>
            </a:r>
          </a:p>
          <a:p>
            <a:pPr marL="800100" lvl="1" indent="-342900">
              <a:buFont typeface="Arial" panose="020B0604020202020204" pitchFamily="34" charset="0"/>
              <a:buChar char="•"/>
            </a:pPr>
            <a:r>
              <a:rPr lang="en-US" sz="2000" dirty="0"/>
              <a:t>9/2010 - 6/2016 – American Medical Response (Access2Care)</a:t>
            </a:r>
          </a:p>
          <a:p>
            <a:pPr marL="800100" lvl="1" indent="-342900">
              <a:buFont typeface="Arial" panose="020B0604020202020204" pitchFamily="34" charset="0"/>
              <a:buChar char="•"/>
            </a:pPr>
            <a:r>
              <a:rPr lang="en-US" sz="2000" dirty="0"/>
              <a:t>7/2016 – 3/2018 – VEYO</a:t>
            </a:r>
          </a:p>
          <a:p>
            <a:pPr marL="800100" lvl="1" indent="-342900">
              <a:buFont typeface="Arial" panose="020B0604020202020204" pitchFamily="34" charset="0"/>
              <a:buChar char="•"/>
            </a:pPr>
            <a:r>
              <a:rPr lang="en-US" sz="2000" dirty="0"/>
              <a:t>3/2018 – present – Medical Transportation Management (MTM)</a:t>
            </a:r>
          </a:p>
          <a:p>
            <a:pPr marL="800100" lvl="1" indent="-342900">
              <a:buFont typeface="Arial" panose="020B0604020202020204" pitchFamily="34" charset="0"/>
              <a:buChar char="•"/>
            </a:pPr>
            <a:endParaRPr lang="en-US" sz="2000" dirty="0"/>
          </a:p>
          <a:p>
            <a:pPr lvl="1"/>
            <a:r>
              <a:rPr lang="en-US" sz="2000" dirty="0"/>
              <a:t>Ongoing Communication is Imperative</a:t>
            </a:r>
          </a:p>
          <a:p>
            <a:pPr marL="1257300" lvl="2" indent="-342900">
              <a:buFont typeface="Arial" panose="020B0604020202020204" pitchFamily="34" charset="0"/>
              <a:buChar char="•"/>
            </a:pPr>
            <a:r>
              <a:rPr lang="en-US" sz="2000" dirty="0"/>
              <a:t>Dialogue to discuss broker issues</a:t>
            </a:r>
          </a:p>
          <a:p>
            <a:pPr marL="1257300" lvl="2" indent="-342900">
              <a:buFont typeface="Arial" panose="020B0604020202020204" pitchFamily="34" charset="0"/>
              <a:buChar char="•"/>
            </a:pPr>
            <a:r>
              <a:rPr lang="en-US" sz="2000" dirty="0"/>
              <a:t>Input into the new RFP to address transportation network</a:t>
            </a:r>
          </a:p>
          <a:p>
            <a:pPr marL="1257300" lvl="2" indent="-342900">
              <a:buFont typeface="Arial" panose="020B0604020202020204" pitchFamily="34" charset="0"/>
              <a:buChar char="•"/>
            </a:pPr>
            <a:r>
              <a:rPr lang="en-US" sz="2000" dirty="0"/>
              <a:t>Monthly Meetings with IDHW staff, 5 transportation companies</a:t>
            </a:r>
          </a:p>
          <a:p>
            <a:pPr marL="1257300" lvl="2" indent="-342900">
              <a:buFont typeface="Arial" panose="020B0604020202020204" pitchFamily="34" charset="0"/>
              <a:buChar char="•"/>
            </a:pPr>
            <a:r>
              <a:rPr lang="en-US" sz="2000" dirty="0"/>
              <a:t>Bi-weekly Meetings with MTM, IDHW &amp; Transportation Network</a:t>
            </a:r>
          </a:p>
          <a:p>
            <a:pPr lvl="2"/>
            <a:endParaRPr lang="en-US" sz="2000" dirty="0"/>
          </a:p>
          <a:p>
            <a:pPr algn="ctr"/>
            <a:r>
              <a:rPr lang="en-US" sz="3200" dirty="0"/>
              <a:t>Provided 45,719 Trips For Fiscal Year 2019</a:t>
            </a:r>
          </a:p>
          <a:p>
            <a:endParaRPr lang="en-US" dirty="0"/>
          </a:p>
        </p:txBody>
      </p:sp>
    </p:spTree>
    <p:extLst>
      <p:ext uri="{BB962C8B-B14F-4D97-AF65-F5344CB8AC3E}">
        <p14:creationId xmlns:p14="http://schemas.microsoft.com/office/powerpoint/2010/main" val="71361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6874"/>
          <a:stretch/>
        </p:blipFill>
        <p:spPr>
          <a:xfrm>
            <a:off x="725566" y="443405"/>
            <a:ext cx="8386550" cy="45995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725566" y="5509260"/>
            <a:ext cx="8052674" cy="369332"/>
          </a:xfrm>
          <a:prstGeom prst="rect">
            <a:avLst/>
          </a:prstGeom>
          <a:noFill/>
        </p:spPr>
        <p:txBody>
          <a:bodyPr wrap="square" rtlCol="0">
            <a:spAutoFit/>
          </a:bodyPr>
          <a:lstStyle/>
          <a:p>
            <a:r>
              <a:rPr lang="en-US" dirty="0"/>
              <a:t>Transporting Passengers from the Western Idaho Training Company</a:t>
            </a:r>
          </a:p>
        </p:txBody>
      </p:sp>
    </p:spTree>
    <p:extLst>
      <p:ext uri="{BB962C8B-B14F-4D97-AF65-F5344CB8AC3E}">
        <p14:creationId xmlns:p14="http://schemas.microsoft.com/office/powerpoint/2010/main" val="3376674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8820" y="960120"/>
            <a:ext cx="8126730" cy="461665"/>
          </a:xfrm>
          <a:prstGeom prst="rect">
            <a:avLst/>
          </a:prstGeom>
          <a:noFill/>
        </p:spPr>
        <p:txBody>
          <a:bodyPr wrap="square" rtlCol="0">
            <a:spAutoFit/>
          </a:bodyPr>
          <a:lstStyle/>
          <a:p>
            <a:pPr algn="ctr"/>
            <a:r>
              <a:rPr lang="en-US" sz="2400" u="sng" dirty="0"/>
              <a:t>Treasure Valley Transit, Inc. </a:t>
            </a:r>
          </a:p>
        </p:txBody>
      </p:sp>
      <p:sp>
        <p:nvSpPr>
          <p:cNvPr id="3" name="TextBox 2"/>
          <p:cNvSpPr txBox="1"/>
          <p:nvPr/>
        </p:nvSpPr>
        <p:spPr>
          <a:xfrm>
            <a:off x="2114550" y="1874520"/>
            <a:ext cx="8275320" cy="4401205"/>
          </a:xfrm>
          <a:prstGeom prst="rect">
            <a:avLst/>
          </a:prstGeom>
          <a:noFill/>
        </p:spPr>
        <p:txBody>
          <a:bodyPr wrap="square" rtlCol="0">
            <a:spAutoFit/>
          </a:bodyPr>
          <a:lstStyle/>
          <a:p>
            <a:r>
              <a:rPr lang="en-US" sz="2000" dirty="0"/>
              <a:t>1991:  	3 year Grant from the Office of Rural Health Policy</a:t>
            </a:r>
          </a:p>
          <a:p>
            <a:endParaRPr lang="en-US" sz="2000" dirty="0"/>
          </a:p>
          <a:p>
            <a:r>
              <a:rPr lang="en-US" sz="2000" dirty="0"/>
              <a:t>1992:	Coordinating Agencies:</a:t>
            </a:r>
          </a:p>
          <a:p>
            <a:pPr marL="1200150" lvl="2" indent="-285750">
              <a:buFont typeface="Arial" panose="020B0604020202020204" pitchFamily="34" charset="0"/>
              <a:buChar char="•"/>
            </a:pPr>
            <a:r>
              <a:rPr lang="en-US" sz="2000" dirty="0"/>
              <a:t>Canyon County Head Start – Lead Agency</a:t>
            </a:r>
          </a:p>
          <a:p>
            <a:pPr marL="1200150" lvl="2" indent="-285750">
              <a:buFont typeface="Arial" panose="020B0604020202020204" pitchFamily="34" charset="0"/>
              <a:buChar char="•"/>
            </a:pPr>
            <a:r>
              <a:rPr lang="en-US" sz="2000" dirty="0"/>
              <a:t>Canyon County Organization on Aging</a:t>
            </a:r>
          </a:p>
          <a:p>
            <a:pPr marL="1200150" lvl="2" indent="-285750">
              <a:buFont typeface="Arial" panose="020B0604020202020204" pitchFamily="34" charset="0"/>
              <a:buChar char="•"/>
            </a:pPr>
            <a:r>
              <a:rPr lang="en-US" sz="2000" dirty="0"/>
              <a:t>Retired Senior Volunteer Program</a:t>
            </a:r>
          </a:p>
          <a:p>
            <a:pPr marL="1200150" lvl="2" indent="-285750">
              <a:buFont typeface="Arial" panose="020B0604020202020204" pitchFamily="34" charset="0"/>
              <a:buChar char="•"/>
            </a:pPr>
            <a:r>
              <a:rPr lang="en-US" sz="2000" dirty="0"/>
              <a:t>Terry Reilly Health Services</a:t>
            </a:r>
          </a:p>
          <a:p>
            <a:endParaRPr lang="en-US" sz="2000" dirty="0"/>
          </a:p>
          <a:p>
            <a:r>
              <a:rPr lang="en-US" sz="2000" dirty="0"/>
              <a:t>1995:	Secured Ongoing Funding:</a:t>
            </a:r>
          </a:p>
          <a:p>
            <a:pPr marL="1200150" lvl="2" indent="-285750">
              <a:buFont typeface="Arial" panose="020B0604020202020204" pitchFamily="34" charset="0"/>
              <a:buChar char="•"/>
            </a:pPr>
            <a:r>
              <a:rPr lang="en-US" sz="2000" dirty="0"/>
              <a:t>Grants from the Idaho Transportation Department</a:t>
            </a:r>
          </a:p>
          <a:p>
            <a:pPr marL="1200150" lvl="2" indent="-285750">
              <a:buFont typeface="Arial" panose="020B0604020202020204" pitchFamily="34" charset="0"/>
              <a:buChar char="•"/>
            </a:pPr>
            <a:r>
              <a:rPr lang="en-US" sz="2000" dirty="0"/>
              <a:t>City and County Funding</a:t>
            </a:r>
          </a:p>
          <a:p>
            <a:pPr marL="1200150" lvl="2" indent="-285750">
              <a:buFont typeface="Arial" panose="020B0604020202020204" pitchFamily="34" charset="0"/>
              <a:buChar char="•"/>
            </a:pPr>
            <a:r>
              <a:rPr lang="en-US" sz="2000" dirty="0"/>
              <a:t>NEMT Provider</a:t>
            </a:r>
          </a:p>
          <a:p>
            <a:r>
              <a:rPr lang="en-US" sz="2000" dirty="0"/>
              <a:t>		</a:t>
            </a:r>
          </a:p>
          <a:p>
            <a:r>
              <a:rPr lang="en-US" sz="2000" dirty="0"/>
              <a:t>1996:	Stand Alone Private Non Profit Corporation</a:t>
            </a:r>
          </a:p>
        </p:txBody>
      </p:sp>
    </p:spTree>
    <p:extLst>
      <p:ext uri="{BB962C8B-B14F-4D97-AF65-F5344CB8AC3E}">
        <p14:creationId xmlns:p14="http://schemas.microsoft.com/office/powerpoint/2010/main" val="17511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1976" y="620110"/>
            <a:ext cx="10612976" cy="6032421"/>
          </a:xfrm>
          <a:prstGeom prst="rect">
            <a:avLst/>
          </a:prstGeom>
          <a:noFill/>
        </p:spPr>
        <p:txBody>
          <a:bodyPr wrap="square" rtlCol="0">
            <a:spAutoFit/>
          </a:bodyPr>
          <a:lstStyle/>
          <a:p>
            <a:pPr algn="ctr"/>
            <a:r>
              <a:rPr lang="en-US" sz="3200" u="sng" dirty="0"/>
              <a:t>Purchase of Service</a:t>
            </a:r>
          </a:p>
          <a:p>
            <a:endParaRPr lang="en-US" sz="3200" u="sng" dirty="0"/>
          </a:p>
          <a:p>
            <a:pPr lvl="0"/>
            <a:r>
              <a:rPr lang="en-US" sz="2400" dirty="0"/>
              <a:t>This service began in December 2011 serving Seniors and Persons with Disabilities within and connecting the 15 communities of Council, New Meadows, McCall, Cascade, New Plymouth, Payette, Cambridge, Weiser, Idaho City, Horseshoe Bend, Emmett, Homedale, </a:t>
            </a:r>
            <a:r>
              <a:rPr lang="en-US" sz="2400" dirty="0" err="1"/>
              <a:t>Marsing</a:t>
            </a:r>
            <a:r>
              <a:rPr lang="en-US" sz="2400" dirty="0"/>
              <a:t>, Grandview and Melba.</a:t>
            </a:r>
          </a:p>
          <a:p>
            <a:pPr lvl="0"/>
            <a:endParaRPr lang="en-US" sz="2400" dirty="0"/>
          </a:p>
          <a:p>
            <a:pPr marL="1714500" lvl="3" indent="-342900">
              <a:buFont typeface="Arial" panose="020B0604020202020204" pitchFamily="34" charset="0"/>
              <a:buChar char="•"/>
            </a:pPr>
            <a:r>
              <a:rPr lang="en-US" sz="2400" dirty="0"/>
              <a:t>Contract for services</a:t>
            </a:r>
          </a:p>
          <a:p>
            <a:pPr marL="1714500" lvl="3" indent="-342900">
              <a:buFont typeface="Arial" panose="020B0604020202020204" pitchFamily="34" charset="0"/>
              <a:buChar char="•"/>
            </a:pPr>
            <a:r>
              <a:rPr lang="en-US" sz="2400" dirty="0"/>
              <a:t>Unit Rate per Trip</a:t>
            </a:r>
          </a:p>
          <a:p>
            <a:pPr marL="1714500" lvl="3" indent="-342900">
              <a:buFont typeface="Arial" panose="020B0604020202020204" pitchFamily="34" charset="0"/>
              <a:buChar char="•"/>
            </a:pPr>
            <a:r>
              <a:rPr lang="en-US" sz="2400" dirty="0"/>
              <a:t>Senior Center Transportation</a:t>
            </a:r>
          </a:p>
          <a:p>
            <a:pPr marL="1714500" lvl="3" indent="-342900">
              <a:buFont typeface="Arial" panose="020B0604020202020204" pitchFamily="34" charset="0"/>
              <a:buChar char="•"/>
            </a:pPr>
            <a:r>
              <a:rPr lang="en-US" sz="2400" dirty="0"/>
              <a:t>Follow ITD Guidelines</a:t>
            </a:r>
          </a:p>
          <a:p>
            <a:pPr marL="1714500" lvl="3" indent="-342900">
              <a:buFont typeface="Arial" panose="020B0604020202020204" pitchFamily="34" charset="0"/>
              <a:buChar char="•"/>
            </a:pPr>
            <a:endParaRPr lang="en-US" sz="3200" dirty="0"/>
          </a:p>
          <a:p>
            <a:pPr algn="ctr"/>
            <a:r>
              <a:rPr lang="en-US" sz="3200" dirty="0"/>
              <a:t>Provided 17,618 Trips For Fiscal Year 2019</a:t>
            </a:r>
          </a:p>
          <a:p>
            <a:endParaRPr lang="en-US" dirty="0"/>
          </a:p>
        </p:txBody>
      </p:sp>
    </p:spTree>
    <p:extLst>
      <p:ext uri="{BB962C8B-B14F-4D97-AF65-F5344CB8AC3E}">
        <p14:creationId xmlns:p14="http://schemas.microsoft.com/office/powerpoint/2010/main" val="3539987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14550" y="1291590"/>
            <a:ext cx="6732270" cy="584775"/>
          </a:xfrm>
          <a:prstGeom prst="rect">
            <a:avLst/>
          </a:prstGeom>
          <a:noFill/>
        </p:spPr>
        <p:txBody>
          <a:bodyPr wrap="square" rtlCol="0">
            <a:spAutoFit/>
          </a:bodyPr>
          <a:lstStyle/>
          <a:p>
            <a:pPr algn="ctr"/>
            <a:r>
              <a:rPr lang="en-US" sz="3200" u="sng" dirty="0"/>
              <a:t>Conclusions</a:t>
            </a:r>
          </a:p>
        </p:txBody>
      </p:sp>
      <p:sp>
        <p:nvSpPr>
          <p:cNvPr id="3" name="TextBox 2"/>
          <p:cNvSpPr txBox="1"/>
          <p:nvPr/>
        </p:nvSpPr>
        <p:spPr>
          <a:xfrm>
            <a:off x="1428750" y="2286000"/>
            <a:ext cx="7955279"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Develop a Coordinated Transportation Plan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Identify all the Key Stakeholders in the Community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Identify Existing Services and Unmet Needs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Secure Funding and Capital Equipment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75871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624" y="1331259"/>
            <a:ext cx="9255750" cy="4247317"/>
          </a:xfrm>
          <a:prstGeom prst="rect">
            <a:avLst/>
          </a:prstGeom>
          <a:noFill/>
        </p:spPr>
        <p:txBody>
          <a:bodyPr wrap="square" rtlCol="0">
            <a:spAutoFit/>
          </a:bodyPr>
          <a:lstStyle/>
          <a:p>
            <a:r>
              <a:rPr lang="en-US" sz="2800" dirty="0"/>
              <a:t>Contact Information:</a:t>
            </a:r>
          </a:p>
          <a:p>
            <a:endParaRPr lang="en-US" sz="2800" dirty="0"/>
          </a:p>
          <a:p>
            <a:r>
              <a:rPr lang="en-US" sz="2800" dirty="0"/>
              <a:t>Treasure Valley Transit, Inc.</a:t>
            </a:r>
          </a:p>
          <a:p>
            <a:r>
              <a:rPr lang="en-US" sz="2800" dirty="0"/>
              <a:t>Terri Lindenberg, Executive Director</a:t>
            </a:r>
          </a:p>
          <a:p>
            <a:r>
              <a:rPr lang="en-US" sz="2800" dirty="0"/>
              <a:t>1136 W Finch Drive</a:t>
            </a:r>
          </a:p>
          <a:p>
            <a:r>
              <a:rPr lang="en-US" sz="2800" dirty="0"/>
              <a:t>Nampa, Idaho 83651</a:t>
            </a:r>
          </a:p>
          <a:p>
            <a:r>
              <a:rPr lang="en-US" sz="2800" dirty="0"/>
              <a:t>Office:	208-463-9111</a:t>
            </a:r>
          </a:p>
          <a:p>
            <a:endParaRPr lang="en-US" sz="2800" dirty="0"/>
          </a:p>
          <a:p>
            <a:r>
              <a:rPr lang="en-US" sz="2800" dirty="0"/>
              <a:t>Email:	terri@treasurevalleytransit.com</a:t>
            </a:r>
          </a:p>
          <a:p>
            <a:endParaRPr lang="en-US" dirty="0"/>
          </a:p>
        </p:txBody>
      </p:sp>
    </p:spTree>
    <p:extLst>
      <p:ext uri="{BB962C8B-B14F-4D97-AF65-F5344CB8AC3E}">
        <p14:creationId xmlns:p14="http://schemas.microsoft.com/office/powerpoint/2010/main" val="3515873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rkinswill.net\NN\Projects\Projects\F-L\IDAHO Statewide Public Transportation Plan 2015.1241\09 Graphics\Completed Maps_InDocument\22D_ITD-Districts_IdahoStateTransitPlan_v1-0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3905" y="578224"/>
            <a:ext cx="5271247" cy="6051175"/>
          </a:xfrm>
          <a:prstGeom prst="rect">
            <a:avLst/>
          </a:prstGeom>
          <a:noFill/>
          <a:ln>
            <a:noFill/>
          </a:ln>
        </p:spPr>
      </p:pic>
      <p:sp>
        <p:nvSpPr>
          <p:cNvPr id="4" name="TextBox 3"/>
          <p:cNvSpPr txBox="1"/>
          <p:nvPr/>
        </p:nvSpPr>
        <p:spPr>
          <a:xfrm>
            <a:off x="241738" y="1008993"/>
            <a:ext cx="5614950" cy="5078313"/>
          </a:xfrm>
          <a:prstGeom prst="rect">
            <a:avLst/>
          </a:prstGeom>
          <a:noFill/>
        </p:spPr>
        <p:txBody>
          <a:bodyPr wrap="square" rtlCol="0">
            <a:spAutoFit/>
          </a:bodyPr>
          <a:lstStyle/>
          <a:p>
            <a:pPr algn="ctr"/>
            <a:r>
              <a:rPr lang="en-US" sz="2400" b="1" dirty="0"/>
              <a:t>TVT Operates within ITD’s District 3 which is a 10 County Rural Area:</a:t>
            </a:r>
          </a:p>
          <a:p>
            <a:endParaRPr lang="en-US" sz="2400" b="1" dirty="0"/>
          </a:p>
          <a:p>
            <a:pPr algn="ctr"/>
            <a:r>
              <a:rPr lang="en-US" sz="2400" dirty="0"/>
              <a:t>TVT provided 134,296 rides in FY19</a:t>
            </a:r>
          </a:p>
          <a:p>
            <a:endParaRPr lang="en-US" sz="2800" dirty="0"/>
          </a:p>
          <a:p>
            <a:pPr marL="285750" indent="-285750">
              <a:buFont typeface="Arial" panose="020B0604020202020204" pitchFamily="34" charset="0"/>
              <a:buChar char="•"/>
            </a:pPr>
            <a:r>
              <a:rPr lang="en-US" sz="2000" dirty="0"/>
              <a:t>Demand Response (NEMT) Transportation within Canyon and Owyhee Counties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Mountain Home Community Transit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Snake River Transit</a:t>
            </a:r>
          </a:p>
          <a:p>
            <a:endParaRPr lang="en-US" sz="2000" dirty="0"/>
          </a:p>
          <a:p>
            <a:pPr marL="285750" indent="-285750">
              <a:buFont typeface="Arial" panose="020B0604020202020204" pitchFamily="34" charset="0"/>
              <a:buChar char="•"/>
            </a:pPr>
            <a:r>
              <a:rPr lang="en-US" sz="2000" dirty="0"/>
              <a:t>Mountain Community Transit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Purchase of Service </a:t>
            </a:r>
          </a:p>
        </p:txBody>
      </p:sp>
    </p:spTree>
    <p:extLst>
      <p:ext uri="{BB962C8B-B14F-4D97-AF65-F5344CB8AC3E}">
        <p14:creationId xmlns:p14="http://schemas.microsoft.com/office/powerpoint/2010/main" val="2428665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6551" y="872359"/>
            <a:ext cx="8881241" cy="861774"/>
          </a:xfrm>
          <a:prstGeom prst="rect">
            <a:avLst/>
          </a:prstGeom>
        </p:spPr>
        <p:txBody>
          <a:bodyPr wrap="square">
            <a:spAutoFit/>
          </a:bodyPr>
          <a:lstStyle/>
          <a:p>
            <a:endParaRPr lang="en-US" sz="3200" dirty="0"/>
          </a:p>
          <a:p>
            <a:endParaRPr lang="en-US" dirty="0"/>
          </a:p>
        </p:txBody>
      </p:sp>
      <p:sp>
        <p:nvSpPr>
          <p:cNvPr id="3" name="Rectangle 2"/>
          <p:cNvSpPr/>
          <p:nvPr/>
        </p:nvSpPr>
        <p:spPr>
          <a:xfrm>
            <a:off x="1807779" y="525517"/>
            <a:ext cx="9385737" cy="4955203"/>
          </a:xfrm>
          <a:prstGeom prst="rect">
            <a:avLst/>
          </a:prstGeom>
        </p:spPr>
        <p:txBody>
          <a:bodyPr wrap="square">
            <a:spAutoFit/>
          </a:bodyPr>
          <a:lstStyle/>
          <a:p>
            <a:r>
              <a:rPr lang="en-US" sz="2400" u="sng" dirty="0"/>
              <a:t>Planning Components for Rural Public Transportation</a:t>
            </a:r>
          </a:p>
          <a:p>
            <a:pPr algn="ctr"/>
            <a:endParaRPr lang="en-US" sz="2400" dirty="0"/>
          </a:p>
          <a:p>
            <a:r>
              <a:rPr lang="en-US" sz="2400" dirty="0"/>
              <a:t>	Coordinated Transportation Plan</a:t>
            </a:r>
          </a:p>
          <a:p>
            <a:endParaRPr lang="en-US" sz="2400" dirty="0"/>
          </a:p>
          <a:p>
            <a:pPr lvl="1"/>
            <a:r>
              <a:rPr lang="en-US" sz="2000" dirty="0"/>
              <a:t>1.  Identify Key Stakeholders</a:t>
            </a:r>
          </a:p>
          <a:p>
            <a:pPr lvl="1"/>
            <a:endParaRPr lang="en-US" sz="2000" dirty="0"/>
          </a:p>
          <a:p>
            <a:pPr marL="1257300" lvl="2" indent="-342900">
              <a:buFont typeface="Arial" panose="020B0604020202020204" pitchFamily="34" charset="0"/>
              <a:buChar char="•"/>
            </a:pPr>
            <a:r>
              <a:rPr lang="en-US" sz="2000" dirty="0"/>
              <a:t>Idaho Transportation Department</a:t>
            </a:r>
          </a:p>
          <a:p>
            <a:pPr marL="1257300" lvl="2" indent="-342900">
              <a:buFont typeface="Arial" panose="020B0604020202020204" pitchFamily="34" charset="0"/>
              <a:buChar char="•"/>
            </a:pPr>
            <a:endParaRPr lang="en-US" sz="2000" dirty="0"/>
          </a:p>
          <a:p>
            <a:pPr marL="1257300" lvl="2" indent="-342900">
              <a:buFont typeface="Arial" panose="020B0604020202020204" pitchFamily="34" charset="0"/>
              <a:buChar char="•"/>
            </a:pPr>
            <a:r>
              <a:rPr lang="en-US" sz="2000" dirty="0"/>
              <a:t>Local Elected Officials (Transportation Plans)</a:t>
            </a:r>
          </a:p>
          <a:p>
            <a:pPr marL="1257300" lvl="2" indent="-342900">
              <a:buFont typeface="Arial" panose="020B0604020202020204" pitchFamily="34" charset="0"/>
              <a:buChar char="•"/>
            </a:pPr>
            <a:endParaRPr lang="en-US" sz="2000" dirty="0"/>
          </a:p>
          <a:p>
            <a:pPr marL="1257300" lvl="2" indent="-342900">
              <a:buFont typeface="Arial" panose="020B0604020202020204" pitchFamily="34" charset="0"/>
              <a:buChar char="•"/>
            </a:pPr>
            <a:r>
              <a:rPr lang="en-US" sz="2000" dirty="0"/>
              <a:t>IDHW and Health and Human Service Agencies</a:t>
            </a:r>
          </a:p>
          <a:p>
            <a:pPr marL="1257300" lvl="2" indent="-342900">
              <a:buFont typeface="Arial" panose="020B0604020202020204" pitchFamily="34" charset="0"/>
              <a:buChar char="•"/>
            </a:pPr>
            <a:endParaRPr lang="en-US" sz="2000" dirty="0"/>
          </a:p>
          <a:p>
            <a:pPr marL="1257300" lvl="2" indent="-342900">
              <a:buFont typeface="Arial" panose="020B0604020202020204" pitchFamily="34" charset="0"/>
              <a:buChar char="•"/>
            </a:pPr>
            <a:r>
              <a:rPr lang="en-US" sz="2000" dirty="0"/>
              <a:t>Private and Non-Profit Organizations</a:t>
            </a:r>
          </a:p>
          <a:p>
            <a:pPr lvl="2"/>
            <a:endParaRPr lang="en-US" sz="2000" dirty="0"/>
          </a:p>
          <a:p>
            <a:pPr marL="1257300" lvl="2" indent="-342900">
              <a:buFont typeface="Arial" panose="020B0604020202020204" pitchFamily="34" charset="0"/>
              <a:buChar char="•"/>
            </a:pPr>
            <a:r>
              <a:rPr lang="en-US" sz="2000" dirty="0"/>
              <a:t>Local Business and Chamber of Commerce</a:t>
            </a:r>
          </a:p>
        </p:txBody>
      </p:sp>
    </p:spTree>
    <p:extLst>
      <p:ext uri="{BB962C8B-B14F-4D97-AF65-F5344CB8AC3E}">
        <p14:creationId xmlns:p14="http://schemas.microsoft.com/office/powerpoint/2010/main" val="832680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5117" y="357353"/>
            <a:ext cx="8219090" cy="5324535"/>
          </a:xfrm>
          <a:prstGeom prst="rect">
            <a:avLst/>
          </a:prstGeom>
          <a:noFill/>
        </p:spPr>
        <p:txBody>
          <a:bodyPr wrap="square" rtlCol="0">
            <a:spAutoFit/>
          </a:bodyPr>
          <a:lstStyle/>
          <a:p>
            <a:r>
              <a:rPr lang="en-US" sz="2000" dirty="0"/>
              <a:t>2. Identify the Existing Services and Unmet  Needs</a:t>
            </a:r>
          </a:p>
          <a:p>
            <a:endParaRPr lang="en-US" sz="2000" dirty="0"/>
          </a:p>
          <a:p>
            <a:pPr marL="742950" lvl="1" indent="-285750">
              <a:buFont typeface="Arial" panose="020B0604020202020204" pitchFamily="34" charset="0"/>
              <a:buChar char="•"/>
            </a:pPr>
            <a:r>
              <a:rPr lang="en-US" sz="2000" dirty="0"/>
              <a:t>Stakeholder Interviews/Surveys</a:t>
            </a:r>
          </a:p>
          <a:p>
            <a:pPr lvl="1"/>
            <a:endParaRPr lang="en-US" sz="2000" dirty="0"/>
          </a:p>
          <a:p>
            <a:pPr marL="742950" lvl="1" indent="-285750">
              <a:buFont typeface="Arial" panose="020B0604020202020204" pitchFamily="34" charset="0"/>
              <a:buChar char="•"/>
            </a:pPr>
            <a:r>
              <a:rPr lang="en-US" sz="2000" dirty="0"/>
              <a:t>Modes of Transportation Options</a:t>
            </a:r>
          </a:p>
          <a:p>
            <a:pPr marL="1257300" lvl="2" indent="-342900">
              <a:buFont typeface="Arial" panose="020B0604020202020204" pitchFamily="34" charset="0"/>
              <a:buChar char="•"/>
            </a:pPr>
            <a:r>
              <a:rPr lang="en-US" sz="2000" dirty="0"/>
              <a:t>Demand Response</a:t>
            </a:r>
          </a:p>
          <a:p>
            <a:pPr marL="1257300" lvl="2" indent="-342900">
              <a:buFont typeface="Arial" panose="020B0604020202020204" pitchFamily="34" charset="0"/>
              <a:buChar char="•"/>
            </a:pPr>
            <a:r>
              <a:rPr lang="en-US" sz="2000" dirty="0"/>
              <a:t>Fixed Route</a:t>
            </a:r>
          </a:p>
          <a:p>
            <a:pPr marL="1257300" lvl="2" indent="-342900">
              <a:buFont typeface="Arial" panose="020B0604020202020204" pitchFamily="34" charset="0"/>
              <a:buChar char="•"/>
            </a:pPr>
            <a:r>
              <a:rPr lang="en-US" sz="2000" dirty="0"/>
              <a:t>Deviated Fixed Route</a:t>
            </a:r>
          </a:p>
          <a:p>
            <a:endParaRPr lang="en-US" sz="2000" dirty="0"/>
          </a:p>
          <a:p>
            <a:r>
              <a:rPr lang="en-US" sz="2000" dirty="0"/>
              <a:t>	3. Secure the Funding and Capital Equipment</a:t>
            </a:r>
          </a:p>
          <a:p>
            <a:endParaRPr lang="en-US" sz="2000" dirty="0"/>
          </a:p>
          <a:p>
            <a:r>
              <a:rPr lang="en-US" sz="2000" dirty="0"/>
              <a:t>				4. Contract with a Consultant:</a:t>
            </a:r>
          </a:p>
          <a:p>
            <a:endParaRPr lang="en-US" sz="2000" dirty="0"/>
          </a:p>
          <a:p>
            <a:pPr marL="2571750" lvl="5" indent="-285750">
              <a:buFont typeface="Arial" panose="020B0604020202020204" pitchFamily="34" charset="0"/>
              <a:buChar char="•"/>
            </a:pPr>
            <a:r>
              <a:rPr lang="en-US" sz="2000" dirty="0"/>
              <a:t>Facilitate the Meetings</a:t>
            </a:r>
          </a:p>
          <a:p>
            <a:pPr marL="2571750" lvl="5" indent="-285750">
              <a:buFont typeface="Arial" panose="020B0604020202020204" pitchFamily="34" charset="0"/>
              <a:buChar char="•"/>
            </a:pPr>
            <a:r>
              <a:rPr lang="en-US" sz="2000" dirty="0"/>
              <a:t>Produce media (Surveys, Brochures, etc.)</a:t>
            </a:r>
          </a:p>
          <a:p>
            <a:pPr marL="2571750" lvl="5" indent="-285750">
              <a:buFont typeface="Arial" panose="020B0604020202020204" pitchFamily="34" charset="0"/>
              <a:buChar char="•"/>
            </a:pPr>
            <a:r>
              <a:rPr lang="en-US" sz="2000" dirty="0"/>
              <a:t>Arrange Open Houses and Print Materials</a:t>
            </a:r>
          </a:p>
          <a:p>
            <a:pPr marL="2571750" lvl="5" indent="-285750">
              <a:buFont typeface="Arial" panose="020B0604020202020204" pitchFamily="34" charset="0"/>
              <a:buChar char="•"/>
            </a:pPr>
            <a:r>
              <a:rPr lang="en-US" sz="2000" dirty="0"/>
              <a:t>Promote first day of New Service</a:t>
            </a:r>
          </a:p>
        </p:txBody>
      </p:sp>
    </p:spTree>
    <p:extLst>
      <p:ext uri="{BB962C8B-B14F-4D97-AF65-F5344CB8AC3E}">
        <p14:creationId xmlns:p14="http://schemas.microsoft.com/office/powerpoint/2010/main" val="37140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8373" y="924910"/>
            <a:ext cx="10510344" cy="5386090"/>
          </a:xfrm>
          <a:prstGeom prst="rect">
            <a:avLst/>
          </a:prstGeom>
          <a:noFill/>
        </p:spPr>
        <p:txBody>
          <a:bodyPr wrap="square" rtlCol="0">
            <a:spAutoFit/>
          </a:bodyPr>
          <a:lstStyle/>
          <a:p>
            <a:pPr algn="ctr"/>
            <a:r>
              <a:rPr lang="en-US" sz="2800" u="sng" dirty="0"/>
              <a:t>TVT Funding Sources</a:t>
            </a:r>
          </a:p>
          <a:p>
            <a:pPr marL="285750" indent="-285750" algn="ctr">
              <a:buFont typeface="Arial" panose="020B0604020202020204" pitchFamily="34" charset="0"/>
              <a:buChar char="•"/>
            </a:pPr>
            <a:endParaRPr lang="en-US" sz="3200" dirty="0"/>
          </a:p>
          <a:p>
            <a:pPr marL="742950" lvl="1" indent="-285750">
              <a:buFont typeface="Arial" panose="020B0604020202020204" pitchFamily="34" charset="0"/>
              <a:buChar char="•"/>
            </a:pPr>
            <a:r>
              <a:rPr lang="en-US" sz="2000" dirty="0"/>
              <a:t>Idaho Transportation Department Rural Grants:</a:t>
            </a:r>
          </a:p>
          <a:p>
            <a:pPr lvl="2"/>
            <a:endParaRPr lang="en-US" sz="2000" dirty="0"/>
          </a:p>
          <a:p>
            <a:pPr lvl="2"/>
            <a:r>
              <a:rPr lang="en-US" sz="2000" dirty="0"/>
              <a:t>Admin. 80/20% - Operations 57.5/42.5% - PM 92/8% - Capital: 80/20%</a:t>
            </a:r>
          </a:p>
          <a:p>
            <a:pPr lvl="2"/>
            <a:endParaRPr lang="en-US" sz="2000" dirty="0"/>
          </a:p>
          <a:p>
            <a:pPr marL="1657350" lvl="3" indent="-285750">
              <a:buFont typeface="Arial" panose="020B0604020202020204" pitchFamily="34" charset="0"/>
              <a:buChar char="•"/>
            </a:pPr>
            <a:r>
              <a:rPr lang="en-US" sz="2000" dirty="0"/>
              <a:t>City funding to meet % of Local Match</a:t>
            </a:r>
          </a:p>
          <a:p>
            <a:pPr marL="742950" lvl="1" indent="-285750">
              <a:buFont typeface="Arial" panose="020B0604020202020204" pitchFamily="34" charset="0"/>
              <a:buChar char="•"/>
            </a:pPr>
            <a:endParaRPr lang="en-US" sz="2000" dirty="0"/>
          </a:p>
          <a:p>
            <a:pPr marL="1657350" lvl="3" indent="-285750">
              <a:buFont typeface="Arial" panose="020B0604020202020204" pitchFamily="34" charset="0"/>
              <a:buChar char="•"/>
            </a:pPr>
            <a:r>
              <a:rPr lang="en-US" sz="2000" dirty="0"/>
              <a:t>County funding to meet % of Local Match</a:t>
            </a:r>
          </a:p>
          <a:p>
            <a:pPr marL="742950" lvl="1" indent="-285750">
              <a:buFont typeface="Arial" panose="020B0604020202020204" pitchFamily="34" charset="0"/>
              <a:buChar char="•"/>
            </a:pPr>
            <a:endParaRPr lang="en-US" sz="2000" dirty="0"/>
          </a:p>
          <a:p>
            <a:pPr marL="1657350" lvl="3" indent="-285750">
              <a:buFont typeface="Arial" panose="020B0604020202020204" pitchFamily="34" charset="0"/>
              <a:buChar char="•"/>
            </a:pPr>
            <a:r>
              <a:rPr lang="en-US" sz="2000" dirty="0"/>
              <a:t>Medicaid Revenue to fill in Funding Shortfalls</a:t>
            </a:r>
          </a:p>
          <a:p>
            <a:pPr marL="742950" lvl="1" indent="-285750">
              <a:buFont typeface="Arial" panose="020B0604020202020204" pitchFamily="34" charset="0"/>
              <a:buChar char="•"/>
            </a:pPr>
            <a:endParaRPr lang="en-US" sz="2000" dirty="0"/>
          </a:p>
          <a:p>
            <a:pPr marL="1657350" lvl="3" indent="-285750">
              <a:buFont typeface="Arial" panose="020B0604020202020204" pitchFamily="34" charset="0"/>
              <a:buChar char="•"/>
            </a:pPr>
            <a:r>
              <a:rPr lang="en-US" sz="2000" dirty="0"/>
              <a:t>Private Contracts for Service</a:t>
            </a:r>
          </a:p>
          <a:p>
            <a:pPr marL="742950" lvl="1" indent="-285750">
              <a:buFont typeface="Arial" panose="020B0604020202020204" pitchFamily="34" charset="0"/>
              <a:buChar char="•"/>
            </a:pPr>
            <a:endParaRPr lang="en-US" sz="2000" dirty="0"/>
          </a:p>
          <a:p>
            <a:pPr marL="1657350" lvl="3" indent="-285750">
              <a:buFont typeface="Arial" panose="020B0604020202020204" pitchFamily="34" charset="0"/>
              <a:buChar char="•"/>
            </a:pPr>
            <a:r>
              <a:rPr lang="en-US" sz="2000" dirty="0"/>
              <a:t>Advertising on Vehicles</a:t>
            </a:r>
          </a:p>
          <a:p>
            <a:pPr marL="742950" lvl="1"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16478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1294" y="268942"/>
            <a:ext cx="9466860" cy="461665"/>
          </a:xfrm>
          <a:prstGeom prst="rect">
            <a:avLst/>
          </a:prstGeom>
          <a:noFill/>
        </p:spPr>
        <p:txBody>
          <a:bodyPr wrap="square" rtlCol="0">
            <a:spAutoFit/>
          </a:bodyPr>
          <a:lstStyle/>
          <a:p>
            <a:r>
              <a:rPr lang="en-US" sz="2400" dirty="0"/>
              <a:t>Blue Cross Foundation for Health: $40,000</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231" t="12873" r="3569" b="27969"/>
          <a:stretch/>
        </p:blipFill>
        <p:spPr>
          <a:xfrm>
            <a:off x="849854" y="885166"/>
            <a:ext cx="8995656" cy="43282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941294" y="5486400"/>
            <a:ext cx="7036846" cy="646331"/>
          </a:xfrm>
          <a:prstGeom prst="rect">
            <a:avLst/>
          </a:prstGeom>
          <a:noFill/>
        </p:spPr>
        <p:txBody>
          <a:bodyPr wrap="square" rtlCol="0">
            <a:spAutoFit/>
          </a:bodyPr>
          <a:lstStyle/>
          <a:p>
            <a:r>
              <a:rPr lang="en-US" dirty="0"/>
              <a:t>TVT Van Procurement (4) Cost Per Vehicle: $73,135</a:t>
            </a:r>
          </a:p>
          <a:p>
            <a:r>
              <a:rPr lang="en-US" dirty="0"/>
              <a:t> $58,508 Federal $14,627 Local Match</a:t>
            </a:r>
          </a:p>
        </p:txBody>
      </p:sp>
    </p:spTree>
    <p:extLst>
      <p:ext uri="{BB962C8B-B14F-4D97-AF65-F5344CB8AC3E}">
        <p14:creationId xmlns:p14="http://schemas.microsoft.com/office/powerpoint/2010/main" val="276687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2566" y="441433"/>
            <a:ext cx="9548131" cy="5663089"/>
          </a:xfrm>
          <a:prstGeom prst="rect">
            <a:avLst/>
          </a:prstGeom>
          <a:noFill/>
        </p:spPr>
        <p:txBody>
          <a:bodyPr wrap="square" rtlCol="0">
            <a:spAutoFit/>
          </a:bodyPr>
          <a:lstStyle/>
          <a:p>
            <a:r>
              <a:rPr lang="en-US" sz="2800" u="sng" dirty="0"/>
              <a:t>Planning for Mountain Home Community Transit</a:t>
            </a:r>
          </a:p>
          <a:p>
            <a:endParaRPr lang="en-US" sz="3200" dirty="0"/>
          </a:p>
          <a:p>
            <a:pPr marL="742950" lvl="1" indent="-285750">
              <a:buFont typeface="Arial" panose="020B0604020202020204" pitchFamily="34" charset="0"/>
              <a:buChar char="•"/>
            </a:pPr>
            <a:r>
              <a:rPr lang="en-US" sz="2000" dirty="0"/>
              <a:t>Demonstration Project</a:t>
            </a:r>
          </a:p>
          <a:p>
            <a:pPr lvl="1"/>
            <a:endParaRPr lang="en-US" sz="2000" dirty="0"/>
          </a:p>
          <a:p>
            <a:pPr marL="742950" lvl="1" indent="-285750">
              <a:buFont typeface="Arial" panose="020B0604020202020204" pitchFamily="34" charset="0"/>
              <a:buChar char="•"/>
            </a:pPr>
            <a:r>
              <a:rPr lang="en-US" sz="2000" dirty="0"/>
              <a:t>Mountain Home Air Force Base</a:t>
            </a:r>
          </a:p>
          <a:p>
            <a:pPr marL="1200150" lvl="2" indent="-285750">
              <a:buFont typeface="Arial" panose="020B0604020202020204" pitchFamily="34" charset="0"/>
              <a:buChar char="•"/>
            </a:pPr>
            <a:r>
              <a:rPr lang="en-US" sz="2000" dirty="0"/>
              <a:t>Design of the AFB Route</a:t>
            </a:r>
          </a:p>
          <a:p>
            <a:pPr marL="1200150" lvl="2" indent="-285750">
              <a:buFont typeface="Arial" panose="020B0604020202020204" pitchFamily="34" charset="0"/>
              <a:buChar char="•"/>
            </a:pPr>
            <a:r>
              <a:rPr lang="en-US" sz="2000" dirty="0"/>
              <a:t>Department of Defense Passes</a:t>
            </a:r>
          </a:p>
          <a:p>
            <a:pPr marL="1200150" lvl="2" indent="-285750">
              <a:buFont typeface="Arial" panose="020B0604020202020204" pitchFamily="34" charset="0"/>
              <a:buChar char="•"/>
            </a:pPr>
            <a:r>
              <a:rPr lang="en-US" sz="2000" dirty="0"/>
              <a:t>Access to AFB</a:t>
            </a:r>
          </a:p>
          <a:p>
            <a:pPr lvl="2"/>
            <a:endParaRPr lang="en-US" sz="2000" dirty="0"/>
          </a:p>
          <a:p>
            <a:pPr marL="742950" lvl="1" indent="-285750">
              <a:buFont typeface="Arial" panose="020B0604020202020204" pitchFamily="34" charset="0"/>
              <a:buChar char="•"/>
            </a:pPr>
            <a:r>
              <a:rPr lang="en-US" sz="2000" dirty="0"/>
              <a:t>City of Mountain Home</a:t>
            </a:r>
          </a:p>
          <a:p>
            <a:pPr marL="1200150" lvl="2" indent="-285750">
              <a:buFont typeface="Arial" panose="020B0604020202020204" pitchFamily="34" charset="0"/>
              <a:buChar char="•"/>
            </a:pPr>
            <a:r>
              <a:rPr lang="en-US" sz="2000" dirty="0"/>
              <a:t>Approval of demonstration project</a:t>
            </a:r>
          </a:p>
          <a:p>
            <a:pPr marL="1200150" lvl="2" indent="-285750">
              <a:buFont typeface="Arial" panose="020B0604020202020204" pitchFamily="34" charset="0"/>
              <a:buChar char="•"/>
            </a:pPr>
            <a:r>
              <a:rPr lang="en-US" sz="2000" dirty="0"/>
              <a:t>Approval of funding with success of project</a:t>
            </a:r>
          </a:p>
          <a:p>
            <a:pPr lvl="2"/>
            <a:endParaRPr lang="en-US" sz="2000" dirty="0"/>
          </a:p>
          <a:p>
            <a:pPr marL="742950" lvl="1" indent="-285750">
              <a:buFont typeface="Arial" panose="020B0604020202020204" pitchFamily="34" charset="0"/>
              <a:buChar char="•"/>
            </a:pPr>
            <a:r>
              <a:rPr lang="en-US" sz="2000" dirty="0"/>
              <a:t>Elmore County</a:t>
            </a:r>
          </a:p>
          <a:p>
            <a:pPr marL="742950" lvl="1" indent="-285750">
              <a:buFont typeface="Arial" panose="020B0604020202020204" pitchFamily="34" charset="0"/>
              <a:buChar char="•"/>
            </a:pPr>
            <a:endParaRPr lang="en-US" sz="2000" dirty="0"/>
          </a:p>
          <a:p>
            <a:pPr lvl="1" algn="ctr"/>
            <a:r>
              <a:rPr lang="en-US" sz="2400" dirty="0"/>
              <a:t>Provided 8,210 Trips for Fiscal Year 2019</a:t>
            </a:r>
          </a:p>
          <a:p>
            <a:endParaRPr lang="en-US" dirty="0"/>
          </a:p>
        </p:txBody>
      </p:sp>
    </p:spTree>
    <p:extLst>
      <p:ext uri="{BB962C8B-B14F-4D97-AF65-F5344CB8AC3E}">
        <p14:creationId xmlns:p14="http://schemas.microsoft.com/office/powerpoint/2010/main" val="748617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909" y="117801"/>
            <a:ext cx="8480319" cy="6544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3685393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251D6925054B4F9709ADC3CF1B5F15" ma:contentTypeVersion="13" ma:contentTypeDescription="Create a new document." ma:contentTypeScope="" ma:versionID="d288f3b155a32b7ae677823dab2fe680">
  <xsd:schema xmlns:xsd="http://www.w3.org/2001/XMLSchema" xmlns:xs="http://www.w3.org/2001/XMLSchema" xmlns:p="http://schemas.microsoft.com/office/2006/metadata/properties" xmlns:ns3="f96c0543-cf8a-43c6-9b9a-12a952f1a808" xmlns:ns4="55e3d031-8580-497f-aa81-1cfedb946249" targetNamespace="http://schemas.microsoft.com/office/2006/metadata/properties" ma:root="true" ma:fieldsID="c55fd06d08bf164edfeba44e0cd67112" ns3:_="" ns4:_="">
    <xsd:import namespace="f96c0543-cf8a-43c6-9b9a-12a952f1a808"/>
    <xsd:import namespace="55e3d031-8580-497f-aa81-1cfedb9462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6c0543-cf8a-43c6-9b9a-12a952f1a8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e3d031-8580-497f-aa81-1cfedb94624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D2F939-C3A9-4A36-AFA3-C7932172C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6c0543-cf8a-43c6-9b9a-12a952f1a808"/>
    <ds:schemaRef ds:uri="55e3d031-8580-497f-aa81-1cfedb9462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B84890-C1E9-48CA-8F04-E12DF682478F}">
  <ds:schemaRefs>
    <ds:schemaRef ds:uri="http://schemas.microsoft.com/sharepoint/v3/contenttype/forms"/>
  </ds:schemaRefs>
</ds:datastoreItem>
</file>

<file path=customXml/itemProps3.xml><?xml version="1.0" encoding="utf-8"?>
<ds:datastoreItem xmlns:ds="http://schemas.openxmlformats.org/officeDocument/2006/customXml" ds:itemID="{70C0E1AB-A4BC-47C9-9E22-643A066107A6}">
  <ds:schemaRefs>
    <ds:schemaRef ds:uri="http://purl.org/dc/terms/"/>
    <ds:schemaRef ds:uri="http://schemas.openxmlformats.org/package/2006/metadata/core-properties"/>
    <ds:schemaRef ds:uri="http://purl.org/dc/dcmitype/"/>
    <ds:schemaRef ds:uri="f96c0543-cf8a-43c6-9b9a-12a952f1a808"/>
    <ds:schemaRef ds:uri="http://purl.org/dc/elements/1.1/"/>
    <ds:schemaRef ds:uri="http://schemas.microsoft.com/office/2006/metadata/properties"/>
    <ds:schemaRef ds:uri="http://schemas.microsoft.com/office/2006/documentManagement/types"/>
    <ds:schemaRef ds:uri="http://schemas.microsoft.com/office/infopath/2007/PartnerControls"/>
    <ds:schemaRef ds:uri="55e3d031-8580-497f-aa81-1cfedb94624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Slice</Template>
  <TotalTime>19036</TotalTime>
  <Words>849</Words>
  <Application>Microsoft Office PowerPoint</Application>
  <PresentationFormat>Widescreen</PresentationFormat>
  <Paragraphs>183</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Wingdings 3</vt:lpstr>
      <vt:lpstr>Slice</vt:lpstr>
      <vt:lpstr>planning for public transportation  in rural communities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Treasure Valley Transit</dc:title>
  <dc:creator>Debbie Maxwell</dc:creator>
  <cp:lastModifiedBy>Karla Nelson</cp:lastModifiedBy>
  <cp:revision>72</cp:revision>
  <cp:lastPrinted>2020-10-06T15:02:53Z</cp:lastPrinted>
  <dcterms:created xsi:type="dcterms:W3CDTF">2017-11-06T17:52:10Z</dcterms:created>
  <dcterms:modified xsi:type="dcterms:W3CDTF">2020-10-15T21:07:49Z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0x01010025251D6925054B4F9709ADC3CF1B5F15</vt:lpwstr>
  </property>
</Properties>
</file>