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64" r:id="rId5"/>
    <p:sldId id="258" r:id="rId6"/>
    <p:sldId id="266" r:id="rId7"/>
    <p:sldId id="268" r:id="rId8"/>
    <p:sldId id="267" r:id="rId9"/>
    <p:sldId id="270" r:id="rId10"/>
    <p:sldId id="271" r:id="rId11"/>
    <p:sldId id="272" r:id="rId12"/>
    <p:sldId id="277" r:id="rId13"/>
    <p:sldId id="273" r:id="rId14"/>
    <p:sldId id="275" r:id="rId15"/>
    <p:sldId id="276" r:id="rId16"/>
    <p:sldId id="274" r:id="rId17"/>
    <p:sldId id="281" r:id="rId18"/>
    <p:sldId id="282" r:id="rId19"/>
    <p:sldId id="283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1" autoAdjust="0"/>
    <p:restoredTop sz="93970" autoAdjust="0"/>
  </p:normalViewPr>
  <p:slideViewPr>
    <p:cSldViewPr snapToGrid="0">
      <p:cViewPr varScale="1">
        <p:scale>
          <a:sx n="107" d="100"/>
          <a:sy n="107" d="100"/>
        </p:scale>
        <p:origin x="5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C79CD-5C8C-41C8-B46C-F361700FD69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AEDB2-30D6-463E-B29D-D6B0D3E8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AEDB2-30D6-463E-B29D-D6B0D3E84A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14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AEDB2-30D6-463E-B29D-D6B0D3E84A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3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AEDB2-30D6-463E-B29D-D6B0D3E84A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27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4407073" y="-1356508"/>
            <a:ext cx="7784927" cy="2385753"/>
          </a:xfrm>
          <a:custGeom>
            <a:avLst/>
            <a:gdLst>
              <a:gd name="connsiteX0" fmla="*/ 0 w 6538018"/>
              <a:gd name="connsiteY0" fmla="*/ 0 h 2385753"/>
              <a:gd name="connsiteX1" fmla="*/ 6538018 w 6538018"/>
              <a:gd name="connsiteY1" fmla="*/ 0 h 2385753"/>
              <a:gd name="connsiteX2" fmla="*/ 6538018 w 6538018"/>
              <a:gd name="connsiteY2" fmla="*/ 2385753 h 2385753"/>
              <a:gd name="connsiteX3" fmla="*/ 0 w 6538018"/>
              <a:gd name="connsiteY3" fmla="*/ 2385753 h 2385753"/>
              <a:gd name="connsiteX4" fmla="*/ 0 w 6538018"/>
              <a:gd name="connsiteY4" fmla="*/ 0 h 2385753"/>
              <a:gd name="connsiteX0" fmla="*/ 1246909 w 7784927"/>
              <a:gd name="connsiteY0" fmla="*/ 0 h 2385753"/>
              <a:gd name="connsiteX1" fmla="*/ 7784927 w 7784927"/>
              <a:gd name="connsiteY1" fmla="*/ 0 h 2385753"/>
              <a:gd name="connsiteX2" fmla="*/ 7784927 w 7784927"/>
              <a:gd name="connsiteY2" fmla="*/ 2385753 h 2385753"/>
              <a:gd name="connsiteX3" fmla="*/ 0 w 7784927"/>
              <a:gd name="connsiteY3" fmla="*/ 2385753 h 2385753"/>
              <a:gd name="connsiteX4" fmla="*/ 1246909 w 7784927"/>
              <a:gd name="connsiteY4" fmla="*/ 0 h 23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927" h="2385753">
                <a:moveTo>
                  <a:pt x="1246909" y="0"/>
                </a:moveTo>
                <a:lnTo>
                  <a:pt x="7784927" y="0"/>
                </a:lnTo>
                <a:lnTo>
                  <a:pt x="7784927" y="2385753"/>
                </a:lnTo>
                <a:lnTo>
                  <a:pt x="0" y="2385753"/>
                </a:lnTo>
                <a:lnTo>
                  <a:pt x="124690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04604" y="6452203"/>
            <a:ext cx="64091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40" y="97009"/>
            <a:ext cx="3316634" cy="8472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20394" y="645220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76698" y="6452203"/>
            <a:ext cx="5237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245" y="645220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42" y="6340365"/>
            <a:ext cx="1853892" cy="47242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VISION ZERO</a:t>
            </a:r>
            <a:br>
              <a:rPr lang="en-US" dirty="0"/>
            </a:br>
            <a:r>
              <a:rPr lang="en-US" sz="4800" b="0" dirty="0"/>
              <a:t>Visual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Visual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3D Visualization</a:t>
            </a:r>
          </a:p>
          <a:p>
            <a:pPr lvl="1"/>
            <a:r>
              <a:rPr lang="en-US" dirty="0"/>
              <a:t>Animation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F43C7-5DF2-458E-8220-BB7D10298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462" y="2645664"/>
            <a:ext cx="7495538" cy="4212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C7CA3-84F0-4DA3-97B9-1439484F2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62" y="2645664"/>
            <a:ext cx="7495538" cy="42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1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Visual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Mixed Reality</a:t>
            </a:r>
          </a:p>
          <a:p>
            <a:r>
              <a:rPr lang="en-US" dirty="0"/>
              <a:t>Virtual Reality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08F09F-1B61-48B8-8898-48E460926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112" y="2349062"/>
            <a:ext cx="8015888" cy="450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78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Visual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Mixed Reality</a:t>
            </a:r>
          </a:p>
          <a:p>
            <a:r>
              <a:rPr lang="en-US" dirty="0"/>
              <a:t>Virtual Reality</a:t>
            </a:r>
          </a:p>
        </p:txBody>
      </p:sp>
      <p:pic>
        <p:nvPicPr>
          <p:cNvPr id="6" name="Picture 5" descr="A picture containing person, outdoor, object, person&#10;&#10;Description automatically generated">
            <a:extLst>
              <a:ext uri="{FF2B5EF4-FFF2-40B4-BE49-F238E27FC236}">
                <a16:creationId xmlns:a16="http://schemas.microsoft.com/office/drawing/2014/main" id="{C4CFD6A2-F64B-44C5-88EC-FA60AE7A0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024" y="2153768"/>
            <a:ext cx="7046976" cy="470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94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66614" cy="3880773"/>
          </a:xfrm>
        </p:spPr>
        <p:txBody>
          <a:bodyPr>
            <a:normAutofit/>
          </a:bodyPr>
          <a:lstStyle/>
          <a:p>
            <a:r>
              <a:rPr lang="en-US" dirty="0"/>
              <a:t>Cool is Expensive…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4945A-925A-436F-A048-960B61DC416B}"/>
              </a:ext>
            </a:extLst>
          </p:cNvPr>
          <p:cNvSpPr txBox="1"/>
          <p:nvPr/>
        </p:nvSpPr>
        <p:spPr>
          <a:xfrm>
            <a:off x="5005164" y="2155408"/>
            <a:ext cx="6100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Not Really</a:t>
            </a:r>
          </a:p>
        </p:txBody>
      </p:sp>
    </p:spTree>
    <p:extLst>
      <p:ext uri="{BB962C8B-B14F-4D97-AF65-F5344CB8AC3E}">
        <p14:creationId xmlns:p14="http://schemas.microsoft.com/office/powerpoint/2010/main" val="41286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Cool is Expensive… Not Really</a:t>
            </a:r>
          </a:p>
        </p:txBody>
      </p:sp>
      <p:pic>
        <p:nvPicPr>
          <p:cNvPr id="5" name="Picture 4" descr="A picture containing train, track, green, large&#10;&#10;Description automatically generated">
            <a:extLst>
              <a:ext uri="{FF2B5EF4-FFF2-40B4-BE49-F238E27FC236}">
                <a16:creationId xmlns:a16="http://schemas.microsoft.com/office/drawing/2014/main" id="{263AC63A-CDD6-45A3-906B-EAD46E031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460" y="3121572"/>
            <a:ext cx="6642539" cy="3736428"/>
          </a:xfrm>
          <a:prstGeom prst="rect">
            <a:avLst/>
          </a:prstGeom>
        </p:spPr>
      </p:pic>
      <p:pic>
        <p:nvPicPr>
          <p:cNvPr id="7" name="Picture 6" descr="A picture containing cake, train, table, tree&#10;&#10;Description automatically generated">
            <a:extLst>
              <a:ext uri="{FF2B5EF4-FFF2-40B4-BE49-F238E27FC236}">
                <a16:creationId xmlns:a16="http://schemas.microsoft.com/office/drawing/2014/main" id="{A35D6BAA-8131-4F46-81E3-31F409741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460" y="3121570"/>
            <a:ext cx="6642540" cy="3736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5B47E4-76B8-4810-8510-C14D9EEA3D90}"/>
              </a:ext>
            </a:extLst>
          </p:cNvPr>
          <p:cNvSpPr txBox="1"/>
          <p:nvPr/>
        </p:nvSpPr>
        <p:spPr>
          <a:xfrm>
            <a:off x="9752245" y="5693664"/>
            <a:ext cx="2439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Arial Black" panose="020B0A04020102020204" pitchFamily="34" charset="0"/>
              </a:rPr>
              <a:t>$5K</a:t>
            </a:r>
          </a:p>
        </p:txBody>
      </p:sp>
    </p:spTree>
    <p:extLst>
      <p:ext uri="{BB962C8B-B14F-4D97-AF65-F5344CB8AC3E}">
        <p14:creationId xmlns:p14="http://schemas.microsoft.com/office/powerpoint/2010/main" val="362173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road&#10;&#10;Description automatically generated">
            <a:extLst>
              <a:ext uri="{FF2B5EF4-FFF2-40B4-BE49-F238E27FC236}">
                <a16:creationId xmlns:a16="http://schemas.microsoft.com/office/drawing/2014/main" id="{1A46A12B-024C-4285-96A6-2D7CA1146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828924"/>
            <a:ext cx="7162800" cy="4029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Cool is Expensive… Not Really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B47E4-76B8-4810-8510-C14D9EEA3D90}"/>
              </a:ext>
            </a:extLst>
          </p:cNvPr>
          <p:cNvSpPr txBox="1"/>
          <p:nvPr/>
        </p:nvSpPr>
        <p:spPr>
          <a:xfrm>
            <a:off x="9083041" y="5693664"/>
            <a:ext cx="3108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Arial Black" panose="020B0A04020102020204" pitchFamily="34" charset="0"/>
              </a:rPr>
              <a:t>$50K</a:t>
            </a:r>
          </a:p>
        </p:txBody>
      </p:sp>
    </p:spTree>
    <p:extLst>
      <p:ext uri="{BB962C8B-B14F-4D97-AF65-F5344CB8AC3E}">
        <p14:creationId xmlns:p14="http://schemas.microsoft.com/office/powerpoint/2010/main" val="3627008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Cost of Poor Communication?</a:t>
            </a:r>
          </a:p>
        </p:txBody>
      </p:sp>
      <p:pic>
        <p:nvPicPr>
          <p:cNvPr id="6" name="Picture 5" descr="A picture containing road&#10;&#10;Description automatically generated">
            <a:extLst>
              <a:ext uri="{FF2B5EF4-FFF2-40B4-BE49-F238E27FC236}">
                <a16:creationId xmlns:a16="http://schemas.microsoft.com/office/drawing/2014/main" id="{99826022-2BE2-46EC-A124-259502BBE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8" y="2828924"/>
            <a:ext cx="7162801" cy="40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98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the side of a road&#10;&#10;Description automatically generated">
            <a:extLst>
              <a:ext uri="{FF2B5EF4-FFF2-40B4-BE49-F238E27FC236}">
                <a16:creationId xmlns:a16="http://schemas.microsoft.com/office/drawing/2014/main" id="{7313D099-F6AF-4E49-9E03-1256716B8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8" y="2828924"/>
            <a:ext cx="7162802" cy="4029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Cost of Poor Communication?</a:t>
            </a:r>
          </a:p>
        </p:txBody>
      </p:sp>
    </p:spTree>
    <p:extLst>
      <p:ext uri="{BB962C8B-B14F-4D97-AF65-F5344CB8AC3E}">
        <p14:creationId xmlns:p14="http://schemas.microsoft.com/office/powerpoint/2010/main" val="1605123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highway&#10;&#10;Description automatically generated">
            <a:extLst>
              <a:ext uri="{FF2B5EF4-FFF2-40B4-BE49-F238E27FC236}">
                <a16:creationId xmlns:a16="http://schemas.microsoft.com/office/drawing/2014/main" id="{BCA64E17-6040-4536-AC5E-0A6EAF830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8" y="2828924"/>
            <a:ext cx="7162802" cy="4029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Cost of Poor Communication?</a:t>
            </a:r>
          </a:p>
        </p:txBody>
      </p:sp>
    </p:spTree>
    <p:extLst>
      <p:ext uri="{BB962C8B-B14F-4D97-AF65-F5344CB8AC3E}">
        <p14:creationId xmlns:p14="http://schemas.microsoft.com/office/powerpoint/2010/main" val="3542026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ene, road, outdoor, train&#10;&#10;Description automatically generated">
            <a:extLst>
              <a:ext uri="{FF2B5EF4-FFF2-40B4-BE49-F238E27FC236}">
                <a16:creationId xmlns:a16="http://schemas.microsoft.com/office/drawing/2014/main" id="{9D214BB7-644A-4EA8-BA15-B7AF5C047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6" y="2828922"/>
            <a:ext cx="7162804" cy="4029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Cost of Poor Communication?</a:t>
            </a:r>
          </a:p>
        </p:txBody>
      </p:sp>
    </p:spTree>
    <p:extLst>
      <p:ext uri="{BB962C8B-B14F-4D97-AF65-F5344CB8AC3E}">
        <p14:creationId xmlns:p14="http://schemas.microsoft.com/office/powerpoint/2010/main" val="336079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Visually Communicate</a:t>
            </a:r>
          </a:p>
          <a:p>
            <a:r>
              <a:rPr lang="en-US" dirty="0"/>
              <a:t>Methods for Visual Communication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402800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on the side of a road&#10;&#10;Description automatically generated">
            <a:extLst>
              <a:ext uri="{FF2B5EF4-FFF2-40B4-BE49-F238E27FC236}">
                <a16:creationId xmlns:a16="http://schemas.microsoft.com/office/drawing/2014/main" id="{640BCE28-7FB5-4C2B-97F4-000C48AF5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2756916"/>
            <a:ext cx="7290816" cy="4101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Cost of Poor Communication?</a:t>
            </a:r>
          </a:p>
        </p:txBody>
      </p:sp>
      <p:pic>
        <p:nvPicPr>
          <p:cNvPr id="8" name="Picture 7" descr="A sign on the side of a road&#10;&#10;Description automatically generated">
            <a:extLst>
              <a:ext uri="{FF2B5EF4-FFF2-40B4-BE49-F238E27FC236}">
                <a16:creationId xmlns:a16="http://schemas.microsoft.com/office/drawing/2014/main" id="{9A55416F-66C9-4679-B8A4-CB9A87163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184" y="2756916"/>
            <a:ext cx="7290816" cy="41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D779EE8A-3FE5-4C7B-B549-FA29FEF0B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510902"/>
            <a:ext cx="9505950" cy="53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75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86" y="2024888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9600" dirty="0"/>
              <a:t>?</a:t>
            </a:r>
            <a:br>
              <a:rPr lang="en-US" sz="9600" dirty="0"/>
            </a:br>
            <a:r>
              <a:rPr lang="en-US" sz="6000" b="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722844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Visually Communicate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10% People Remember what they Hear</a:t>
            </a:r>
          </a:p>
          <a:p>
            <a:r>
              <a:rPr lang="en-US" dirty="0"/>
              <a:t>20% People Remember what they Read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B2E3BBF-E2CD-452C-A574-A4B6A9A7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50" y="3448453"/>
            <a:ext cx="4857750" cy="340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7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Visually Communicate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2160589"/>
            <a:ext cx="8235171" cy="3880773"/>
          </a:xfrm>
        </p:spPr>
        <p:txBody>
          <a:bodyPr/>
          <a:lstStyle/>
          <a:p>
            <a:r>
              <a:rPr lang="en-US" sz="4000" b="1" dirty="0"/>
              <a:t>80% </a:t>
            </a:r>
            <a:r>
              <a:rPr lang="en-US" dirty="0"/>
              <a:t>People Remember what they See and Do</a:t>
            </a:r>
          </a:p>
          <a:p>
            <a:r>
              <a:rPr lang="en-US" sz="4000" b="1" dirty="0"/>
              <a:t>93% </a:t>
            </a:r>
            <a:r>
              <a:rPr lang="en-US" dirty="0"/>
              <a:t>of Communication is Non-Verbal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70A5CCD-E7E8-4E2F-A786-1827E579C4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282"/>
          <a:stretch/>
        </p:blipFill>
        <p:spPr>
          <a:xfrm>
            <a:off x="3780739" y="4421529"/>
            <a:ext cx="8411261" cy="244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Visual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Infographics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Placeholder 3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248C056B-2C9A-4F64-9B03-8F594369F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093" b="-1"/>
          <a:stretch/>
        </p:blipFill>
        <p:spPr>
          <a:xfrm>
            <a:off x="3993266" y="1733790"/>
            <a:ext cx="8198734" cy="512420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06555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Visual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GIS</a:t>
            </a:r>
          </a:p>
          <a:p>
            <a:pPr lvl="1"/>
            <a:r>
              <a:rPr lang="en-US" dirty="0"/>
              <a:t>Maps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277B5-C1EB-4DE4-A244-690A891CA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91" y="1481558"/>
            <a:ext cx="4012068" cy="5184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360E1-A03F-44D9-97E5-90EDF8B15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515" y="1510224"/>
            <a:ext cx="4005962" cy="518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81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Visual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2783496" cy="3880773"/>
          </a:xfrm>
        </p:spPr>
        <p:txBody>
          <a:bodyPr>
            <a:normAutofit/>
          </a:bodyPr>
          <a:lstStyle/>
          <a:p>
            <a:r>
              <a:rPr lang="en-US" dirty="0"/>
              <a:t>GIS</a:t>
            </a:r>
          </a:p>
          <a:p>
            <a:pPr lvl="1"/>
            <a:r>
              <a:rPr lang="en-US" dirty="0"/>
              <a:t>Interactive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D433E-FAB3-4ECE-83FC-061802705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830" y="1948089"/>
            <a:ext cx="8731170" cy="49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56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Visual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3D Visualization</a:t>
            </a:r>
          </a:p>
          <a:p>
            <a:pPr lvl="1"/>
            <a:r>
              <a:rPr lang="en-US" dirty="0"/>
              <a:t>Stills</a:t>
            </a:r>
          </a:p>
        </p:txBody>
      </p:sp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BC00CE8A-25E6-4A3B-9143-83DA266FA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05" t="20960" r="5063"/>
          <a:stretch/>
        </p:blipFill>
        <p:spPr>
          <a:xfrm>
            <a:off x="4967501" y="2495784"/>
            <a:ext cx="7224499" cy="4362216"/>
          </a:xfrm>
          <a:prstGeom prst="rect">
            <a:avLst/>
          </a:prstGeom>
        </p:spPr>
      </p:pic>
      <p:pic>
        <p:nvPicPr>
          <p:cNvPr id="7" name="Picture 6" descr="An aerial view of a vehicle&#10;&#10;Description automatically generated">
            <a:extLst>
              <a:ext uri="{FF2B5EF4-FFF2-40B4-BE49-F238E27FC236}">
                <a16:creationId xmlns:a16="http://schemas.microsoft.com/office/drawing/2014/main" id="{CA95A795-9A87-4848-AC7E-37095AE13C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501" y="2442347"/>
            <a:ext cx="7224499" cy="44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1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6489-AD08-4AA3-B26F-51916F30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Visual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47BA-FE36-4043-A244-D7986B615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3D Visualization</a:t>
            </a:r>
          </a:p>
          <a:p>
            <a:pPr lvl="1"/>
            <a:r>
              <a:rPr lang="en-US" dirty="0"/>
              <a:t>Stills</a:t>
            </a:r>
          </a:p>
        </p:txBody>
      </p:sp>
      <p:pic>
        <p:nvPicPr>
          <p:cNvPr id="5" name="Picture 4" descr="A traffic light on a city street&#10;&#10;Description automatically generated">
            <a:extLst>
              <a:ext uri="{FF2B5EF4-FFF2-40B4-BE49-F238E27FC236}">
                <a16:creationId xmlns:a16="http://schemas.microsoft.com/office/drawing/2014/main" id="{8A6894F0-8C86-4033-9E81-EE37FA6DA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70" y="1930400"/>
            <a:ext cx="7440930" cy="4960620"/>
          </a:xfrm>
          <a:prstGeom prst="rect">
            <a:avLst/>
          </a:prstGeom>
        </p:spPr>
      </p:pic>
      <p:pic>
        <p:nvPicPr>
          <p:cNvPr id="7" name="Picture 6" descr="A traffic light on a city street&#10;&#10;Description automatically generated">
            <a:extLst>
              <a:ext uri="{FF2B5EF4-FFF2-40B4-BE49-F238E27FC236}">
                <a16:creationId xmlns:a16="http://schemas.microsoft.com/office/drawing/2014/main" id="{1F7FE651-8BF6-410E-8A27-A405A9D6F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474" y="1951375"/>
            <a:ext cx="7445525" cy="49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Custom 8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FF9933"/>
      </a:accent1>
      <a:accent2>
        <a:srgbClr val="FED46B"/>
      </a:accent2>
      <a:accent3>
        <a:srgbClr val="0099FF"/>
      </a:accent3>
      <a:accent4>
        <a:srgbClr val="84AA33"/>
      </a:accent4>
      <a:accent5>
        <a:srgbClr val="7F7F7F"/>
      </a:accent5>
      <a:accent6>
        <a:srgbClr val="0070C0"/>
      </a:accent6>
      <a:hlink>
        <a:srgbClr val="AA8A14"/>
      </a:hlink>
      <a:folHlink>
        <a:srgbClr val="AA8A14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GreyBackground_Widescreen_NF" id="{90150CD3-A1AC-46C1-944E-A14316B9B57E}" vid="{2B094692-BFAF-4DD5-A86A-3F73FAADCA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2GreyBackground_Widescreen_NF</Template>
  <TotalTime>6153</TotalTime>
  <Words>186</Words>
  <Application>Microsoft Office PowerPoint</Application>
  <PresentationFormat>Widescreen</PresentationFormat>
  <Paragraphs>59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Facet</vt:lpstr>
      <vt:lpstr>VISION ZERO Visual Communication</vt:lpstr>
      <vt:lpstr>Agenda</vt:lpstr>
      <vt:lpstr>Why Visually Communicate</vt:lpstr>
      <vt:lpstr>Why Visually Communicate</vt:lpstr>
      <vt:lpstr>Methods for Visual Communication</vt:lpstr>
      <vt:lpstr>Methods for Visual Communication</vt:lpstr>
      <vt:lpstr>Methods for Visual Communication</vt:lpstr>
      <vt:lpstr>Methods for Visual Communication</vt:lpstr>
      <vt:lpstr>Methods for Visual Communication</vt:lpstr>
      <vt:lpstr>Methods for Visual Communication</vt:lpstr>
      <vt:lpstr>Methods for Visual Communication</vt:lpstr>
      <vt:lpstr>Methods for Visual Communication</vt:lpstr>
      <vt:lpstr>Cost</vt:lpstr>
      <vt:lpstr>Cost</vt:lpstr>
      <vt:lpstr>Cost</vt:lpstr>
      <vt:lpstr>Cost</vt:lpstr>
      <vt:lpstr>Cost</vt:lpstr>
      <vt:lpstr>Cost</vt:lpstr>
      <vt:lpstr>Cost</vt:lpstr>
      <vt:lpstr>Cost</vt:lpstr>
      <vt:lpstr>What’s Next?</vt:lpstr>
      <vt:lpstr>?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Road Safety Planning Toolbox</dc:title>
  <dc:creator>Nick Foster</dc:creator>
  <cp:lastModifiedBy>Steven Rhyne</cp:lastModifiedBy>
  <cp:revision>29</cp:revision>
  <dcterms:created xsi:type="dcterms:W3CDTF">2020-09-18T15:48:17Z</dcterms:created>
  <dcterms:modified xsi:type="dcterms:W3CDTF">2020-10-15T20:13:56Z</dcterms:modified>
</cp:coreProperties>
</file>